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266" r:id="rId3"/>
    <p:sldId id="259" r:id="rId4"/>
    <p:sldId id="261" r:id="rId5"/>
    <p:sldId id="262" r:id="rId6"/>
    <p:sldId id="268" r:id="rId7"/>
    <p:sldId id="272" r:id="rId8"/>
    <p:sldId id="273" r:id="rId9"/>
    <p:sldId id="260" r:id="rId10"/>
    <p:sldId id="269" r:id="rId11"/>
    <p:sldId id="274" r:id="rId12"/>
    <p:sldId id="275" r:id="rId13"/>
    <p:sldId id="276" r:id="rId14"/>
    <p:sldId id="283" r:id="rId15"/>
    <p:sldId id="278" r:id="rId16"/>
    <p:sldId id="282" r:id="rId17"/>
    <p:sldId id="279" r:id="rId18"/>
    <p:sldId id="280" r:id="rId19"/>
    <p:sldId id="281" r:id="rId20"/>
    <p:sldId id="264"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118" d="100"/>
          <a:sy n="118" d="100"/>
        </p:scale>
        <p:origin x="224"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544D2-1EA8-47BE-A002-8EA8228F9DA8}" type="datetimeFigureOut">
              <a:rPr lang="en-GB" smtClean="0"/>
              <a:t>02/03/2019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ABCEC-D34B-406C-B439-38A648A6EA08}" type="slidenum">
              <a:rPr lang="en-GB" smtClean="0"/>
              <a:t>‹#›</a:t>
            </a:fld>
            <a:endParaRPr lang="en-GB"/>
          </a:p>
        </p:txBody>
      </p:sp>
    </p:spTree>
    <p:extLst>
      <p:ext uri="{BB962C8B-B14F-4D97-AF65-F5344CB8AC3E}">
        <p14:creationId xmlns:p14="http://schemas.microsoft.com/office/powerpoint/2010/main" val="235548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250A43-1C30-4DA7-8BD0-DCEE412BF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99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250A43-1C30-4DA7-8BD0-DCEE412BF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68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565150"/>
            <a:ext cx="4398962" cy="2474913"/>
          </a:xfrm>
        </p:spPr>
      </p:sp>
      <p:sp>
        <p:nvSpPr>
          <p:cNvPr id="3" name="Notes Placeholder 2"/>
          <p:cNvSpPr>
            <a:spLocks noGrp="1"/>
          </p:cNvSpPr>
          <p:nvPr>
            <p:ph type="body" idx="1"/>
          </p:nvPr>
        </p:nvSpPr>
        <p:spPr/>
        <p:txBody>
          <a:bodyPr/>
          <a:lstStyle/>
          <a:p>
            <a:r>
              <a:rPr lang="en-GB" b="1" dirty="0"/>
              <a:t>KEY MESSAGES:</a:t>
            </a:r>
          </a:p>
          <a:p>
            <a:r>
              <a:rPr lang="en-GB" sz="1200" dirty="0"/>
              <a:t>Explain that safeguarding and caring are embedded in pastoral care. </a:t>
            </a:r>
          </a:p>
          <a:p>
            <a:endParaRPr lang="en-GB" sz="1200" dirty="0"/>
          </a:p>
          <a:p>
            <a:r>
              <a:rPr lang="en-US" sz="1200" dirty="0"/>
              <a:t>Safeguarding children, young people and adults who may be vulnerable includes:</a:t>
            </a:r>
          </a:p>
          <a:p>
            <a:pPr marL="285750" indent="-285750">
              <a:buFont typeface="Arial" charset="0"/>
              <a:buChar char="•"/>
            </a:pPr>
            <a:r>
              <a:rPr lang="en-US" sz="1200" dirty="0"/>
              <a:t>Protecting their rights to live in safety, free from abuse and neglect</a:t>
            </a:r>
          </a:p>
          <a:p>
            <a:pPr marL="285750" indent="-285750">
              <a:buFont typeface="Arial" charset="0"/>
              <a:buChar char="•"/>
            </a:pPr>
            <a:r>
              <a:rPr lang="en-US" sz="1200" dirty="0"/>
              <a:t>Protecting them from maltreatment or things that are bad for their health or development</a:t>
            </a:r>
          </a:p>
          <a:p>
            <a:pPr marL="285750" indent="-285750">
              <a:buFont typeface="Arial" charset="0"/>
              <a:buChar char="•"/>
            </a:pPr>
            <a:r>
              <a:rPr lang="en-US" sz="1200" dirty="0"/>
              <a:t>People and </a:t>
            </a:r>
            <a:r>
              <a:rPr lang="en-US" sz="1200" dirty="0" err="1"/>
              <a:t>organisations</a:t>
            </a:r>
            <a:r>
              <a:rPr lang="en-US" sz="1200" dirty="0"/>
              <a:t> working together to prevent the risk of abuse or neglect, and to stop them from happening</a:t>
            </a:r>
          </a:p>
          <a:p>
            <a:pPr marL="285750" indent="-285750">
              <a:buFont typeface="Arial" charset="0"/>
              <a:buChar char="•"/>
            </a:pPr>
            <a:r>
              <a:rPr lang="en-US" sz="1200" dirty="0"/>
              <a:t>Making sure people's wellbeing is promoted, taking their views, wishes, feelings and beliefs into account</a:t>
            </a:r>
            <a:endParaRPr lang="en-GB" sz="1200" dirty="0"/>
          </a:p>
          <a:p>
            <a:endParaRPr lang="en-GB" sz="1200" dirty="0"/>
          </a:p>
          <a:p>
            <a:r>
              <a:rPr lang="en-GB" sz="1200" dirty="0"/>
              <a:t>How we treat each other means that we are valuing and including one another and treating one another with respect</a:t>
            </a:r>
          </a:p>
          <a:p>
            <a:endParaRPr lang="en-GB" sz="1200" dirty="0"/>
          </a:p>
          <a:p>
            <a:r>
              <a:rPr lang="en-GB" sz="1200" dirty="0"/>
              <a:t>By enabling all people we ensuring that everyone can worship and pursue their faith journeys with encouragement and in safety</a:t>
            </a:r>
          </a:p>
          <a:p>
            <a:endParaRPr lang="en-GB" sz="1200" dirty="0"/>
          </a:p>
          <a:p>
            <a:r>
              <a:rPr lang="en-GB" sz="1200" dirty="0"/>
              <a:t>Giving people choices, independence and opportunity to contribute and share their gifts strengthens the way we treat one another and ensures that people feel enabled</a:t>
            </a:r>
          </a:p>
          <a:p>
            <a:endParaRPr lang="en-GB" sz="1200" dirty="0"/>
          </a:p>
          <a:p>
            <a:r>
              <a:rPr lang="en-US" sz="1200" dirty="0"/>
              <a:t>Every human being has a value and dignity which comes directly from the creation of male and female in God’s own image and likeness.</a:t>
            </a:r>
          </a:p>
          <a:p>
            <a:endParaRPr lang="en-US" sz="1200" dirty="0"/>
          </a:p>
          <a:p>
            <a:r>
              <a:rPr lang="en-US" sz="1200" dirty="0"/>
              <a:t>All people bear the image of God. It is the Christian duty of everyone to </a:t>
            </a:r>
            <a:r>
              <a:rPr lang="en-US" sz="1200" dirty="0" err="1"/>
              <a:t>recognise</a:t>
            </a:r>
            <a:r>
              <a:rPr lang="en-US" sz="1200" dirty="0"/>
              <a:t> and support those who are identified as being more vulnerable. </a:t>
            </a:r>
          </a:p>
          <a:p>
            <a:endParaRPr lang="en-GB" sz="1200" dirty="0"/>
          </a:p>
          <a:p>
            <a:r>
              <a:rPr lang="en-GB" sz="1200" dirty="0"/>
              <a:t>We also need to ensure that we take care in the relationships that we build that these principles are maintained particularly if there is an imbalance in the power of relationships or where one person could be dependent upon another. </a:t>
            </a:r>
          </a:p>
          <a:p>
            <a:endParaRPr lang="en-GB" sz="1200" dirty="0"/>
          </a:p>
          <a:p>
            <a:r>
              <a:rPr lang="en-GB" sz="1200" dirty="0"/>
              <a:t>Briefly ask – What are we safeguarding</a:t>
            </a:r>
            <a:r>
              <a:rPr lang="en-GB" sz="1200" baseline="0" dirty="0"/>
              <a:t> against? Refer to </a:t>
            </a:r>
            <a:r>
              <a:rPr lang="en-GB" sz="1200" baseline="0" dirty="0" err="1"/>
              <a:t>handout</a:t>
            </a:r>
            <a:r>
              <a:rPr lang="en-GB" sz="1200" baseline="0" dirty="0"/>
              <a:t> 1 for more detailed guidance of the different categories of abuse.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F59978-AC39-4931-B783-5616370061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59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4040" y="565118"/>
            <a:ext cx="4436024" cy="6050058"/>
          </a:xfrm>
        </p:spPr>
        <p:txBody>
          <a:bodyPr/>
          <a:lstStyle/>
          <a:p>
            <a:r>
              <a:rPr lang="en-GB" b="1" dirty="0"/>
              <a:t>KEY MESSAGES: </a:t>
            </a:r>
          </a:p>
          <a:p>
            <a:r>
              <a:rPr lang="en-GB" sz="1050" dirty="0"/>
              <a:t>Within the church context we are safeguarding everyone! </a:t>
            </a:r>
          </a:p>
          <a:p>
            <a:endParaRPr lang="en-GB" sz="1050" dirty="0"/>
          </a:p>
          <a:p>
            <a:r>
              <a:rPr lang="en-GB" sz="1050" dirty="0"/>
              <a:t>By children and young people we are talking about everyone under the age of 18. Working together to Safeguard Children 2015 is excellent guidance.  </a:t>
            </a:r>
          </a:p>
          <a:p>
            <a:endParaRPr lang="en-GB" sz="1050" dirty="0"/>
          </a:p>
          <a:p>
            <a:r>
              <a:rPr lang="en-GB" sz="1050" dirty="0"/>
              <a:t>Adults are assumed to be in need of protection when circumstances exist that warrant it. Care Act 2014 and it’s accompanying Statutory Guidance defines an adult in need of safeguarding as: </a:t>
            </a:r>
          </a:p>
          <a:p>
            <a:endParaRPr lang="en-US" sz="1050" dirty="0"/>
          </a:p>
          <a:p>
            <a:r>
              <a:rPr lang="en-GB" sz="1050" dirty="0"/>
              <a:t>The safeguarding duties apply to an adult who:</a:t>
            </a:r>
            <a:endParaRPr lang="en-US" sz="1050" dirty="0"/>
          </a:p>
          <a:p>
            <a:r>
              <a:rPr lang="en-GB" sz="1050" dirty="0"/>
              <a:t>has needs for care and support (whether or not the local authority is meeting any of those needs) and;</a:t>
            </a:r>
            <a:endParaRPr lang="en-US" sz="1050" dirty="0"/>
          </a:p>
          <a:p>
            <a:r>
              <a:rPr lang="en-GB" sz="1050" dirty="0"/>
              <a:t>is experiencing, or at risk of, abuse or neglect; and</a:t>
            </a:r>
            <a:endParaRPr lang="en-US" sz="1050" dirty="0"/>
          </a:p>
          <a:p>
            <a:r>
              <a:rPr lang="en-GB" sz="1050" dirty="0"/>
              <a:t>as a result of those care and support needs is unable to protect themselves from either the risk of, or the experience of abuse or neglect.</a:t>
            </a:r>
          </a:p>
          <a:p>
            <a:endParaRPr lang="en-GB" sz="1050" dirty="0"/>
          </a:p>
          <a:p>
            <a:r>
              <a:rPr lang="en-GB" sz="1050" dirty="0"/>
              <a:t>Many people have experienced abuse and are therefore on a journey of survival. The church can provide a place for sharing and healing and has an invaluable role to play in protecting survivors of abuse. </a:t>
            </a:r>
          </a:p>
          <a:p>
            <a:endParaRPr lang="en-GB" sz="1050" dirty="0"/>
          </a:p>
          <a:p>
            <a:r>
              <a:rPr lang="en-GB" sz="1050" dirty="0"/>
              <a:t>Who did Jesus say we have a duty to Safeguard, to protect?</a:t>
            </a:r>
          </a:p>
          <a:p>
            <a:endParaRPr lang="en-GB" sz="1050" dirty="0"/>
          </a:p>
          <a:p>
            <a:r>
              <a:rPr lang="en-GB" sz="1050" dirty="0"/>
              <a:t>Children</a:t>
            </a:r>
            <a:r>
              <a:rPr lang="en-GB" sz="1050" baseline="0" dirty="0"/>
              <a:t> – they have a right to come to know God in safety. (Matthew 19 v 14 – Suffer the little children to come unto me for of such is the Kingdom of heaven)</a:t>
            </a:r>
          </a:p>
          <a:p>
            <a:endParaRPr lang="en-GB" sz="1050" baseline="0" dirty="0"/>
          </a:p>
          <a:p>
            <a:r>
              <a:rPr lang="en-GB" sz="1050" baseline="0" dirty="0"/>
              <a:t>Adults: Those who are hungry, thirsty, in prison, homeless, sick, disabled, strangers, those subject to threats and abuse by others, those who are treated unfairly by society. </a:t>
            </a:r>
          </a:p>
          <a:p>
            <a:endParaRPr lang="en-GB" sz="1050" baseline="0" dirty="0"/>
          </a:p>
          <a:p>
            <a:r>
              <a:rPr lang="en-GB" sz="1050" baseline="0" dirty="0"/>
              <a:t>What about sinners? We know that God rejoices in the return of the prodigal son, the Lost Sheep, so if those who have harmed others in the past repent and come to church we should welcome and safeguard them by supporting them not to commit further offences – whilst always watching out for the wolf in </a:t>
            </a:r>
            <a:r>
              <a:rPr lang="en-GB" sz="1050" baseline="0" dirty="0" err="1"/>
              <a:t>sheeps</a:t>
            </a:r>
            <a:r>
              <a:rPr lang="en-GB" sz="1050" baseline="0" dirty="0"/>
              <a:t> clothing who may harm the rest of the flock. </a:t>
            </a:r>
            <a:endParaRPr lang="en-GB" sz="1050" dirty="0"/>
          </a:p>
          <a:p>
            <a:endParaRPr lang="en-GB" sz="1050" dirty="0"/>
          </a:p>
          <a:p>
            <a:r>
              <a:rPr lang="en-GB" sz="1050" dirty="0"/>
              <a:t>It can sometimes be difficult to integrate people who pose a risk to others into church life. We question how they could do the things they have done. However, offenders and people who pose a risk to others often find comfort in church as they seek forgiveness and the opportunity to move on and leave their past behind them. Where risk exists confidential worship agreements are a tool to help manage this. </a:t>
            </a:r>
          </a:p>
          <a:p>
            <a:endParaRPr lang="en-GB" sz="1050" dirty="0"/>
          </a:p>
          <a:p>
            <a:r>
              <a:rPr lang="en-GB" sz="1050" dirty="0"/>
              <a:t>Because of the roles that people undertake in the church such as supervising activities and providing pastoral care there are also some vulnerabilities for church officers, leaders and helpers.  Paul, in his letter to the Ephesians was very aware of this – he says:</a:t>
            </a:r>
            <a:r>
              <a:rPr lang="en-GB" sz="1050" baseline="0" dirty="0"/>
              <a:t> Walk in love, as Christ loved us and gave himself up for us, a fragrant offering and sacrifice to God. But sexual immorality and all impurity or covetousness must not even be named among you, as is proper among saints. Let there be no filthiness nor foolish talk nor crude joking, which are out of place” </a:t>
            </a:r>
            <a:endParaRPr lang="en-US" sz="1050" dirty="0"/>
          </a:p>
          <a:p>
            <a:endParaRPr lang="en-GB" sz="1050" dirty="0"/>
          </a:p>
          <a:p>
            <a:r>
              <a:rPr lang="en-GB" sz="1050" dirty="0"/>
              <a:t>The final point that we must acknowledge is that we are safeguarding the mission of Christ and the reputation of the church – we want it to carry the reputation of care and safety.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DF5289-35DC-2B4E-9E70-DA1B773489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p:cNvSpPr>
            <a:spLocks noGrp="1" noRot="1" noChangeAspect="1"/>
          </p:cNvSpPr>
          <p:nvPr>
            <p:ph type="sldImg"/>
          </p:nvPr>
        </p:nvSpPr>
        <p:spPr>
          <a:xfrm>
            <a:off x="576263" y="565150"/>
            <a:ext cx="4398962" cy="2474913"/>
          </a:xfrm>
        </p:spPr>
      </p:sp>
    </p:spTree>
    <p:extLst>
      <p:ext uri="{BB962C8B-B14F-4D97-AF65-F5344CB8AC3E}">
        <p14:creationId xmlns:p14="http://schemas.microsoft.com/office/powerpoint/2010/main" val="316132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a:t>KEY MESSAGES: </a:t>
            </a:r>
          </a:p>
          <a:p>
            <a:r>
              <a:rPr lang="en-GB" dirty="0"/>
              <a:t>Explain that concerns might be prompted in a number of ways and could be in relation to either current or non-current abuse – run through the list. A disclosure could be made in person or in writing. </a:t>
            </a:r>
          </a:p>
          <a:p>
            <a:endParaRPr lang="en-GB" dirty="0"/>
          </a:p>
          <a:p>
            <a:r>
              <a:rPr lang="en-GB" dirty="0"/>
              <a:t>Don’t ignore the UH-OH feeling</a:t>
            </a:r>
          </a:p>
          <a:p>
            <a:endParaRPr lang="en-GB" dirty="0"/>
          </a:p>
          <a:p>
            <a:r>
              <a:rPr lang="en-GB" dirty="0"/>
              <a:t>Explain that concerns might be prompted in a number of ways – run through the list</a:t>
            </a:r>
          </a:p>
          <a:p>
            <a:r>
              <a:rPr lang="en-GB" dirty="0"/>
              <a:t>When might someone disclose abuse?</a:t>
            </a:r>
          </a:p>
          <a:p>
            <a:pPr marL="171450" indent="-171450">
              <a:buFont typeface="Arial" panose="020B0604020202020204" pitchFamily="34" charset="0"/>
              <a:buChar char="•"/>
            </a:pPr>
            <a:r>
              <a:rPr lang="en-GB" dirty="0"/>
              <a:t>On the news/media</a:t>
            </a:r>
          </a:p>
          <a:p>
            <a:pPr marL="171450" indent="-171450">
              <a:buFont typeface="Arial" panose="020B0604020202020204" pitchFamily="34" charset="0"/>
              <a:buChar char="•"/>
            </a:pPr>
            <a:r>
              <a:rPr lang="en-GB" dirty="0"/>
              <a:t>Someone else might be harmed</a:t>
            </a:r>
          </a:p>
          <a:p>
            <a:pPr marL="171450" indent="-171450">
              <a:buFont typeface="Arial" panose="020B0604020202020204" pitchFamily="34" charset="0"/>
              <a:buChar char="•"/>
            </a:pPr>
            <a:r>
              <a:rPr lang="en-GB" dirty="0"/>
              <a:t>When someone asks</a:t>
            </a:r>
          </a:p>
          <a:p>
            <a:pPr marL="171450" indent="-171450">
              <a:buFont typeface="Arial" panose="020B0604020202020204" pitchFamily="34" charset="0"/>
              <a:buChar char="•"/>
            </a:pPr>
            <a:r>
              <a:rPr lang="en-GB" dirty="0"/>
              <a:t>When the symptoms</a:t>
            </a:r>
            <a:r>
              <a:rPr lang="en-GB" baseline="0" dirty="0"/>
              <a:t> are too great to ignore</a:t>
            </a:r>
            <a:endParaRPr lang="en-GB" dirty="0"/>
          </a:p>
          <a:p>
            <a:endParaRPr lang="en-GB" dirty="0"/>
          </a:p>
          <a:p>
            <a:r>
              <a:rPr lang="en-GB" b="1" dirty="0">
                <a:solidFill>
                  <a:srgbClr val="002060"/>
                </a:solidFill>
              </a:rPr>
              <a:t>How you might find out about abuse…</a:t>
            </a:r>
          </a:p>
          <a:p>
            <a:endParaRPr lang="en-GB" b="1" dirty="0">
              <a:solidFill>
                <a:srgbClr val="002060"/>
              </a:solidFill>
            </a:endParaRPr>
          </a:p>
          <a:p>
            <a:r>
              <a:rPr lang="en-GB" dirty="0"/>
              <a:t>A child, young person or adult tells you what has happened or you witness abuse directly</a:t>
            </a:r>
          </a:p>
          <a:p>
            <a:r>
              <a:rPr lang="en-GB" dirty="0"/>
              <a:t>You see an injury or behaviour consistent with abuse and which is unlikely to have been caused another way</a:t>
            </a:r>
          </a:p>
          <a:p>
            <a:r>
              <a:rPr lang="en-GB" dirty="0"/>
              <a:t>Abuse is disclosed by someone else who knows the child, young person or adult</a:t>
            </a:r>
          </a:p>
          <a:p>
            <a:r>
              <a:rPr lang="en-GB" dirty="0"/>
              <a:t>Indications of abuse are seen in artwork, play or creative writing</a:t>
            </a:r>
          </a:p>
          <a:p>
            <a:r>
              <a:rPr lang="en-GB" dirty="0"/>
              <a:t>Through posts on social media or the internet</a:t>
            </a:r>
          </a:p>
          <a:p>
            <a:r>
              <a:rPr lang="en-GB" dirty="0"/>
              <a:t>Anonymous sources tell of abuse</a:t>
            </a:r>
            <a:endParaRPr lang="en-US" dirty="0"/>
          </a:p>
          <a:p>
            <a:r>
              <a:rPr lang="en-GB" dirty="0"/>
              <a:t>It can be hard for someone to admit they are being abused. </a:t>
            </a:r>
          </a:p>
          <a:p>
            <a:endParaRPr lang="en-GB" dirty="0"/>
          </a:p>
          <a:p>
            <a:r>
              <a:rPr lang="en-GB" dirty="0"/>
              <a:t>Some victims do not report abuse because they: </a:t>
            </a:r>
          </a:p>
          <a:p>
            <a:pPr marL="171450" indent="-171450">
              <a:buFont typeface="Arial" panose="020B0604020202020204" pitchFamily="34" charset="0"/>
              <a:buChar char="•"/>
            </a:pPr>
            <a:r>
              <a:rPr lang="en-GB" dirty="0"/>
              <a:t>Are afraid of retaliation</a:t>
            </a:r>
          </a:p>
          <a:p>
            <a:pPr marL="171450" indent="-171450">
              <a:buFont typeface="Arial" panose="020B0604020202020204" pitchFamily="34" charset="0"/>
              <a:buChar char="•"/>
            </a:pPr>
            <a:r>
              <a:rPr lang="en-GB" dirty="0"/>
              <a:t>Think its their own fault</a:t>
            </a:r>
          </a:p>
          <a:p>
            <a:pPr marL="171450" indent="-171450">
              <a:buFont typeface="Arial" panose="020B0604020202020204" pitchFamily="34" charset="0"/>
              <a:buChar char="•"/>
            </a:pPr>
            <a:r>
              <a:rPr lang="en-GB" dirty="0"/>
              <a:t>Think they will be out in an institution</a:t>
            </a:r>
          </a:p>
          <a:p>
            <a:pPr marL="171450" indent="-171450">
              <a:buFont typeface="Arial" panose="020B0604020202020204" pitchFamily="34" charset="0"/>
              <a:buChar char="•"/>
            </a:pPr>
            <a:r>
              <a:rPr lang="en-GB" dirty="0"/>
              <a:t>Are afraid of the consequences of disclosure</a:t>
            </a:r>
          </a:p>
          <a:p>
            <a:pPr marL="171450" indent="-171450">
              <a:buFont typeface="Arial" panose="020B0604020202020204" pitchFamily="34" charset="0"/>
              <a:buChar char="•"/>
            </a:pPr>
            <a:r>
              <a:rPr lang="en-GB" dirty="0"/>
              <a:t>Are ashamed</a:t>
            </a:r>
          </a:p>
          <a:p>
            <a:pPr marL="171450" indent="-171450">
              <a:buFont typeface="Arial" panose="020B0604020202020204" pitchFamily="34" charset="0"/>
              <a:buChar char="•"/>
            </a:pPr>
            <a:r>
              <a:rPr lang="en-GB" dirty="0"/>
              <a:t>Think that the Police or Social Care agencies cannot really help them</a:t>
            </a:r>
          </a:p>
          <a:p>
            <a:pPr marL="171450" indent="-171450">
              <a:buFont typeface="Arial" panose="020B0604020202020204" pitchFamily="34" charset="0"/>
              <a:buChar char="•"/>
            </a:pPr>
            <a:r>
              <a:rPr lang="en-GB" dirty="0"/>
              <a:t>Think that no one will believe them</a:t>
            </a:r>
          </a:p>
          <a:p>
            <a:pPr marL="171450" indent="-171450">
              <a:buFont typeface="Arial" panose="020B0604020202020204" pitchFamily="34" charset="0"/>
              <a:buChar char="•"/>
            </a:pPr>
            <a:r>
              <a:rPr lang="en-GB" dirty="0"/>
              <a:t>It happened a long time ago</a:t>
            </a:r>
          </a:p>
          <a:p>
            <a:pPr marL="171450" indent="-171450">
              <a:buFont typeface="Arial" panose="020B0604020202020204" pitchFamily="34" charset="0"/>
              <a:buChar char="•"/>
            </a:pPr>
            <a:endParaRPr lang="en-GB" dirty="0"/>
          </a:p>
          <a:p>
            <a:r>
              <a:rPr lang="en-GB" dirty="0"/>
              <a:t>These reasons may have been reinforced over time by the person’s abuser. </a:t>
            </a:r>
          </a:p>
          <a:p>
            <a:endParaRPr lang="en-GB" dirty="0"/>
          </a:p>
          <a:p>
            <a:r>
              <a:rPr lang="en-GB" dirty="0"/>
              <a:t>If you are aware of, or suspect abuse, it is your duty to take action to protect others even if the person doesn’t agree. </a:t>
            </a:r>
          </a:p>
          <a:p>
            <a:endParaRPr lang="en-GB" dirty="0"/>
          </a:p>
          <a:p>
            <a:r>
              <a:rPr lang="en-GB" dirty="0"/>
              <a:t>If you are worried someone is being abused – RECORD IT! REPORT IT! </a:t>
            </a: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170FC-ECAD-48BE-A211-D65DCEBC324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Image Placeholder 6"/>
          <p:cNvSpPr>
            <a:spLocks noGrp="1" noRot="1" noChangeAspect="1"/>
          </p:cNvSpPr>
          <p:nvPr>
            <p:ph type="sldImg"/>
          </p:nvPr>
        </p:nvSpPr>
        <p:spPr>
          <a:xfrm>
            <a:off x="576263" y="565150"/>
            <a:ext cx="4398962" cy="2474913"/>
          </a:xfrm>
        </p:spPr>
      </p:sp>
    </p:spTree>
    <p:extLst>
      <p:ext uri="{BB962C8B-B14F-4D97-AF65-F5344CB8AC3E}">
        <p14:creationId xmlns:p14="http://schemas.microsoft.com/office/powerpoint/2010/main" val="96391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250A43-1C30-4DA7-8BD0-DCEE412BF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7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250A43-1C30-4DA7-8BD0-DCEE412BF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5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250A43-1C30-4DA7-8BD0-DCEE412BF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61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a:t>KEY MESSAGES:</a:t>
            </a:r>
          </a:p>
          <a:p>
            <a:r>
              <a:rPr lang="en-GB" dirty="0"/>
              <a:t>We must promote ourselves as a safe place by telling people what we are doing in regards to safeguarding and how they could make a complaint – have a policy or safeguarding statement up on a noticeboard, and things like the </a:t>
            </a:r>
            <a:r>
              <a:rPr lang="en-GB" dirty="0" err="1"/>
              <a:t>Childline</a:t>
            </a:r>
            <a:r>
              <a:rPr lang="en-GB" dirty="0"/>
              <a:t> cards so everyone knows that</a:t>
            </a:r>
            <a:r>
              <a:rPr lang="en-GB" baseline="0" dirty="0"/>
              <a:t> as a church you take safeguarding seriously </a:t>
            </a:r>
          </a:p>
          <a:p>
            <a:endParaRPr lang="en-GB" baseline="0" dirty="0"/>
          </a:p>
          <a:p>
            <a:r>
              <a:rPr lang="en-GB" dirty="0"/>
              <a:t>The Church door is where safeguarding starts and is the ‘frontline’ in pastoral care. I think that it is really important that we recognise that the local setting is where people come, it is where people are looking for welcome, safety and support from our Church. It is where people feel safe to grow and where interaction takes place.</a:t>
            </a:r>
          </a:p>
          <a:p>
            <a:endParaRPr lang="en-GB" dirty="0"/>
          </a:p>
          <a:p>
            <a:endParaRPr lang="en-GB" dirty="0"/>
          </a:p>
          <a:p>
            <a:r>
              <a:rPr lang="en-GB" dirty="0"/>
              <a:t>We must practice to prevent harm occurring and protect vulnerable children and adults, leaders, and the reputation of the church – following the safeguarding policies will help us to do that</a:t>
            </a:r>
          </a:p>
          <a:p>
            <a:endParaRPr lang="en-GB" dirty="0"/>
          </a:p>
          <a:p>
            <a:r>
              <a:rPr lang="en-GB" dirty="0"/>
              <a:t>We must respond well and immediately to any concerns raised following policy and practice guidance, and ensure that we always take action if someone is at risk.</a:t>
            </a:r>
            <a:r>
              <a:rPr lang="en-GB" baseline="0" dirty="0"/>
              <a:t> </a:t>
            </a:r>
            <a:endParaRPr lang="en-GB" dirty="0"/>
          </a:p>
          <a:p>
            <a:endParaRPr lang="en-GB" dirty="0"/>
          </a:p>
          <a:p>
            <a:r>
              <a:rPr lang="en-GB" dirty="0"/>
              <a:t>We encounter safeguarding issues in the church when there are concerns about church officers; within the church community and congregation when we might be told something about family or school life, or in a residential home; and from parishioners whom we might visit for pastoral care.  If we are given safeguarding information, we have to act on it.</a:t>
            </a:r>
          </a:p>
          <a:p>
            <a:endParaRPr lang="en-GB" dirty="0"/>
          </a:p>
          <a:p>
            <a:r>
              <a:rPr lang="en-GB" dirty="0"/>
              <a:t>The following key principles underpin the Church’s approach to safeguarding practice: </a:t>
            </a:r>
          </a:p>
          <a:p>
            <a:endParaRPr lang="en-GB" dirty="0"/>
          </a:p>
          <a:p>
            <a:pPr marL="171450" indent="-171450">
              <a:buFont typeface="Arial" panose="020B0604020202020204" pitchFamily="34" charset="0"/>
              <a:buChar char="•"/>
            </a:pPr>
            <a:r>
              <a:rPr lang="en-GB" dirty="0"/>
              <a:t>The welfare of the child, young person and vulnerable adult is paramount; </a:t>
            </a:r>
          </a:p>
          <a:p>
            <a:pPr marL="171450" indent="-171450">
              <a:buFont typeface="Arial" panose="020B0604020202020204" pitchFamily="34" charset="0"/>
              <a:buChar char="•"/>
            </a:pPr>
            <a:r>
              <a:rPr lang="en-GB" dirty="0"/>
              <a:t>Integrity, respect and listening to all; </a:t>
            </a:r>
          </a:p>
          <a:p>
            <a:pPr marL="171450" indent="-171450">
              <a:buFont typeface="Arial" panose="020B0604020202020204" pitchFamily="34" charset="0"/>
              <a:buChar char="•"/>
            </a:pPr>
            <a:r>
              <a:rPr lang="en-US" dirty="0"/>
              <a:t>Transparency and openness; </a:t>
            </a:r>
          </a:p>
          <a:p>
            <a:pPr marL="171450" indent="-171450">
              <a:buFont typeface="Arial" panose="020B0604020202020204" pitchFamily="34" charset="0"/>
              <a:buChar char="•"/>
            </a:pPr>
            <a:r>
              <a:rPr lang="en-US" dirty="0"/>
              <a:t>Accountability; </a:t>
            </a:r>
          </a:p>
          <a:p>
            <a:pPr marL="171450" indent="-171450">
              <a:buFont typeface="Arial" panose="020B0604020202020204" pitchFamily="34" charset="0"/>
              <a:buChar char="•"/>
            </a:pPr>
            <a:r>
              <a:rPr lang="en-GB" dirty="0"/>
              <a:t>Collaboration with key statutory authorities and other partners; </a:t>
            </a:r>
          </a:p>
          <a:p>
            <a:pPr marL="171450" indent="-171450">
              <a:buFont typeface="Arial" panose="020B0604020202020204" pitchFamily="34" charset="0"/>
              <a:buChar char="•"/>
            </a:pPr>
            <a:r>
              <a:rPr lang="en-GB" dirty="0"/>
              <a:t>Use of professional safeguarding advice and support both inside and outside the church; </a:t>
            </a:r>
          </a:p>
          <a:p>
            <a:pPr marL="171450" indent="-171450">
              <a:buFont typeface="Arial" panose="020B0604020202020204" pitchFamily="34" charset="0"/>
              <a:buChar char="•"/>
            </a:pPr>
            <a:r>
              <a:rPr lang="en-GB" dirty="0"/>
              <a:t>A commitment to the prevention of abuse </a:t>
            </a:r>
          </a:p>
          <a:p>
            <a:pPr marL="171450" indent="-171450">
              <a:buFont typeface="Arial" panose="020B0604020202020204" pitchFamily="34" charset="0"/>
              <a:buChar char="•"/>
            </a:pPr>
            <a:r>
              <a:rPr lang="en-GB" dirty="0"/>
              <a:t>The active management of risk; </a:t>
            </a:r>
          </a:p>
          <a:p>
            <a:pPr marL="171450" indent="-171450">
              <a:buFont typeface="Arial" panose="020B0604020202020204" pitchFamily="34" charset="0"/>
              <a:buChar char="•"/>
            </a:pPr>
            <a:r>
              <a:rPr lang="en-GB" dirty="0"/>
              <a:t>Promoting a culture of informed vigilance; and </a:t>
            </a:r>
          </a:p>
          <a:p>
            <a:pPr marL="171450" indent="-171450">
              <a:buFont typeface="Arial" panose="020B0604020202020204" pitchFamily="34" charset="0"/>
              <a:buChar char="•"/>
            </a:pPr>
            <a:r>
              <a:rPr lang="en-GB" dirty="0"/>
              <a:t>Regular evaluation to ensure best practice.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DF5289-35DC-2B4E-9E70-DA1B773489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Image Placeholder 5"/>
          <p:cNvSpPr>
            <a:spLocks noGrp="1" noRot="1" noChangeAspect="1"/>
          </p:cNvSpPr>
          <p:nvPr>
            <p:ph type="sldImg"/>
          </p:nvPr>
        </p:nvSpPr>
        <p:spPr>
          <a:xfrm>
            <a:off x="576263" y="565150"/>
            <a:ext cx="4398962" cy="2474913"/>
          </a:xfrm>
        </p:spPr>
      </p:sp>
    </p:spTree>
    <p:extLst>
      <p:ext uri="{BB962C8B-B14F-4D97-AF65-F5344CB8AC3E}">
        <p14:creationId xmlns:p14="http://schemas.microsoft.com/office/powerpoint/2010/main" val="149892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565150"/>
            <a:ext cx="4398962" cy="2474913"/>
          </a:xfrm>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might suggest that safeguarding is only relevant in external pastoral work and does not apply to the internal life of the community. However exploitation and abuse is most likely when vulnerability meets power. This can happen both within and outside the community. Some recent key findings from the National Crime Agency research4 into abuse in institutional settings are set out here. While the research applies to children and mainly relates to sexual abuse, in many cases the comments made could also apply to adults: </a:t>
            </a:r>
          </a:p>
          <a:p>
            <a:endParaRPr lang="en-GB" dirty="0"/>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culture within an institution has a strong influence on the degree to which abuse might occur within it. Poor leadership, closed structures, ineffective policies and procedures together with the discouragement of reporting, facilitates a malign climate which colludes with those inclined to ……. abuse children [ </a:t>
            </a:r>
            <a:r>
              <a:rPr lang="en-US" sz="1200" b="0" i="1" u="none" strike="noStrike" kern="1200" baseline="0" dirty="0">
                <a:solidFill>
                  <a:schemeClr val="tx1"/>
                </a:solidFill>
                <a:latin typeface="+mn-lt"/>
                <a:ea typeface="+mn-ea"/>
                <a:cs typeface="+mn-cs"/>
              </a:rPr>
              <a:t>and adults experiencing, or at risk of abuse or neglect’</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Where institutions are held in high regard and respected by the communities they serve, positional grooming can be perpetuated, whereby offenders conduct social or environmental grooming and mask their actions by virtue of their formal positions within an </a:t>
            </a:r>
            <a:r>
              <a:rPr lang="en-US" sz="1200" b="0" i="0" u="none" strike="noStrike" kern="1200" baseline="0" dirty="0" err="1">
                <a:solidFill>
                  <a:schemeClr val="tx1"/>
                </a:solidFill>
                <a:latin typeface="+mn-lt"/>
                <a:ea typeface="+mn-ea"/>
                <a:cs typeface="+mn-cs"/>
              </a:rPr>
              <a:t>organisation</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Intense loyalty and conformity of workers to the mission, norms and values of an institution can inhibit them from reporting concerns. </a:t>
            </a:r>
          </a:p>
          <a:p>
            <a:endParaRPr lang="en-US"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historic nature of many cases currently exercising media attention, together with developments in safeguarding, might give a false perception that this type of offending can no longer occur. Offenders continue to exploit systemic vulnerabilities where they exist.” </a:t>
            </a:r>
          </a:p>
          <a:p>
            <a:r>
              <a:rPr lang="en-US" sz="1200" b="0" i="0" u="none" strike="noStrike" kern="1200" baseline="0" dirty="0">
                <a:solidFill>
                  <a:schemeClr val="tx1"/>
                </a:solidFill>
                <a:latin typeface="+mn-lt"/>
                <a:ea typeface="+mn-ea"/>
                <a:cs typeface="+mn-cs"/>
              </a:rPr>
              <a:t>hi</a:t>
            </a: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F59978-AC39-4931-B783-5616370061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0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effectLst>
            <a:outerShdw blurRad="50800" dist="38100" dir="8100000" algn="tr" rotWithShape="0">
              <a:prstClr val="black">
                <a:alpha val="40000"/>
              </a:prstClr>
            </a:outerShdw>
          </a:effectLst>
        </p:spPr>
        <p:txBody>
          <a:bodyPr/>
          <a:lstStyle>
            <a:lvl1pPr marL="0" indent="0" algn="ctr">
              <a:buNone/>
              <a:defRPr>
                <a:solidFill>
                  <a:srgbClr val="221F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74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effectLst>
            <a:outerShdw blurRad="50800" dist="38100" dir="8100000" algn="tr" rotWithShape="0">
              <a:prstClr val="black">
                <a:alpha val="40000"/>
              </a:prstClr>
            </a:outerShdw>
          </a:effectLst>
        </p:spPr>
        <p:txBody>
          <a:bodyPr/>
          <a:lstStyle>
            <a:lvl1pPr marL="0" indent="0" algn="ctr">
              <a:buNone/>
              <a:defRPr>
                <a:solidFill>
                  <a:srgbClr val="221F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525AE3-5AF5-CC48-9CAD-382BBBB4A4C8}"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202235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25AE3-5AF5-CC48-9CAD-382BBBB4A4C8}"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123435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25AE3-5AF5-CC48-9CAD-382BBBB4A4C8}"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1393252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525AE3-5AF5-CC48-9CAD-382BBBB4A4C8}"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414277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525AE3-5AF5-CC48-9CAD-382BBBB4A4C8}" type="datetimeFigureOut">
              <a:rPr lang="en-US" smtClean="0"/>
              <a:t>3/2/19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31585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525AE3-5AF5-CC48-9CAD-382BBBB4A4C8}" type="datetimeFigureOut">
              <a:rPr lang="en-US" smtClean="0"/>
              <a:t>3/2/19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692500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25AE3-5AF5-CC48-9CAD-382BBBB4A4C8}" type="datetimeFigureOut">
              <a:rPr lang="en-US" smtClean="0"/>
              <a:t>3/2/19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513820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25AE3-5AF5-CC48-9CAD-382BBBB4A4C8}"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343879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067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25AE3-5AF5-CC48-9CAD-382BBBB4A4C8}"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577376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25AE3-5AF5-CC48-9CAD-382BBBB4A4C8}"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297396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25AE3-5AF5-CC48-9CAD-382BBBB4A4C8}"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B1A-4C47-E44B-A2A7-15D55AE66A29}" type="slidenum">
              <a:rPr lang="en-US" smtClean="0"/>
              <a:t>‹#›</a:t>
            </a:fld>
            <a:endParaRPr lang="en-US"/>
          </a:p>
        </p:txBody>
      </p:sp>
    </p:spTree>
    <p:extLst>
      <p:ext uri="{BB962C8B-B14F-4D97-AF65-F5344CB8AC3E}">
        <p14:creationId xmlns:p14="http://schemas.microsoft.com/office/powerpoint/2010/main" val="73948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57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1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13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88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23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97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CABFF">
                <a:alpha val="30000"/>
              </a:srgbClr>
            </a:gs>
            <a:gs pos="100000">
              <a:srgbClr val="9D6FDA"/>
            </a:gs>
          </a:gsLst>
          <a:lin ang="5100000" scaled="0"/>
          <a:tileRect/>
        </a:gradFill>
        <a:effectLst/>
      </p:bgPr>
    </p:bg>
    <p:spTree>
      <p:nvGrpSpPr>
        <p:cNvPr id="1" name=""/>
        <p:cNvGrpSpPr/>
        <p:nvPr/>
      </p:nvGrpSpPr>
      <p:grpSpPr>
        <a:xfrm>
          <a:off x="0" y="0"/>
          <a:ext cx="0" cy="0"/>
          <a:chOff x="0" y="0"/>
          <a:chExt cx="0" cy="0"/>
        </a:xfrm>
      </p:grpSpPr>
      <p:pic>
        <p:nvPicPr>
          <p:cNvPr id="7" name="Picture 6" descr="Artboard 2.png"/>
          <p:cNvPicPr>
            <a:picLocks noChangeAspect="1"/>
          </p:cNvPicPr>
          <p:nvPr/>
        </p:nvPicPr>
        <p:blipFill>
          <a:blip r:embed="rId13">
            <a:alphaModFix amt="18000"/>
            <a:extLst>
              <a:ext uri="{28A0092B-C50C-407E-A947-70E740481C1C}">
                <a14:useLocalDpi xmlns:a14="http://schemas.microsoft.com/office/drawing/2010/main" val="0"/>
              </a:ext>
            </a:extLst>
          </a:blip>
          <a:stretch>
            <a:fillRect/>
          </a:stretch>
        </p:blipFill>
        <p:spPr>
          <a:xfrm>
            <a:off x="-3088384" y="-304601"/>
            <a:ext cx="9655128" cy="7233675"/>
          </a:xfrm>
          <a:prstGeom prst="rect">
            <a:avLst/>
          </a:prstGeom>
        </p:spPr>
      </p:pic>
      <p:sp>
        <p:nvSpPr>
          <p:cNvPr id="2" name="Title Placeholder 1"/>
          <p:cNvSpPr>
            <a:spLocks noGrp="1"/>
          </p:cNvSpPr>
          <p:nvPr>
            <p:ph type="title"/>
          </p:nvPr>
        </p:nvSpPr>
        <p:spPr>
          <a:xfrm>
            <a:off x="609600" y="274638"/>
            <a:ext cx="10972800" cy="114300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25AE3-5AF5-CC48-9CAD-382BBBB4A4C8}" type="datetimeFigureOut">
              <a:rPr lang="en-US" smtClean="0">
                <a:solidFill>
                  <a:prstClr val="black">
                    <a:tint val="75000"/>
                  </a:prstClr>
                </a:solidFill>
              </a:rPr>
              <a:pPr/>
              <a:t>3/2/19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45B1A-4C47-E44B-A2A7-15D55AE66A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563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221F72"/>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b="0" i="0" kern="1200">
          <a:solidFill>
            <a:srgbClr val="221F72"/>
          </a:solidFill>
          <a:latin typeface="Gill Sans MT"/>
          <a:ea typeface="+mn-ea"/>
          <a:cs typeface="Gill Sans MT"/>
        </a:defRPr>
      </a:lvl1pPr>
      <a:lvl2pPr marL="742950" indent="-285750" algn="l" defTabSz="457200" rtl="0" eaLnBrk="1" latinLnBrk="0" hangingPunct="1">
        <a:spcBef>
          <a:spcPct val="20000"/>
        </a:spcBef>
        <a:buFont typeface="Arial"/>
        <a:buChar char="–"/>
        <a:defRPr sz="2800" b="0" i="0" kern="1200">
          <a:solidFill>
            <a:srgbClr val="221F72"/>
          </a:solidFill>
          <a:latin typeface="Gill Sans MT"/>
          <a:ea typeface="+mn-ea"/>
          <a:cs typeface="Gill Sans MT"/>
        </a:defRPr>
      </a:lvl2pPr>
      <a:lvl3pPr marL="1143000" indent="-228600" algn="l" defTabSz="457200" rtl="0" eaLnBrk="1" latinLnBrk="0" hangingPunct="1">
        <a:spcBef>
          <a:spcPct val="20000"/>
        </a:spcBef>
        <a:buFont typeface="Arial"/>
        <a:buChar char="•"/>
        <a:defRPr sz="2400" b="0" i="0" kern="1200">
          <a:solidFill>
            <a:srgbClr val="221F72"/>
          </a:solidFill>
          <a:latin typeface="Gill Sans MT"/>
          <a:ea typeface="+mn-ea"/>
          <a:cs typeface="Gill Sans MT"/>
        </a:defRPr>
      </a:lvl3pPr>
      <a:lvl4pPr marL="1600200" indent="-228600" algn="l" defTabSz="457200" rtl="0" eaLnBrk="1" latinLnBrk="0" hangingPunct="1">
        <a:spcBef>
          <a:spcPct val="20000"/>
        </a:spcBef>
        <a:buFont typeface="Arial"/>
        <a:buChar char="–"/>
        <a:defRPr sz="2000" b="0" i="0" kern="1200">
          <a:solidFill>
            <a:srgbClr val="221F72"/>
          </a:solidFill>
          <a:latin typeface="Gill Sans MT"/>
          <a:ea typeface="+mn-ea"/>
          <a:cs typeface="Gill Sans MT"/>
        </a:defRPr>
      </a:lvl4pPr>
      <a:lvl5pPr marL="2057400" indent="-228600" algn="l" defTabSz="457200" rtl="0" eaLnBrk="1" latinLnBrk="0" hangingPunct="1">
        <a:spcBef>
          <a:spcPct val="20000"/>
        </a:spcBef>
        <a:buFont typeface="Arial"/>
        <a:buChar char="»"/>
        <a:defRPr sz="2000" b="0" i="0" kern="1200">
          <a:solidFill>
            <a:srgbClr val="221F7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CABFF">
                <a:alpha val="30000"/>
              </a:srgbClr>
            </a:gs>
            <a:gs pos="100000">
              <a:srgbClr val="9D6FDA"/>
            </a:gs>
          </a:gsLst>
          <a:lin ang="5100000" scaled="0"/>
          <a:tileRect/>
        </a:gradFill>
        <a:effectLst/>
      </p:bgPr>
    </p:bg>
    <p:spTree>
      <p:nvGrpSpPr>
        <p:cNvPr id="1" name=""/>
        <p:cNvGrpSpPr/>
        <p:nvPr/>
      </p:nvGrpSpPr>
      <p:grpSpPr>
        <a:xfrm>
          <a:off x="0" y="0"/>
          <a:ext cx="0" cy="0"/>
          <a:chOff x="0" y="0"/>
          <a:chExt cx="0" cy="0"/>
        </a:xfrm>
      </p:grpSpPr>
      <p:pic>
        <p:nvPicPr>
          <p:cNvPr id="7" name="Picture 6" descr="Artboard 2.png"/>
          <p:cNvPicPr>
            <a:picLocks noChangeAspect="1"/>
          </p:cNvPicPr>
          <p:nvPr/>
        </p:nvPicPr>
        <p:blipFill>
          <a:blip r:embed="rId13">
            <a:alphaModFix amt="18000"/>
            <a:extLst>
              <a:ext uri="{28A0092B-C50C-407E-A947-70E740481C1C}">
                <a14:useLocalDpi xmlns:a14="http://schemas.microsoft.com/office/drawing/2010/main" val="0"/>
              </a:ext>
            </a:extLst>
          </a:blip>
          <a:stretch>
            <a:fillRect/>
          </a:stretch>
        </p:blipFill>
        <p:spPr>
          <a:xfrm>
            <a:off x="-3088384" y="-304601"/>
            <a:ext cx="9655128" cy="7233675"/>
          </a:xfrm>
          <a:prstGeom prst="rect">
            <a:avLst/>
          </a:prstGeom>
        </p:spPr>
      </p:pic>
      <p:sp>
        <p:nvSpPr>
          <p:cNvPr id="2" name="Title Placeholder 1"/>
          <p:cNvSpPr>
            <a:spLocks noGrp="1"/>
          </p:cNvSpPr>
          <p:nvPr>
            <p:ph type="title"/>
          </p:nvPr>
        </p:nvSpPr>
        <p:spPr>
          <a:xfrm>
            <a:off x="609600" y="274638"/>
            <a:ext cx="10972800" cy="114300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25AE3-5AF5-CC48-9CAD-382BBBB4A4C8}" type="datetimeFigureOut">
              <a:rPr lang="en-US" smtClean="0"/>
              <a:t>3/2/19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45B1A-4C47-E44B-A2A7-15D55AE66A29}" type="slidenum">
              <a:rPr lang="en-US" smtClean="0"/>
              <a:t>‹#›</a:t>
            </a:fld>
            <a:endParaRPr lang="en-US"/>
          </a:p>
        </p:txBody>
      </p:sp>
      <p:pic>
        <p:nvPicPr>
          <p:cNvPr id="8" name="Picture 7" descr="NST_Final_Colou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26401" y="6032501"/>
            <a:ext cx="3627967" cy="688975"/>
          </a:xfrm>
          <a:prstGeom prst="rect">
            <a:avLst/>
          </a:prstGeom>
        </p:spPr>
      </p:pic>
    </p:spTree>
    <p:extLst>
      <p:ext uri="{BB962C8B-B14F-4D97-AF65-F5344CB8AC3E}">
        <p14:creationId xmlns:p14="http://schemas.microsoft.com/office/powerpoint/2010/main" val="817244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rgbClr val="221F72"/>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b="0" i="0" kern="1200">
          <a:solidFill>
            <a:srgbClr val="221F72"/>
          </a:solidFill>
          <a:latin typeface="Gill Sans MT"/>
          <a:ea typeface="+mn-ea"/>
          <a:cs typeface="Gill Sans MT"/>
        </a:defRPr>
      </a:lvl1pPr>
      <a:lvl2pPr marL="742950" indent="-285750" algn="l" defTabSz="457200" rtl="0" eaLnBrk="1" latinLnBrk="0" hangingPunct="1">
        <a:spcBef>
          <a:spcPct val="20000"/>
        </a:spcBef>
        <a:buFont typeface="Arial"/>
        <a:buChar char="–"/>
        <a:defRPr sz="2800" b="0" i="0" kern="1200">
          <a:solidFill>
            <a:srgbClr val="221F72"/>
          </a:solidFill>
          <a:latin typeface="Gill Sans MT"/>
          <a:ea typeface="+mn-ea"/>
          <a:cs typeface="Gill Sans MT"/>
        </a:defRPr>
      </a:lvl2pPr>
      <a:lvl3pPr marL="1143000" indent="-228600" algn="l" defTabSz="457200" rtl="0" eaLnBrk="1" latinLnBrk="0" hangingPunct="1">
        <a:spcBef>
          <a:spcPct val="20000"/>
        </a:spcBef>
        <a:buFont typeface="Arial"/>
        <a:buChar char="•"/>
        <a:defRPr sz="2400" b="0" i="0" kern="1200">
          <a:solidFill>
            <a:srgbClr val="221F72"/>
          </a:solidFill>
          <a:latin typeface="Gill Sans MT"/>
          <a:ea typeface="+mn-ea"/>
          <a:cs typeface="Gill Sans MT"/>
        </a:defRPr>
      </a:lvl3pPr>
      <a:lvl4pPr marL="1600200" indent="-228600" algn="l" defTabSz="457200" rtl="0" eaLnBrk="1" latinLnBrk="0" hangingPunct="1">
        <a:spcBef>
          <a:spcPct val="20000"/>
        </a:spcBef>
        <a:buFont typeface="Arial"/>
        <a:buChar char="–"/>
        <a:defRPr sz="2000" b="0" i="0" kern="1200">
          <a:solidFill>
            <a:srgbClr val="221F72"/>
          </a:solidFill>
          <a:latin typeface="Gill Sans MT"/>
          <a:ea typeface="+mn-ea"/>
          <a:cs typeface="Gill Sans MT"/>
        </a:defRPr>
      </a:lvl4pPr>
      <a:lvl5pPr marL="2057400" indent="-228600" algn="l" defTabSz="457200" rtl="0" eaLnBrk="1" latinLnBrk="0" hangingPunct="1">
        <a:spcBef>
          <a:spcPct val="20000"/>
        </a:spcBef>
        <a:buFont typeface="Arial"/>
        <a:buChar char="»"/>
        <a:defRPr sz="2000" b="0" i="0" kern="1200">
          <a:solidFill>
            <a:srgbClr val="221F7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633" y="2530720"/>
            <a:ext cx="4840378" cy="2338669"/>
          </a:xfrm>
        </p:spPr>
        <p:txBody>
          <a:bodyPr>
            <a:noAutofit/>
          </a:bodyPr>
          <a:lstStyle/>
          <a:p>
            <a:pPr>
              <a:defRPr/>
            </a:pPr>
            <a:r>
              <a:rPr lang="en-US" b="1" dirty="0">
                <a:solidFill>
                  <a:srgbClr val="002060"/>
                </a:solidFill>
              </a:rPr>
              <a:t>Volunteers, Safeguarding and  the Church of England</a:t>
            </a:r>
            <a:br>
              <a:rPr lang="en-GB" sz="2800" dirty="0">
                <a:solidFill>
                  <a:srgbClr val="002060"/>
                </a:solidFill>
                <a:latin typeface="Calibri" panose="020F0502020204030204" pitchFamily="34" charset="0"/>
              </a:rPr>
            </a:br>
            <a:br>
              <a:rPr lang="en-GB" sz="3200" dirty="0"/>
            </a:br>
            <a:br>
              <a:rPr lang="en-GB" sz="2800" dirty="0"/>
            </a:br>
            <a:br>
              <a:rPr lang="en-GB" sz="2400" dirty="0"/>
            </a:br>
            <a:br>
              <a:rPr lang="en-GB" sz="2800" dirty="0"/>
            </a:br>
            <a:r>
              <a:rPr lang="en-GB" sz="2800" dirty="0"/>
              <a:t> </a:t>
            </a:r>
            <a:endParaRPr lang="en-GB" sz="2800" dirty="0">
              <a:latin typeface="Calibri" panose="020F0502020204030204" pitchFamily="34" charset="0"/>
            </a:endParaRPr>
          </a:p>
        </p:txBody>
      </p:sp>
      <p:sp>
        <p:nvSpPr>
          <p:cNvPr id="11268" name="Subtitle 2"/>
          <p:cNvSpPr txBox="1">
            <a:spLocks/>
          </p:cNvSpPr>
          <p:nvPr/>
        </p:nvSpPr>
        <p:spPr bwMode="auto">
          <a:xfrm>
            <a:off x="1747839" y="5643563"/>
            <a:ext cx="821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13716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buClr>
                <a:srgbClr val="4F81BD"/>
              </a:buClr>
              <a:buNone/>
            </a:pPr>
            <a:endParaRPr lang="en-GB" altLang="en-US">
              <a:solidFill>
                <a:srgbClr val="1F497D"/>
              </a:solidFill>
              <a:cs typeface="Times New Roman" panose="02020603050405020304" pitchFamily="18" charset="0"/>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625" y="1058907"/>
            <a:ext cx="3946525"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ubtitle 3"/>
          <p:cNvSpPr>
            <a:spLocks noGrp="1"/>
          </p:cNvSpPr>
          <p:nvPr>
            <p:ph type="subTitle" idx="1"/>
          </p:nvPr>
        </p:nvSpPr>
        <p:spPr>
          <a:xfrm>
            <a:off x="1796665" y="5567027"/>
            <a:ext cx="4971011" cy="1060450"/>
          </a:xfrm>
        </p:spPr>
        <p:txBody>
          <a:bodyPr>
            <a:normAutofit/>
          </a:bodyPr>
          <a:lstStyle/>
          <a:p>
            <a:r>
              <a:rPr lang="en-US" sz="2800" b="1" dirty="0">
                <a:solidFill>
                  <a:srgbClr val="002060"/>
                </a:solidFill>
              </a:rPr>
              <a:t>ART Conference </a:t>
            </a:r>
          </a:p>
          <a:p>
            <a:r>
              <a:rPr lang="en-US" sz="2800" b="1" dirty="0">
                <a:solidFill>
                  <a:srgbClr val="002060"/>
                </a:solidFill>
              </a:rPr>
              <a:t>2nd of March 2019</a:t>
            </a:r>
          </a:p>
          <a:p>
            <a:endParaRPr lang="en-GB" altLang="en-US" sz="2800" dirty="0">
              <a:solidFill>
                <a:schemeClr val="bg1"/>
              </a:solidFill>
              <a:latin typeface="Calibri" panose="020F0502020204030204" pitchFamily="34" charset="0"/>
            </a:endParaRPr>
          </a:p>
        </p:txBody>
      </p:sp>
      <p:sp>
        <p:nvSpPr>
          <p:cNvPr id="7" name="Title 1"/>
          <p:cNvSpPr txBox="1">
            <a:spLocks/>
          </p:cNvSpPr>
          <p:nvPr/>
        </p:nvSpPr>
        <p:spPr>
          <a:xfrm>
            <a:off x="1796665" y="1058906"/>
            <a:ext cx="3946525" cy="1395278"/>
          </a:xfrm>
          <a:prstGeom prst="rect">
            <a:avLst/>
          </a:prstGeom>
        </p:spPr>
        <p:txBody>
          <a:bodyPr anchor="b">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a:defRPr/>
            </a:pPr>
            <a:br>
              <a:rPr lang="en-GB" sz="2800" dirty="0">
                <a:solidFill>
                  <a:srgbClr val="002060"/>
                </a:solidFill>
                <a:effectLst/>
                <a:latin typeface="Calibri" panose="020F0502020204030204" pitchFamily="34" charset="0"/>
              </a:rPr>
            </a:br>
            <a:r>
              <a:rPr lang="en-GB" sz="4400" dirty="0">
                <a:solidFill>
                  <a:srgbClr val="1F497D"/>
                </a:solidFill>
                <a:effectLst/>
                <a:latin typeface="Calibri"/>
              </a:rPr>
              <a:t> </a:t>
            </a:r>
            <a:br>
              <a:rPr lang="en-GB" sz="4400" dirty="0">
                <a:solidFill>
                  <a:srgbClr val="1F497D"/>
                </a:solidFill>
                <a:effectLst/>
                <a:latin typeface="Calibri"/>
              </a:rPr>
            </a:br>
            <a:br>
              <a:rPr lang="en-GB" sz="4000" dirty="0">
                <a:solidFill>
                  <a:srgbClr val="1F497D"/>
                </a:solidFill>
                <a:effectLst/>
                <a:latin typeface="Calibri"/>
              </a:rPr>
            </a:br>
            <a:endParaRPr lang="en-GB" sz="4000" dirty="0">
              <a:solidFill>
                <a:srgbClr val="1F497D"/>
              </a:solidFill>
              <a:effectLst/>
              <a:latin typeface="Calibri" panose="020F0502020204030204" pitchFamily="34" charset="0"/>
            </a:endParaRPr>
          </a:p>
        </p:txBody>
      </p:sp>
    </p:spTree>
    <p:extLst>
      <p:ext uri="{BB962C8B-B14F-4D97-AF65-F5344CB8AC3E}">
        <p14:creationId xmlns:p14="http://schemas.microsoft.com/office/powerpoint/2010/main" val="415143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D120-140E-4396-AC29-59C361E30A92}"/>
              </a:ext>
            </a:extLst>
          </p:cNvPr>
          <p:cNvSpPr>
            <a:spLocks noGrp="1"/>
          </p:cNvSpPr>
          <p:nvPr>
            <p:ph type="title"/>
          </p:nvPr>
        </p:nvSpPr>
        <p:spPr/>
        <p:txBody>
          <a:bodyPr/>
          <a:lstStyle/>
          <a:p>
            <a:r>
              <a:rPr lang="en-GB" b="1" dirty="0">
                <a:solidFill>
                  <a:srgbClr val="002060"/>
                </a:solidFill>
              </a:rPr>
              <a:t>What does C of E policy guidance say?</a:t>
            </a:r>
          </a:p>
        </p:txBody>
      </p:sp>
      <p:sp>
        <p:nvSpPr>
          <p:cNvPr id="3" name="Content Placeholder 2">
            <a:extLst>
              <a:ext uri="{FF2B5EF4-FFF2-40B4-BE49-F238E27FC236}">
                <a16:creationId xmlns:a16="http://schemas.microsoft.com/office/drawing/2014/main" id="{DB376876-A2DE-41CD-8E3C-3990F10D92B4}"/>
              </a:ext>
            </a:extLst>
          </p:cNvPr>
          <p:cNvSpPr>
            <a:spLocks noGrp="1"/>
          </p:cNvSpPr>
          <p:nvPr>
            <p:ph idx="1"/>
          </p:nvPr>
        </p:nvSpPr>
        <p:spPr/>
        <p:txBody>
          <a:bodyPr>
            <a:normAutofit fontScale="62500" lnSpcReduction="20000"/>
          </a:bodyPr>
          <a:lstStyle/>
          <a:p>
            <a:pPr marL="0" indent="0">
              <a:buNone/>
            </a:pPr>
            <a:r>
              <a:rPr lang="en-GB" b="1" dirty="0"/>
              <a:t>Safer Recruitment </a:t>
            </a:r>
          </a:p>
          <a:p>
            <a:pPr marL="0" indent="0">
              <a:buNone/>
            </a:pPr>
            <a:endParaRPr lang="en-GB" dirty="0"/>
          </a:p>
          <a:p>
            <a:pPr marL="0" indent="0">
              <a:buNone/>
            </a:pPr>
            <a:r>
              <a:rPr lang="en-US" dirty="0"/>
              <a:t> Tower Captains, Deputy / Assistant and bell ringing teachers/trainers must be safely recruited in line with their responsibilities to:</a:t>
            </a:r>
          </a:p>
          <a:p>
            <a:pPr marL="0" indent="0">
              <a:buNone/>
            </a:pPr>
            <a:endParaRPr lang="en-US" dirty="0"/>
          </a:p>
          <a:p>
            <a:pPr marL="0" indent="0">
              <a:buNone/>
            </a:pPr>
            <a:r>
              <a:rPr lang="en-US" dirty="0"/>
              <a:t>1) Teach or train children </a:t>
            </a:r>
          </a:p>
          <a:p>
            <a:pPr marL="0" indent="0">
              <a:buNone/>
            </a:pPr>
            <a:endParaRPr lang="en-US" dirty="0"/>
          </a:p>
          <a:p>
            <a:pPr marL="0" indent="0">
              <a:buNone/>
            </a:pPr>
            <a:r>
              <a:rPr lang="en-US" dirty="0"/>
              <a:t>2)  Manage those that teach or train children in accordance with the Church of England Safer Recruitment Practice Guidance. </a:t>
            </a:r>
            <a:endParaRPr lang="en-GB" dirty="0"/>
          </a:p>
          <a:p>
            <a:pPr marL="0" indent="0">
              <a:buNone/>
            </a:pPr>
            <a:endParaRPr lang="en-GB" dirty="0"/>
          </a:p>
          <a:p>
            <a:endParaRPr lang="en-GB" dirty="0"/>
          </a:p>
          <a:p>
            <a:pPr marL="0" indent="0">
              <a:buNone/>
            </a:pPr>
            <a:r>
              <a:rPr lang="en-US" b="1" dirty="0"/>
              <a:t> It is the responsibility of the Tower Captains and the local PCC to ensure that this happens. </a:t>
            </a:r>
            <a:endParaRPr lang="en-GB" b="1" dirty="0"/>
          </a:p>
          <a:p>
            <a:endParaRPr lang="en-GB" dirty="0"/>
          </a:p>
          <a:p>
            <a:r>
              <a:rPr lang="en-GB" sz="2800" dirty="0"/>
              <a:t>This guidance can be found at:</a:t>
            </a:r>
          </a:p>
          <a:p>
            <a:pPr marL="0" indent="0">
              <a:buNone/>
            </a:pPr>
            <a:r>
              <a:rPr lang="en-GB" sz="2400" dirty="0"/>
              <a:t>https://cccbr.org.uk/wp-content/uploads/2017/10/GN3-Child-Protection-Issue-12-Oct-2017.pdf</a:t>
            </a:r>
          </a:p>
        </p:txBody>
      </p:sp>
    </p:spTree>
    <p:extLst>
      <p:ext uri="{BB962C8B-B14F-4D97-AF65-F5344CB8AC3E}">
        <p14:creationId xmlns:p14="http://schemas.microsoft.com/office/powerpoint/2010/main" val="247835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FAE3-C33F-46B3-9962-4ECA10E176BC}"/>
              </a:ext>
            </a:extLst>
          </p:cNvPr>
          <p:cNvSpPr>
            <a:spLocks noGrp="1"/>
          </p:cNvSpPr>
          <p:nvPr>
            <p:ph type="title"/>
          </p:nvPr>
        </p:nvSpPr>
        <p:spPr/>
        <p:txBody>
          <a:bodyPr/>
          <a:lstStyle/>
          <a:p>
            <a:r>
              <a:rPr lang="en-GB" b="1" dirty="0">
                <a:solidFill>
                  <a:srgbClr val="002060"/>
                </a:solidFill>
              </a:rPr>
              <a:t>Roles</a:t>
            </a:r>
            <a:r>
              <a:rPr lang="en-GB" dirty="0"/>
              <a:t> </a:t>
            </a:r>
            <a:r>
              <a:rPr lang="en-GB" b="1" dirty="0">
                <a:solidFill>
                  <a:srgbClr val="002060"/>
                </a:solidFill>
              </a:rPr>
              <a:t>that Require a DBS Check</a:t>
            </a:r>
          </a:p>
        </p:txBody>
      </p:sp>
      <p:graphicFrame>
        <p:nvGraphicFramePr>
          <p:cNvPr id="7" name="Content Placeholder 6">
            <a:extLst>
              <a:ext uri="{FF2B5EF4-FFF2-40B4-BE49-F238E27FC236}">
                <a16:creationId xmlns:a16="http://schemas.microsoft.com/office/drawing/2014/main" id="{BE134428-8848-4BE4-B9A3-903DDADABC74}"/>
              </a:ext>
            </a:extLst>
          </p:cNvPr>
          <p:cNvGraphicFramePr>
            <a:graphicFrameLocks noGrp="1"/>
          </p:cNvGraphicFramePr>
          <p:nvPr>
            <p:ph idx="1"/>
            <p:extLst>
              <p:ext uri="{D42A27DB-BD31-4B8C-83A1-F6EECF244321}">
                <p14:modId xmlns:p14="http://schemas.microsoft.com/office/powerpoint/2010/main" val="1713665931"/>
              </p:ext>
            </p:extLst>
          </p:nvPr>
        </p:nvGraphicFramePr>
        <p:xfrm>
          <a:off x="609600" y="1733266"/>
          <a:ext cx="10972800" cy="395191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435396707"/>
                    </a:ext>
                  </a:extLst>
                </a:gridCol>
                <a:gridCol w="2743200">
                  <a:extLst>
                    <a:ext uri="{9D8B030D-6E8A-4147-A177-3AD203B41FA5}">
                      <a16:colId xmlns:a16="http://schemas.microsoft.com/office/drawing/2014/main" val="1728611925"/>
                    </a:ext>
                  </a:extLst>
                </a:gridCol>
                <a:gridCol w="2743200">
                  <a:extLst>
                    <a:ext uri="{9D8B030D-6E8A-4147-A177-3AD203B41FA5}">
                      <a16:colId xmlns:a16="http://schemas.microsoft.com/office/drawing/2014/main" val="2368194953"/>
                    </a:ext>
                  </a:extLst>
                </a:gridCol>
                <a:gridCol w="2743200">
                  <a:extLst>
                    <a:ext uri="{9D8B030D-6E8A-4147-A177-3AD203B41FA5}">
                      <a16:colId xmlns:a16="http://schemas.microsoft.com/office/drawing/2014/main" val="1580887692"/>
                    </a:ext>
                  </a:extLst>
                </a:gridCol>
              </a:tblGrid>
              <a:tr h="401296">
                <a:tc>
                  <a:txBody>
                    <a:bodyPr/>
                    <a:lstStyle/>
                    <a:p>
                      <a:r>
                        <a:rPr lang="en-GB" dirty="0"/>
                        <a:t>Activity</a:t>
                      </a:r>
                    </a:p>
                  </a:txBody>
                  <a:tcPr/>
                </a:tc>
                <a:tc>
                  <a:txBody>
                    <a:bodyPr/>
                    <a:lstStyle/>
                    <a:p>
                      <a:r>
                        <a:rPr lang="en-GB" dirty="0"/>
                        <a:t>Supervision by </a:t>
                      </a:r>
                    </a:p>
                  </a:txBody>
                  <a:tcPr/>
                </a:tc>
                <a:tc>
                  <a:txBody>
                    <a:bodyPr/>
                    <a:lstStyle/>
                    <a:p>
                      <a:r>
                        <a:rPr lang="en-GB" dirty="0"/>
                        <a:t>DBS Checking By </a:t>
                      </a:r>
                    </a:p>
                  </a:txBody>
                  <a:tcPr/>
                </a:tc>
                <a:tc>
                  <a:txBody>
                    <a:bodyPr/>
                    <a:lstStyle/>
                    <a:p>
                      <a:r>
                        <a:rPr lang="en-GB" dirty="0"/>
                        <a:t>Any new checking </a:t>
                      </a:r>
                    </a:p>
                  </a:txBody>
                  <a:tcPr/>
                </a:tc>
                <a:extLst>
                  <a:ext uri="{0D108BD9-81ED-4DB2-BD59-A6C34878D82A}">
                    <a16:rowId xmlns:a16="http://schemas.microsoft.com/office/drawing/2014/main" val="3468740640"/>
                  </a:ext>
                </a:extLst>
              </a:tr>
              <a:tr h="2636220">
                <a:tc>
                  <a:txBody>
                    <a:bodyPr/>
                    <a:lstStyle/>
                    <a:p>
                      <a:endParaRPr lang="en-GB" sz="1800" b="0" i="0" u="none" strike="noStrike" kern="1200" baseline="0" dirty="0">
                        <a:solidFill>
                          <a:schemeClr val="dk1"/>
                        </a:solidFill>
                        <a:latin typeface="+mn-lt"/>
                        <a:ea typeface="+mn-ea"/>
                        <a:cs typeface="+mn-cs"/>
                      </a:endParaRPr>
                    </a:p>
                    <a:p>
                      <a:r>
                        <a:rPr lang="en-US" sz="1800" b="0" i="1" u="none" strike="noStrike" kern="1200" baseline="0" dirty="0">
                          <a:solidFill>
                            <a:schemeClr val="dk1"/>
                          </a:solidFill>
                          <a:latin typeface="+mn-lt"/>
                          <a:ea typeface="+mn-ea"/>
                          <a:cs typeface="+mn-cs"/>
                        </a:rPr>
                        <a:t>Directly caring for, teaching, training or supervising  children by tower captain, deputy/assistant/bell ringing teachers/trainers or visiting tutors</a:t>
                      </a:r>
                    </a:p>
                    <a:p>
                      <a:r>
                        <a:rPr lang="en-US" sz="1800" b="0" i="0" u="none" strike="noStrike" kern="1200" baseline="0" dirty="0">
                          <a:solidFill>
                            <a:schemeClr val="dk1"/>
                          </a:solidFill>
                          <a:latin typeface="+mn-lt"/>
                          <a:ea typeface="+mn-ea"/>
                          <a:cs typeface="+mn-cs"/>
                        </a:rPr>
                        <a:t>	</a:t>
                      </a:r>
                      <a:endParaRPr lang="en-GB" dirty="0"/>
                    </a:p>
                  </a:txBody>
                  <a:tcPr/>
                </a:tc>
                <a:tc>
                  <a:txBody>
                    <a:bodyPr/>
                    <a:lstStyle/>
                    <a:p>
                      <a:r>
                        <a:rPr lang="en-GB" dirty="0"/>
                        <a:t>Tower Captain/Deputy or Assistant </a:t>
                      </a:r>
                    </a:p>
                  </a:txBody>
                  <a:tcPr/>
                </a:tc>
                <a:tc>
                  <a:txBody>
                    <a:bodyPr/>
                    <a:lstStyle/>
                    <a:p>
                      <a:r>
                        <a:rPr lang="en-GB" dirty="0"/>
                        <a:t>PCC via the Diocese </a:t>
                      </a:r>
                    </a:p>
                  </a:txBody>
                  <a:tcPr/>
                </a:tc>
                <a:tc>
                  <a:txBody>
                    <a:bodyPr/>
                    <a:lstStyle/>
                    <a:p>
                      <a:r>
                        <a:rPr lang="en-GB" dirty="0"/>
                        <a:t>PCC</a:t>
                      </a:r>
                    </a:p>
                  </a:txBody>
                  <a:tcPr/>
                </a:tc>
                <a:extLst>
                  <a:ext uri="{0D108BD9-81ED-4DB2-BD59-A6C34878D82A}">
                    <a16:rowId xmlns:a16="http://schemas.microsoft.com/office/drawing/2014/main" val="3979814281"/>
                  </a:ext>
                </a:extLst>
              </a:tr>
              <a:tr h="879391">
                <a:tc>
                  <a:txBody>
                    <a:bodyPr/>
                    <a:lstStyle/>
                    <a:p>
                      <a:r>
                        <a:rPr lang="en-GB" dirty="0"/>
                        <a:t>Transporting children as formal arrangement </a:t>
                      </a:r>
                    </a:p>
                    <a:p>
                      <a:r>
                        <a:rPr lang="en-GB" dirty="0"/>
                        <a:t>Irrespective of frequency </a:t>
                      </a:r>
                    </a:p>
                  </a:txBody>
                  <a:tcPr/>
                </a:tc>
                <a:tc>
                  <a:txBody>
                    <a:bodyPr/>
                    <a:lstStyle/>
                    <a:p>
                      <a:r>
                        <a:rPr lang="en-GB" dirty="0"/>
                        <a:t>Driver organized by the Church or Guild </a:t>
                      </a:r>
                    </a:p>
                  </a:txBody>
                  <a:tcPr/>
                </a:tc>
                <a:tc>
                  <a:txBody>
                    <a:bodyPr/>
                    <a:lstStyle/>
                    <a:p>
                      <a:r>
                        <a:rPr lang="en-GB" dirty="0"/>
                        <a:t>PCC via the Diocese </a:t>
                      </a:r>
                    </a:p>
                  </a:txBody>
                  <a:tcPr/>
                </a:tc>
                <a:tc>
                  <a:txBody>
                    <a:bodyPr/>
                    <a:lstStyle/>
                    <a:p>
                      <a:r>
                        <a:rPr lang="en-GB" dirty="0"/>
                        <a:t>PCC</a:t>
                      </a:r>
                    </a:p>
                  </a:txBody>
                  <a:tcPr/>
                </a:tc>
                <a:extLst>
                  <a:ext uri="{0D108BD9-81ED-4DB2-BD59-A6C34878D82A}">
                    <a16:rowId xmlns:a16="http://schemas.microsoft.com/office/drawing/2014/main" val="1925362384"/>
                  </a:ext>
                </a:extLst>
              </a:tr>
            </a:tbl>
          </a:graphicData>
        </a:graphic>
      </p:graphicFrame>
    </p:spTree>
    <p:extLst>
      <p:ext uri="{BB962C8B-B14F-4D97-AF65-F5344CB8AC3E}">
        <p14:creationId xmlns:p14="http://schemas.microsoft.com/office/powerpoint/2010/main" val="30703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B0E6-0E2B-4E7D-A55D-A42A6FCF193C}"/>
              </a:ext>
            </a:extLst>
          </p:cNvPr>
          <p:cNvSpPr>
            <a:spLocks noGrp="1"/>
          </p:cNvSpPr>
          <p:nvPr>
            <p:ph type="title"/>
          </p:nvPr>
        </p:nvSpPr>
        <p:spPr/>
        <p:txBody>
          <a:bodyPr>
            <a:normAutofit/>
          </a:bodyPr>
          <a:lstStyle/>
          <a:p>
            <a:r>
              <a:rPr lang="en-GB" b="1" dirty="0">
                <a:solidFill>
                  <a:srgbClr val="002060"/>
                </a:solidFill>
              </a:rPr>
              <a:t>Roles not eligible for a DBS check</a:t>
            </a:r>
          </a:p>
        </p:txBody>
      </p:sp>
      <p:sp>
        <p:nvSpPr>
          <p:cNvPr id="3" name="Content Placeholder 2">
            <a:extLst>
              <a:ext uri="{FF2B5EF4-FFF2-40B4-BE49-F238E27FC236}">
                <a16:creationId xmlns:a16="http://schemas.microsoft.com/office/drawing/2014/main" id="{01E84769-BCBD-448F-877A-758FE6AB52A4}"/>
              </a:ext>
            </a:extLst>
          </p:cNvPr>
          <p:cNvSpPr>
            <a:spLocks noGrp="1"/>
          </p:cNvSpPr>
          <p:nvPr>
            <p:ph idx="1"/>
          </p:nvPr>
        </p:nvSpPr>
        <p:spPr>
          <a:xfrm>
            <a:off x="609600" y="1132765"/>
            <a:ext cx="10972800" cy="4599296"/>
          </a:xfrm>
        </p:spPr>
        <p:txBody>
          <a:bodyPr/>
          <a:lstStyle/>
          <a:p>
            <a:pPr marL="0" indent="0">
              <a:buNone/>
            </a:pPr>
            <a:endParaRPr lang="en-GB" dirty="0"/>
          </a:p>
          <a:p>
            <a:r>
              <a:rPr lang="en-US" sz="3600" dirty="0"/>
              <a:t>Ringers in general supporting roles </a:t>
            </a:r>
          </a:p>
          <a:p>
            <a:r>
              <a:rPr lang="en-US" sz="3600" dirty="0"/>
              <a:t>Unplanned one-off teaching or deputising in an emergency </a:t>
            </a:r>
          </a:p>
          <a:p>
            <a:r>
              <a:rPr lang="en-US" sz="3600" dirty="0"/>
              <a:t> Transporting children as part of arrangements between families </a:t>
            </a:r>
          </a:p>
          <a:p>
            <a:endParaRPr lang="en-GB" dirty="0"/>
          </a:p>
        </p:txBody>
      </p:sp>
    </p:spTree>
    <p:extLst>
      <p:ext uri="{BB962C8B-B14F-4D97-AF65-F5344CB8AC3E}">
        <p14:creationId xmlns:p14="http://schemas.microsoft.com/office/powerpoint/2010/main" val="65245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1D5D-9103-458D-ACAC-819C801CF388}"/>
              </a:ext>
            </a:extLst>
          </p:cNvPr>
          <p:cNvSpPr>
            <a:spLocks noGrp="1"/>
          </p:cNvSpPr>
          <p:nvPr>
            <p:ph type="title"/>
          </p:nvPr>
        </p:nvSpPr>
        <p:spPr/>
        <p:txBody>
          <a:bodyPr/>
          <a:lstStyle/>
          <a:p>
            <a:r>
              <a:rPr lang="en-GB" b="1" dirty="0">
                <a:solidFill>
                  <a:srgbClr val="002060"/>
                </a:solidFill>
              </a:rPr>
              <a:t>Safeguarding Training</a:t>
            </a:r>
          </a:p>
        </p:txBody>
      </p:sp>
      <p:graphicFrame>
        <p:nvGraphicFramePr>
          <p:cNvPr id="4" name="Content Placeholder 3">
            <a:extLst>
              <a:ext uri="{FF2B5EF4-FFF2-40B4-BE49-F238E27FC236}">
                <a16:creationId xmlns:a16="http://schemas.microsoft.com/office/drawing/2014/main" id="{651DDCC2-2BFE-4C7F-8338-2606BE3D6FEC}"/>
              </a:ext>
            </a:extLst>
          </p:cNvPr>
          <p:cNvGraphicFramePr>
            <a:graphicFrameLocks noGrp="1"/>
          </p:cNvGraphicFramePr>
          <p:nvPr>
            <p:ph idx="1"/>
            <p:extLst>
              <p:ext uri="{D42A27DB-BD31-4B8C-83A1-F6EECF244321}">
                <p14:modId xmlns:p14="http://schemas.microsoft.com/office/powerpoint/2010/main" val="1444867063"/>
              </p:ext>
            </p:extLst>
          </p:nvPr>
        </p:nvGraphicFramePr>
        <p:xfrm>
          <a:off x="609600" y="1600199"/>
          <a:ext cx="10972800" cy="4691744"/>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54590763"/>
                    </a:ext>
                  </a:extLst>
                </a:gridCol>
                <a:gridCol w="2194560">
                  <a:extLst>
                    <a:ext uri="{9D8B030D-6E8A-4147-A177-3AD203B41FA5}">
                      <a16:colId xmlns:a16="http://schemas.microsoft.com/office/drawing/2014/main" val="4045438952"/>
                    </a:ext>
                  </a:extLst>
                </a:gridCol>
                <a:gridCol w="2194560">
                  <a:extLst>
                    <a:ext uri="{9D8B030D-6E8A-4147-A177-3AD203B41FA5}">
                      <a16:colId xmlns:a16="http://schemas.microsoft.com/office/drawing/2014/main" val="3574471067"/>
                    </a:ext>
                  </a:extLst>
                </a:gridCol>
                <a:gridCol w="2194560">
                  <a:extLst>
                    <a:ext uri="{9D8B030D-6E8A-4147-A177-3AD203B41FA5}">
                      <a16:colId xmlns:a16="http://schemas.microsoft.com/office/drawing/2014/main" val="174855457"/>
                    </a:ext>
                  </a:extLst>
                </a:gridCol>
                <a:gridCol w="2194560">
                  <a:extLst>
                    <a:ext uri="{9D8B030D-6E8A-4147-A177-3AD203B41FA5}">
                      <a16:colId xmlns:a16="http://schemas.microsoft.com/office/drawing/2014/main" val="1714273593"/>
                    </a:ext>
                  </a:extLst>
                </a:gridCol>
              </a:tblGrid>
              <a:tr h="695482">
                <a:tc>
                  <a:txBody>
                    <a:bodyPr/>
                    <a:lstStyle/>
                    <a:p>
                      <a:r>
                        <a:rPr lang="en-GB" dirty="0"/>
                        <a:t>Requirements by role</a:t>
                      </a:r>
                    </a:p>
                  </a:txBody>
                  <a:tcPr/>
                </a:tc>
                <a:tc>
                  <a:txBody>
                    <a:bodyPr/>
                    <a:lstStyle/>
                    <a:p>
                      <a:r>
                        <a:rPr lang="en-GB" dirty="0"/>
                        <a:t>Tower Captain or Leader or Deputy</a:t>
                      </a:r>
                    </a:p>
                  </a:txBody>
                  <a:tcPr/>
                </a:tc>
                <a:tc>
                  <a:txBody>
                    <a:bodyPr/>
                    <a:lstStyle/>
                    <a:p>
                      <a:r>
                        <a:rPr lang="en-GB" dirty="0"/>
                        <a:t>Trainer of children</a:t>
                      </a:r>
                    </a:p>
                  </a:txBody>
                  <a:tcPr/>
                </a:tc>
                <a:tc>
                  <a:txBody>
                    <a:bodyPr/>
                    <a:lstStyle/>
                    <a:p>
                      <a:r>
                        <a:rPr lang="en-GB" dirty="0"/>
                        <a:t>Rank and File Bell Ringers</a:t>
                      </a:r>
                    </a:p>
                  </a:txBody>
                  <a:tcPr/>
                </a:tc>
                <a:tc>
                  <a:txBody>
                    <a:bodyPr/>
                    <a:lstStyle/>
                    <a:p>
                      <a:r>
                        <a:rPr lang="en-GB" dirty="0"/>
                        <a:t>Notes</a:t>
                      </a:r>
                    </a:p>
                  </a:txBody>
                  <a:tcPr/>
                </a:tc>
                <a:extLst>
                  <a:ext uri="{0D108BD9-81ED-4DB2-BD59-A6C34878D82A}">
                    <a16:rowId xmlns:a16="http://schemas.microsoft.com/office/drawing/2014/main" val="976252405"/>
                  </a:ext>
                </a:extLst>
              </a:tr>
              <a:tr h="993546">
                <a:tc>
                  <a:txBody>
                    <a:bodyPr/>
                    <a:lstStyle/>
                    <a:p>
                      <a:r>
                        <a:rPr lang="en-GB" dirty="0"/>
                        <a:t>Role Description and Appointed by the PCC</a:t>
                      </a:r>
                    </a:p>
                  </a:txBody>
                  <a:tcPr/>
                </a:tc>
                <a:tc>
                  <a:txBody>
                    <a:bodyPr/>
                    <a:lstStyle/>
                    <a:p>
                      <a:r>
                        <a:rPr lang="en-GB" dirty="0"/>
                        <a:t>Yes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70981639"/>
                  </a:ext>
                </a:extLst>
              </a:tr>
              <a:tr h="402938">
                <a:tc>
                  <a:txBody>
                    <a:bodyPr/>
                    <a:lstStyle/>
                    <a:p>
                      <a:r>
                        <a:rPr lang="en-GB" dirty="0"/>
                        <a:t>DBS Check</a:t>
                      </a:r>
                    </a:p>
                  </a:txBody>
                  <a:tcPr/>
                </a:tc>
                <a:tc>
                  <a:txBody>
                    <a:bodyPr/>
                    <a:lstStyle/>
                    <a:p>
                      <a:r>
                        <a:rPr lang="en-GB" dirty="0"/>
                        <a:t>Yes</a:t>
                      </a:r>
                    </a:p>
                  </a:txBody>
                  <a:tcPr/>
                </a:tc>
                <a:tc>
                  <a:txBody>
                    <a:bodyPr/>
                    <a:lstStyle/>
                    <a:p>
                      <a:r>
                        <a:rPr lang="en-GB" dirty="0"/>
                        <a:t>Yes </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58182797"/>
                  </a:ext>
                </a:extLst>
              </a:tr>
              <a:tr h="695482">
                <a:tc>
                  <a:txBody>
                    <a:bodyPr/>
                    <a:lstStyle/>
                    <a:p>
                      <a:r>
                        <a:rPr lang="en-GB" dirty="0"/>
                        <a:t>Basic Training CO online</a:t>
                      </a:r>
                    </a:p>
                  </a:txBody>
                  <a:tcPr/>
                </a:tc>
                <a:tc>
                  <a:txBody>
                    <a:bodyPr/>
                    <a:lstStyle/>
                    <a:p>
                      <a:r>
                        <a:rPr lang="en-GB" dirty="0"/>
                        <a:t>Yes</a:t>
                      </a:r>
                    </a:p>
                  </a:txBody>
                  <a:tcPr/>
                </a:tc>
                <a:tc>
                  <a:txBody>
                    <a:bodyPr/>
                    <a:lstStyle/>
                    <a:p>
                      <a:r>
                        <a:rPr lang="en-GB" dirty="0"/>
                        <a:t>Yes</a:t>
                      </a:r>
                    </a:p>
                  </a:txBody>
                  <a:tcPr/>
                </a:tc>
                <a:tc>
                  <a:txBody>
                    <a:bodyPr/>
                    <a:lstStyle/>
                    <a:p>
                      <a:r>
                        <a:rPr lang="en-GB" dirty="0"/>
                        <a:t>Yes </a:t>
                      </a:r>
                    </a:p>
                  </a:txBody>
                  <a:tcPr/>
                </a:tc>
                <a:tc>
                  <a:txBody>
                    <a:bodyPr/>
                    <a:lstStyle/>
                    <a:p>
                      <a:r>
                        <a:rPr lang="en-GB" dirty="0"/>
                        <a:t>Every 3 years</a:t>
                      </a:r>
                    </a:p>
                  </a:txBody>
                  <a:tcPr/>
                </a:tc>
                <a:extLst>
                  <a:ext uri="{0D108BD9-81ED-4DB2-BD59-A6C34878D82A}">
                    <a16:rowId xmlns:a16="http://schemas.microsoft.com/office/drawing/2014/main" val="3983753329"/>
                  </a:ext>
                </a:extLst>
              </a:tr>
              <a:tr h="402938">
                <a:tc>
                  <a:txBody>
                    <a:bodyPr/>
                    <a:lstStyle/>
                    <a:p>
                      <a:r>
                        <a:rPr lang="en-GB" dirty="0"/>
                        <a:t>C1 Foundation</a:t>
                      </a:r>
                    </a:p>
                  </a:txBody>
                  <a:tcPr/>
                </a:tc>
                <a:tc>
                  <a:txBody>
                    <a:bodyPr/>
                    <a:lstStyle/>
                    <a:p>
                      <a:r>
                        <a:rPr lang="en-GB" dirty="0"/>
                        <a:t>Yes</a:t>
                      </a:r>
                    </a:p>
                  </a:txBody>
                  <a:tcPr/>
                </a:tc>
                <a:tc>
                  <a:txBody>
                    <a:bodyPr/>
                    <a:lstStyle/>
                    <a:p>
                      <a:r>
                        <a:rPr lang="en-GB" dirty="0"/>
                        <a:t>Yes</a:t>
                      </a:r>
                    </a:p>
                  </a:txBody>
                  <a:tcPr/>
                </a:tc>
                <a:tc>
                  <a:txBody>
                    <a:bodyPr/>
                    <a:lstStyle/>
                    <a:p>
                      <a:r>
                        <a:rPr lang="en-GB" dirty="0"/>
                        <a:t>Yes*</a:t>
                      </a:r>
                    </a:p>
                  </a:txBody>
                  <a:tcPr/>
                </a:tc>
                <a:tc>
                  <a:txBody>
                    <a:bodyPr/>
                    <a:lstStyle/>
                    <a:p>
                      <a:r>
                        <a:rPr lang="en-GB" dirty="0"/>
                        <a:t>Every 3 years</a:t>
                      </a:r>
                    </a:p>
                  </a:txBody>
                  <a:tcPr/>
                </a:tc>
                <a:extLst>
                  <a:ext uri="{0D108BD9-81ED-4DB2-BD59-A6C34878D82A}">
                    <a16:rowId xmlns:a16="http://schemas.microsoft.com/office/drawing/2014/main" val="4243337285"/>
                  </a:ext>
                </a:extLst>
              </a:tr>
              <a:tr h="402938">
                <a:tc>
                  <a:txBody>
                    <a:bodyPr/>
                    <a:lstStyle/>
                    <a:p>
                      <a:r>
                        <a:rPr lang="en-GB" dirty="0"/>
                        <a:t>C2 Leadership </a:t>
                      </a:r>
                    </a:p>
                  </a:txBody>
                  <a:tcPr/>
                </a:tc>
                <a:tc>
                  <a:txBody>
                    <a:bodyPr/>
                    <a:lstStyle/>
                    <a:p>
                      <a:r>
                        <a:rPr lang="en-GB" dirty="0"/>
                        <a:t>Yes</a:t>
                      </a:r>
                    </a:p>
                  </a:txBody>
                  <a:tcPr/>
                </a:tc>
                <a:tc>
                  <a:txBody>
                    <a:bodyPr/>
                    <a:lstStyle/>
                    <a:p>
                      <a:r>
                        <a:rPr lang="en-GB" dirty="0"/>
                        <a:t>Yes</a:t>
                      </a:r>
                    </a:p>
                  </a:txBody>
                  <a:tcPr/>
                </a:tc>
                <a:tc>
                  <a:txBody>
                    <a:bodyPr/>
                    <a:lstStyle/>
                    <a:p>
                      <a:endParaRPr lang="en-GB"/>
                    </a:p>
                  </a:txBody>
                  <a:tcPr/>
                </a:tc>
                <a:tc>
                  <a:txBody>
                    <a:bodyPr/>
                    <a:lstStyle/>
                    <a:p>
                      <a:r>
                        <a:rPr lang="en-GB" dirty="0"/>
                        <a:t>Every 3 years</a:t>
                      </a:r>
                    </a:p>
                  </a:txBody>
                  <a:tcPr/>
                </a:tc>
                <a:extLst>
                  <a:ext uri="{0D108BD9-81ED-4DB2-BD59-A6C34878D82A}">
                    <a16:rowId xmlns:a16="http://schemas.microsoft.com/office/drawing/2014/main" val="1630115941"/>
                  </a:ext>
                </a:extLst>
              </a:tr>
              <a:tr h="695482">
                <a:tc>
                  <a:txBody>
                    <a:bodyPr/>
                    <a:lstStyle/>
                    <a:p>
                      <a:r>
                        <a:rPr lang="en-GB" dirty="0"/>
                        <a:t>S1 – Safer Recruitment *</a:t>
                      </a:r>
                    </a:p>
                  </a:txBody>
                  <a:tcPr/>
                </a:tc>
                <a:tc>
                  <a:txBody>
                    <a:bodyPr/>
                    <a:lstStyle/>
                    <a:p>
                      <a:r>
                        <a:rPr lang="en-GB" dirty="0"/>
                        <a:t>Yes</a:t>
                      </a:r>
                    </a:p>
                  </a:txBody>
                  <a:tcPr/>
                </a:tc>
                <a:tc>
                  <a:txBody>
                    <a:bodyPr/>
                    <a:lstStyle/>
                    <a:p>
                      <a:endParaRPr lang="en-GB" dirty="0"/>
                    </a:p>
                  </a:txBody>
                  <a:tcPr/>
                </a:tc>
                <a:tc>
                  <a:txBody>
                    <a:bodyPr/>
                    <a:lstStyle/>
                    <a:p>
                      <a:endParaRPr lang="en-GB"/>
                    </a:p>
                  </a:txBody>
                  <a:tcPr/>
                </a:tc>
                <a:tc>
                  <a:txBody>
                    <a:bodyPr/>
                    <a:lstStyle/>
                    <a:p>
                      <a:r>
                        <a:rPr lang="en-GB" dirty="0"/>
                        <a:t>Every 3 years </a:t>
                      </a:r>
                    </a:p>
                  </a:txBody>
                  <a:tcPr/>
                </a:tc>
                <a:extLst>
                  <a:ext uri="{0D108BD9-81ED-4DB2-BD59-A6C34878D82A}">
                    <a16:rowId xmlns:a16="http://schemas.microsoft.com/office/drawing/2014/main" val="649533398"/>
                  </a:ext>
                </a:extLst>
              </a:tr>
              <a:tr h="402938">
                <a:tc>
                  <a:txBody>
                    <a:bodyPr/>
                    <a:lstStyle/>
                    <a:p>
                      <a:r>
                        <a:rPr lang="en-GB" dirty="0"/>
                        <a:t>S3 Domestic Abuse*</a:t>
                      </a:r>
                    </a:p>
                  </a:txBody>
                  <a:tcPr/>
                </a:tc>
                <a:tc>
                  <a:txBody>
                    <a:bodyPr/>
                    <a:lstStyle/>
                    <a:p>
                      <a:r>
                        <a:rPr lang="en-GB" dirty="0"/>
                        <a:t>Yes</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76413388"/>
                  </a:ext>
                </a:extLst>
              </a:tr>
            </a:tbl>
          </a:graphicData>
        </a:graphic>
      </p:graphicFrame>
    </p:spTree>
    <p:extLst>
      <p:ext uri="{BB962C8B-B14F-4D97-AF65-F5344CB8AC3E}">
        <p14:creationId xmlns:p14="http://schemas.microsoft.com/office/powerpoint/2010/main" val="300365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A608-D8DF-48C0-963F-B41974AD0720}"/>
              </a:ext>
            </a:extLst>
          </p:cNvPr>
          <p:cNvSpPr>
            <a:spLocks noGrp="1"/>
          </p:cNvSpPr>
          <p:nvPr>
            <p:ph type="title"/>
          </p:nvPr>
        </p:nvSpPr>
        <p:spPr/>
        <p:txBody>
          <a:bodyPr>
            <a:normAutofit/>
          </a:bodyPr>
          <a:lstStyle/>
          <a:p>
            <a:r>
              <a:rPr lang="en-GB" b="1" dirty="0">
                <a:solidFill>
                  <a:srgbClr val="002060"/>
                </a:solidFill>
              </a:rPr>
              <a:t>Best Practice Principles</a:t>
            </a:r>
          </a:p>
        </p:txBody>
      </p:sp>
      <p:sp>
        <p:nvSpPr>
          <p:cNvPr id="3" name="Content Placeholder 2">
            <a:extLst>
              <a:ext uri="{FF2B5EF4-FFF2-40B4-BE49-F238E27FC236}">
                <a16:creationId xmlns:a16="http://schemas.microsoft.com/office/drawing/2014/main" id="{0DD20CEE-F0E7-427E-A90B-52DC661EA626}"/>
              </a:ext>
            </a:extLst>
          </p:cNvPr>
          <p:cNvSpPr>
            <a:spLocks noGrp="1"/>
          </p:cNvSpPr>
          <p:nvPr>
            <p:ph idx="1"/>
          </p:nvPr>
        </p:nvSpPr>
        <p:spPr/>
        <p:txBody>
          <a:bodyPr>
            <a:normAutofit/>
          </a:bodyPr>
          <a:lstStyle/>
          <a:p>
            <a:r>
              <a:rPr lang="en-GB" dirty="0"/>
              <a:t>Children and young people in mixed-age bell ringing must be appropriately supervised. These activities must have at least two adults present.</a:t>
            </a:r>
          </a:p>
          <a:p>
            <a:pPr marL="0" indent="0">
              <a:buNone/>
            </a:pPr>
            <a:endParaRPr lang="en-GB" dirty="0"/>
          </a:p>
          <a:p>
            <a:r>
              <a:rPr lang="en-GB" dirty="0"/>
              <a:t>Leaders must be being available to the children/young people if they wish to report a concern, and ensure concerns are reported to the local nominated safeguarding officer, PSO, or DSA</a:t>
            </a:r>
          </a:p>
          <a:p>
            <a:pPr marL="0" indent="0">
              <a:buNone/>
            </a:pPr>
            <a:endParaRPr lang="en-GB" dirty="0"/>
          </a:p>
          <a:p>
            <a:endParaRPr lang="en-GB" dirty="0"/>
          </a:p>
        </p:txBody>
      </p:sp>
    </p:spTree>
    <p:extLst>
      <p:ext uri="{BB962C8B-B14F-4D97-AF65-F5344CB8AC3E}">
        <p14:creationId xmlns:p14="http://schemas.microsoft.com/office/powerpoint/2010/main" val="106572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0696-61A2-405C-BBB3-F2D22F525F45}"/>
              </a:ext>
            </a:extLst>
          </p:cNvPr>
          <p:cNvSpPr>
            <a:spLocks noGrp="1"/>
          </p:cNvSpPr>
          <p:nvPr>
            <p:ph type="title"/>
          </p:nvPr>
        </p:nvSpPr>
        <p:spPr/>
        <p:txBody>
          <a:bodyPr/>
          <a:lstStyle/>
          <a:p>
            <a:r>
              <a:rPr lang="en-GB" b="1" dirty="0">
                <a:solidFill>
                  <a:srgbClr val="002060"/>
                </a:solidFill>
              </a:rPr>
              <a:t>Best Practice Principles</a:t>
            </a:r>
            <a:endParaRPr lang="en-GB" dirty="0"/>
          </a:p>
        </p:txBody>
      </p:sp>
      <p:sp>
        <p:nvSpPr>
          <p:cNvPr id="3" name="Content Placeholder 2">
            <a:extLst>
              <a:ext uri="{FF2B5EF4-FFF2-40B4-BE49-F238E27FC236}">
                <a16:creationId xmlns:a16="http://schemas.microsoft.com/office/drawing/2014/main" id="{64EF397E-A2F2-4289-8E14-AFFBDBB6A069}"/>
              </a:ext>
            </a:extLst>
          </p:cNvPr>
          <p:cNvSpPr>
            <a:spLocks noGrp="1"/>
          </p:cNvSpPr>
          <p:nvPr>
            <p:ph idx="1"/>
          </p:nvPr>
        </p:nvSpPr>
        <p:spPr/>
        <p:txBody>
          <a:bodyPr>
            <a:normAutofit fontScale="85000" lnSpcReduction="20000"/>
          </a:bodyPr>
          <a:lstStyle/>
          <a:p>
            <a:endParaRPr lang="en-GB" dirty="0"/>
          </a:p>
          <a:p>
            <a:r>
              <a:rPr lang="en-US" dirty="0"/>
              <a:t>All local ringing societies should appoint a Safeguarding Officer, someone who can oversee and manage safeguarding matters. </a:t>
            </a:r>
          </a:p>
          <a:p>
            <a:endParaRPr lang="en-US" dirty="0"/>
          </a:p>
          <a:p>
            <a:r>
              <a:rPr lang="en-US" dirty="0"/>
              <a:t>Good liaison should be established between Tower Captains and PCCs and between the Safeguarding Officer of local societies and the Parish and Diocesan Safeguarding Adviser. </a:t>
            </a:r>
          </a:p>
          <a:p>
            <a:pPr marL="0" indent="0">
              <a:buNone/>
            </a:pPr>
            <a:endParaRPr lang="en-GB" dirty="0"/>
          </a:p>
          <a:p>
            <a:r>
              <a:rPr lang="en-US" dirty="0"/>
              <a:t>It is the responsibility of all visiting groups to ensure that those leading/supervising a group have had all relevant checks.  </a:t>
            </a:r>
            <a:r>
              <a:rPr lang="en-US" b="1" dirty="0"/>
              <a:t>It is not the responsibility of the host church, unless the host church is providing the leader/supervisor for a visiting group</a:t>
            </a:r>
            <a:r>
              <a:rPr lang="en-US" dirty="0"/>
              <a:t>. </a:t>
            </a:r>
            <a:endParaRPr lang="en-GB" dirty="0"/>
          </a:p>
        </p:txBody>
      </p:sp>
    </p:spTree>
    <p:extLst>
      <p:ext uri="{BB962C8B-B14F-4D97-AF65-F5344CB8AC3E}">
        <p14:creationId xmlns:p14="http://schemas.microsoft.com/office/powerpoint/2010/main" val="159409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B5F4-EFAC-49A2-A1DB-2219A43EBF50}"/>
              </a:ext>
            </a:extLst>
          </p:cNvPr>
          <p:cNvSpPr>
            <a:spLocks noGrp="1"/>
          </p:cNvSpPr>
          <p:nvPr>
            <p:ph type="title"/>
          </p:nvPr>
        </p:nvSpPr>
        <p:spPr/>
        <p:txBody>
          <a:bodyPr/>
          <a:lstStyle/>
          <a:p>
            <a:r>
              <a:rPr lang="en-GB" b="1" dirty="0">
                <a:solidFill>
                  <a:srgbClr val="002060"/>
                </a:solidFill>
              </a:rPr>
              <a:t>Best Practice Principles</a:t>
            </a:r>
            <a:endParaRPr lang="en-GB" dirty="0"/>
          </a:p>
        </p:txBody>
      </p:sp>
      <p:sp>
        <p:nvSpPr>
          <p:cNvPr id="3" name="Content Placeholder 2">
            <a:extLst>
              <a:ext uri="{FF2B5EF4-FFF2-40B4-BE49-F238E27FC236}">
                <a16:creationId xmlns:a16="http://schemas.microsoft.com/office/drawing/2014/main" id="{B484EF18-5843-470E-877A-0B9B92FCEA13}"/>
              </a:ext>
            </a:extLst>
          </p:cNvPr>
          <p:cNvSpPr>
            <a:spLocks noGrp="1"/>
          </p:cNvSpPr>
          <p:nvPr>
            <p:ph idx="1"/>
          </p:nvPr>
        </p:nvSpPr>
        <p:spPr>
          <a:xfrm>
            <a:off x="609600" y="1600201"/>
            <a:ext cx="10972800" cy="4983161"/>
          </a:xfrm>
        </p:spPr>
        <p:txBody>
          <a:bodyPr>
            <a:normAutofit/>
          </a:bodyPr>
          <a:lstStyle/>
          <a:p>
            <a:r>
              <a:rPr lang="en-GB" dirty="0"/>
              <a:t>Parents’ consent in writing should be sought prior to commencing teaching, outings or Guild meeting visits </a:t>
            </a:r>
          </a:p>
          <a:p>
            <a:pPr marL="0" indent="0">
              <a:buNone/>
            </a:pPr>
            <a:endParaRPr lang="en-GB" dirty="0"/>
          </a:p>
          <a:p>
            <a:r>
              <a:rPr lang="en-GB" dirty="0"/>
              <a:t>Parents should be invited to training sessions where possible so they understand  the structure of lessons and how their child is being taught. </a:t>
            </a:r>
          </a:p>
          <a:p>
            <a:pPr marL="0" indent="0">
              <a:buNone/>
            </a:pPr>
            <a:endParaRPr lang="en-GB" dirty="0"/>
          </a:p>
        </p:txBody>
      </p:sp>
    </p:spTree>
    <p:extLst>
      <p:ext uri="{BB962C8B-B14F-4D97-AF65-F5344CB8AC3E}">
        <p14:creationId xmlns:p14="http://schemas.microsoft.com/office/powerpoint/2010/main" val="378061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DB30-D6B4-4979-B8AB-E1AB130E3FA9}"/>
              </a:ext>
            </a:extLst>
          </p:cNvPr>
          <p:cNvSpPr>
            <a:spLocks noGrp="1"/>
          </p:cNvSpPr>
          <p:nvPr>
            <p:ph type="title"/>
          </p:nvPr>
        </p:nvSpPr>
        <p:spPr/>
        <p:txBody>
          <a:bodyPr/>
          <a:lstStyle/>
          <a:p>
            <a:r>
              <a:rPr lang="en-GB" b="1" dirty="0">
                <a:solidFill>
                  <a:srgbClr val="002060"/>
                </a:solidFill>
              </a:rPr>
              <a:t>Best Practice Principles</a:t>
            </a:r>
            <a:endParaRPr lang="en-GB" dirty="0"/>
          </a:p>
        </p:txBody>
      </p:sp>
      <p:sp>
        <p:nvSpPr>
          <p:cNvPr id="3" name="Content Placeholder 2">
            <a:extLst>
              <a:ext uri="{FF2B5EF4-FFF2-40B4-BE49-F238E27FC236}">
                <a16:creationId xmlns:a16="http://schemas.microsoft.com/office/drawing/2014/main" id="{84E6DBEC-37DC-4211-85CD-2C2CB9FDD23F}"/>
              </a:ext>
            </a:extLst>
          </p:cNvPr>
          <p:cNvSpPr>
            <a:spLocks noGrp="1"/>
          </p:cNvSpPr>
          <p:nvPr>
            <p:ph idx="1"/>
          </p:nvPr>
        </p:nvSpPr>
        <p:spPr/>
        <p:txBody>
          <a:bodyPr/>
          <a:lstStyle/>
          <a:p>
            <a:pPr lvl="0"/>
            <a:r>
              <a:rPr lang="en-GB" dirty="0"/>
              <a:t>Keep an attendance register, which all attendees must sign, so that everyone is aware who was present.</a:t>
            </a:r>
          </a:p>
          <a:p>
            <a:pPr marL="0" lvl="0" indent="0">
              <a:buNone/>
            </a:pPr>
            <a:endParaRPr lang="en-GB" dirty="0"/>
          </a:p>
          <a:p>
            <a:pPr lvl="0"/>
            <a:r>
              <a:rPr lang="en-GB" dirty="0"/>
              <a:t>Children must be supervised at all times and should only be allowed into hazardous locations, such as the bell chamber, when accompanied by the Tower Captain / Deputy or Assistant</a:t>
            </a:r>
          </a:p>
          <a:p>
            <a:endParaRPr lang="en-GB" dirty="0"/>
          </a:p>
        </p:txBody>
      </p:sp>
    </p:spTree>
    <p:extLst>
      <p:ext uri="{BB962C8B-B14F-4D97-AF65-F5344CB8AC3E}">
        <p14:creationId xmlns:p14="http://schemas.microsoft.com/office/powerpoint/2010/main" val="2808209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52D0-B8B7-411D-87CA-F07B6CD9D6C6}"/>
              </a:ext>
            </a:extLst>
          </p:cNvPr>
          <p:cNvSpPr>
            <a:spLocks noGrp="1"/>
          </p:cNvSpPr>
          <p:nvPr>
            <p:ph type="title"/>
          </p:nvPr>
        </p:nvSpPr>
        <p:spPr/>
        <p:txBody>
          <a:bodyPr/>
          <a:lstStyle/>
          <a:p>
            <a:r>
              <a:rPr lang="en-GB" b="1" dirty="0">
                <a:solidFill>
                  <a:srgbClr val="002060"/>
                </a:solidFill>
              </a:rPr>
              <a:t>Best Practice Principles</a:t>
            </a:r>
            <a:endParaRPr lang="en-GB" dirty="0"/>
          </a:p>
        </p:txBody>
      </p:sp>
      <p:sp>
        <p:nvSpPr>
          <p:cNvPr id="3" name="Content Placeholder 2">
            <a:extLst>
              <a:ext uri="{FF2B5EF4-FFF2-40B4-BE49-F238E27FC236}">
                <a16:creationId xmlns:a16="http://schemas.microsoft.com/office/drawing/2014/main" id="{F45086DB-36D8-42AD-9318-71DD715079B5}"/>
              </a:ext>
            </a:extLst>
          </p:cNvPr>
          <p:cNvSpPr>
            <a:spLocks noGrp="1"/>
          </p:cNvSpPr>
          <p:nvPr>
            <p:ph idx="1"/>
          </p:nvPr>
        </p:nvSpPr>
        <p:spPr/>
        <p:txBody>
          <a:bodyPr/>
          <a:lstStyle/>
          <a:p>
            <a:pPr lvl="0"/>
            <a:r>
              <a:rPr lang="en-GB" dirty="0"/>
              <a:t>Always have two adults (preferably one of each gender) present whenever children/young people are ringing or being supervised, taught or transported</a:t>
            </a:r>
          </a:p>
          <a:p>
            <a:pPr lvl="0"/>
            <a:endParaRPr lang="en-GB" dirty="0"/>
          </a:p>
          <a:p>
            <a:pPr lvl="0"/>
            <a:r>
              <a:rPr lang="en-GB" dirty="0"/>
              <a:t>Touching should be only done when appropriate for teaching, supervision and/or in an emergency. Those helping children by ringing another bell or standing nearby should be aware of the need to protect personal space. </a:t>
            </a:r>
          </a:p>
          <a:p>
            <a:endParaRPr lang="en-GB" dirty="0"/>
          </a:p>
        </p:txBody>
      </p:sp>
    </p:spTree>
    <p:extLst>
      <p:ext uri="{BB962C8B-B14F-4D97-AF65-F5344CB8AC3E}">
        <p14:creationId xmlns:p14="http://schemas.microsoft.com/office/powerpoint/2010/main" val="1138510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3150-1550-4B83-AE32-C63DA379A3FA}"/>
              </a:ext>
            </a:extLst>
          </p:cNvPr>
          <p:cNvSpPr>
            <a:spLocks noGrp="1"/>
          </p:cNvSpPr>
          <p:nvPr>
            <p:ph type="title"/>
          </p:nvPr>
        </p:nvSpPr>
        <p:spPr/>
        <p:txBody>
          <a:bodyPr>
            <a:normAutofit fontScale="90000"/>
          </a:bodyPr>
          <a:lstStyle/>
          <a:p>
            <a:r>
              <a:rPr lang="en-GB" dirty="0"/>
              <a:t>Safeguarding and Bellringing in the Anglican Church</a:t>
            </a:r>
          </a:p>
        </p:txBody>
      </p:sp>
      <p:sp>
        <p:nvSpPr>
          <p:cNvPr id="3" name="Content Placeholder 2">
            <a:extLst>
              <a:ext uri="{FF2B5EF4-FFF2-40B4-BE49-F238E27FC236}">
                <a16:creationId xmlns:a16="http://schemas.microsoft.com/office/drawing/2014/main" id="{3797E06C-8476-4750-8E84-234FAF8A1849}"/>
              </a:ext>
            </a:extLst>
          </p:cNvPr>
          <p:cNvSpPr>
            <a:spLocks noGrp="1"/>
          </p:cNvSpPr>
          <p:nvPr>
            <p:ph idx="1"/>
          </p:nvPr>
        </p:nvSpPr>
        <p:spPr/>
        <p:txBody>
          <a:bodyPr>
            <a:normAutofit lnSpcReduction="10000"/>
          </a:bodyPr>
          <a:lstStyle/>
          <a:p>
            <a:r>
              <a:rPr lang="en-US" sz="2400" dirty="0"/>
              <a:t>Bell ringing in an Anglican Church </a:t>
            </a:r>
            <a:r>
              <a:rPr lang="en-GB" sz="2400" dirty="0"/>
              <a:t>falls under the safeguarding policy and practice guidance</a:t>
            </a:r>
          </a:p>
          <a:p>
            <a:r>
              <a:rPr lang="en-GB" sz="2400" dirty="0"/>
              <a:t>Bell ringers must be safely recruited and trained  (C0 and C2 for Bell tower captains and DBS checks when required)</a:t>
            </a:r>
          </a:p>
          <a:p>
            <a:r>
              <a:rPr lang="en-GB" sz="2400" dirty="0"/>
              <a:t>The PCC has responsibility for safeguarding ringing activity in parishes</a:t>
            </a:r>
          </a:p>
          <a:p>
            <a:r>
              <a:rPr lang="en-GB" sz="2400" dirty="0"/>
              <a:t>In a </a:t>
            </a:r>
            <a:r>
              <a:rPr lang="en-GB" sz="2400" dirty="0">
                <a:highlight>
                  <a:srgbClr val="FFFF00"/>
                </a:highlight>
              </a:rPr>
              <a:t>Cathedral, Dean and Chapter?</a:t>
            </a:r>
          </a:p>
          <a:p>
            <a:r>
              <a:rPr lang="en-GB" sz="2400" dirty="0"/>
              <a:t>Important to establish good safeguarding practice to maintain the integrity of bell ringing as it is important this church tradition continues</a:t>
            </a:r>
          </a:p>
          <a:p>
            <a:r>
              <a:rPr lang="en-GB" sz="2400" dirty="0"/>
              <a:t>If you have a concern, consult the tower captain or parish safeguarding officer.  You can always ring the Diocesan Safeguarding Advisor for advice</a:t>
            </a:r>
          </a:p>
          <a:p>
            <a:r>
              <a:rPr lang="en-GB" sz="2400" dirty="0"/>
              <a:t>Immediate concerns, ring police or 999</a:t>
            </a:r>
          </a:p>
        </p:txBody>
      </p:sp>
    </p:spTree>
    <p:extLst>
      <p:ext uri="{BB962C8B-B14F-4D97-AF65-F5344CB8AC3E}">
        <p14:creationId xmlns:p14="http://schemas.microsoft.com/office/powerpoint/2010/main" val="292562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What is Safeguarding?</a:t>
            </a:r>
            <a:endParaRPr lang="en-GB" dirty="0"/>
          </a:p>
        </p:txBody>
      </p:sp>
      <p:sp>
        <p:nvSpPr>
          <p:cNvPr id="3" name="Content Placeholder 2"/>
          <p:cNvSpPr>
            <a:spLocks noGrp="1"/>
          </p:cNvSpPr>
          <p:nvPr>
            <p:ph idx="1"/>
          </p:nvPr>
        </p:nvSpPr>
        <p:spPr/>
        <p:txBody>
          <a:bodyPr/>
          <a:lstStyle/>
          <a:p>
            <a:pPr marL="0" indent="0" algn="ctr">
              <a:buNone/>
            </a:pPr>
            <a:r>
              <a:rPr lang="en-US" dirty="0">
                <a:solidFill>
                  <a:srgbClr val="002060"/>
                </a:solidFill>
                <a:latin typeface="Gill Sans"/>
              </a:rPr>
              <a:t>Safeguarding means protecting people's health, wellbeing and human rights, and enabling them to live free from harm, abuse and neglect. It's fundamental to flourishing Christian communities and is evidenced in good pastoral care.</a:t>
            </a:r>
          </a:p>
          <a:p>
            <a:pPr algn="ctr"/>
            <a:endParaRPr lang="en-GB" dirty="0"/>
          </a:p>
        </p:txBody>
      </p:sp>
      <p:pic>
        <p:nvPicPr>
          <p:cNvPr id="4" name="Picture 3"/>
          <p:cNvPicPr>
            <a:picLocks noChangeAspect="1"/>
          </p:cNvPicPr>
          <p:nvPr/>
        </p:nvPicPr>
        <p:blipFill>
          <a:blip r:embed="rId3"/>
          <a:stretch>
            <a:fillRect/>
          </a:stretch>
        </p:blipFill>
        <p:spPr>
          <a:xfrm>
            <a:off x="3146960" y="4114593"/>
            <a:ext cx="5415149" cy="1929948"/>
          </a:xfrm>
          <a:prstGeom prst="rect">
            <a:avLst/>
          </a:prstGeom>
        </p:spPr>
      </p:pic>
    </p:spTree>
    <p:extLst>
      <p:ext uri="{BB962C8B-B14F-4D97-AF65-F5344CB8AC3E}">
        <p14:creationId xmlns:p14="http://schemas.microsoft.com/office/powerpoint/2010/main" val="38660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CDC6-0E11-4197-B0FA-8A285A390451}"/>
              </a:ext>
            </a:extLst>
          </p:cNvPr>
          <p:cNvSpPr>
            <a:spLocks noGrp="1"/>
          </p:cNvSpPr>
          <p:nvPr>
            <p:ph type="title"/>
          </p:nvPr>
        </p:nvSpPr>
        <p:spPr/>
        <p:txBody>
          <a:bodyPr/>
          <a:lstStyle/>
          <a:p>
            <a:r>
              <a:rPr lang="en-GB" dirty="0"/>
              <a:t>What would you do? Who would you tell?</a:t>
            </a:r>
          </a:p>
        </p:txBody>
      </p:sp>
      <p:sp>
        <p:nvSpPr>
          <p:cNvPr id="3" name="Content Placeholder 2">
            <a:extLst>
              <a:ext uri="{FF2B5EF4-FFF2-40B4-BE49-F238E27FC236}">
                <a16:creationId xmlns:a16="http://schemas.microsoft.com/office/drawing/2014/main" id="{05105C2D-5CEB-46ED-AA26-7EE5CC1C8DB0}"/>
              </a:ext>
            </a:extLst>
          </p:cNvPr>
          <p:cNvSpPr>
            <a:spLocks noGrp="1"/>
          </p:cNvSpPr>
          <p:nvPr>
            <p:ph idx="1"/>
          </p:nvPr>
        </p:nvSpPr>
        <p:spPr/>
        <p:txBody>
          <a:bodyPr/>
          <a:lstStyle/>
          <a:p>
            <a:r>
              <a:rPr lang="en-GB" dirty="0"/>
              <a:t>Case studies</a:t>
            </a:r>
          </a:p>
        </p:txBody>
      </p:sp>
    </p:spTree>
    <p:extLst>
      <p:ext uri="{BB962C8B-B14F-4D97-AF65-F5344CB8AC3E}">
        <p14:creationId xmlns:p14="http://schemas.microsoft.com/office/powerpoint/2010/main" val="381290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4710" y="3725454"/>
            <a:ext cx="4840378" cy="3112843"/>
          </a:xfrm>
        </p:spPr>
        <p:txBody>
          <a:bodyPr>
            <a:noAutofit/>
          </a:bodyPr>
          <a:lstStyle/>
          <a:p>
            <a:pPr algn="ctr">
              <a:defRPr/>
            </a:pPr>
            <a:br>
              <a:rPr lang="en-GB" sz="4000" dirty="0">
                <a:solidFill>
                  <a:srgbClr val="002060"/>
                </a:solidFill>
                <a:latin typeface="Calibri" panose="020F0502020204030204" pitchFamily="34" charset="0"/>
              </a:rPr>
            </a:br>
            <a:br>
              <a:rPr lang="en-GB" sz="4000" dirty="0"/>
            </a:br>
            <a:r>
              <a:rPr lang="en-GB" sz="4000" dirty="0"/>
              <a:t>TIME FOR QUESTIONS &amp; DISCUSSION</a:t>
            </a:r>
            <a:br>
              <a:rPr lang="en-GB" sz="4000" dirty="0"/>
            </a:br>
            <a:br>
              <a:rPr lang="en-GB" sz="4000" dirty="0"/>
            </a:br>
            <a:br>
              <a:rPr lang="en-GB" sz="4000" dirty="0"/>
            </a:br>
            <a:br>
              <a:rPr lang="en-GB" sz="4000" dirty="0"/>
            </a:br>
            <a:r>
              <a:rPr lang="en-GB" sz="3600" b="1" dirty="0"/>
              <a:t>Thank You</a:t>
            </a:r>
            <a:r>
              <a:rPr lang="en-GB" sz="4000" dirty="0"/>
              <a:t> </a:t>
            </a: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r>
              <a:rPr lang="en-GB" sz="4000" dirty="0"/>
              <a:t> </a:t>
            </a:r>
            <a:endParaRPr lang="en-GB" sz="4000" dirty="0">
              <a:latin typeface="Calibri" panose="020F0502020204030204" pitchFamily="34" charset="0"/>
            </a:endParaRPr>
          </a:p>
        </p:txBody>
      </p:sp>
      <p:sp>
        <p:nvSpPr>
          <p:cNvPr id="34820" name="Subtitle 2"/>
          <p:cNvSpPr txBox="1">
            <a:spLocks/>
          </p:cNvSpPr>
          <p:nvPr/>
        </p:nvSpPr>
        <p:spPr bwMode="auto">
          <a:xfrm>
            <a:off x="1747839" y="5643563"/>
            <a:ext cx="821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13716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buClr>
                <a:srgbClr val="4F81BD"/>
              </a:buClr>
              <a:buNone/>
            </a:pPr>
            <a:endParaRPr lang="en-GB" altLang="en-US">
              <a:solidFill>
                <a:srgbClr val="1F497D"/>
              </a:solidFill>
              <a:cs typeface="Times New Roman" panose="02020603050405020304" pitchFamily="18" charset="0"/>
            </a:endParaRPr>
          </a:p>
        </p:txBody>
      </p:sp>
      <p:sp>
        <p:nvSpPr>
          <p:cNvPr id="7" name="Title 1"/>
          <p:cNvSpPr txBox="1">
            <a:spLocks/>
          </p:cNvSpPr>
          <p:nvPr/>
        </p:nvSpPr>
        <p:spPr>
          <a:xfrm>
            <a:off x="1796665" y="1058906"/>
            <a:ext cx="3946525" cy="1395278"/>
          </a:xfrm>
          <a:prstGeom prst="rect">
            <a:avLst/>
          </a:prstGeom>
        </p:spPr>
        <p:txBody>
          <a:bodyPr anchor="b">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a:defRPr/>
            </a:pPr>
            <a:br>
              <a:rPr lang="en-GB" sz="2800" dirty="0">
                <a:solidFill>
                  <a:srgbClr val="002060"/>
                </a:solidFill>
                <a:effectLst/>
                <a:latin typeface="Calibri" panose="020F0502020204030204" pitchFamily="34" charset="0"/>
              </a:rPr>
            </a:br>
            <a:r>
              <a:rPr lang="en-GB" sz="4400" dirty="0">
                <a:solidFill>
                  <a:srgbClr val="1F497D"/>
                </a:solidFill>
                <a:effectLst/>
                <a:latin typeface="Calibri"/>
              </a:rPr>
              <a:t> </a:t>
            </a:r>
            <a:br>
              <a:rPr lang="en-GB" sz="4400" dirty="0">
                <a:solidFill>
                  <a:srgbClr val="1F497D"/>
                </a:solidFill>
                <a:effectLst/>
                <a:latin typeface="Calibri"/>
              </a:rPr>
            </a:br>
            <a:br>
              <a:rPr lang="en-GB" sz="4000" dirty="0">
                <a:solidFill>
                  <a:srgbClr val="1F497D"/>
                </a:solidFill>
                <a:effectLst/>
                <a:latin typeface="Calibri"/>
              </a:rPr>
            </a:br>
            <a:endParaRPr lang="en-GB" sz="4000" dirty="0">
              <a:solidFill>
                <a:srgbClr val="1F497D"/>
              </a:solidFill>
              <a:effectLst/>
              <a:latin typeface="Calibri" panose="020F0502020204030204" pitchFamily="34" charset="0"/>
            </a:endParaRPr>
          </a:p>
        </p:txBody>
      </p:sp>
      <p:pic>
        <p:nvPicPr>
          <p:cNvPr id="9" name="Picture 4" descr="Image result for biblical quotes about jour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609" y="3122850"/>
            <a:ext cx="1845399" cy="27057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6609" y="284291"/>
            <a:ext cx="1845399" cy="273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71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53180" y="4949862"/>
            <a:ext cx="4464004" cy="544705"/>
            <a:chOff x="5905500" y="4718951"/>
            <a:chExt cx="5436736" cy="726273"/>
          </a:xfrm>
        </p:grpSpPr>
        <p:sp>
          <p:nvSpPr>
            <p:cNvPr id="24" name="Rounded Rectangle 23"/>
            <p:cNvSpPr/>
            <p:nvPr/>
          </p:nvSpPr>
          <p:spPr>
            <a:xfrm>
              <a:off x="5905500" y="4718951"/>
              <a:ext cx="5436736" cy="726273"/>
            </a:xfrm>
            <a:prstGeom prst="roundRect">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6094185" y="4839543"/>
              <a:ext cx="5018372" cy="49244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Gill Sans"/>
                  <a:ea typeface="+mn-ea"/>
                  <a:cs typeface="+mn-cs"/>
                </a:rPr>
                <a:t>Church officers, leaders, helpers</a:t>
              </a:r>
              <a:endParaRPr kumimoji="0" lang="en-US" sz="1800" b="1" i="0" u="none" strike="noStrike" kern="1200" cap="none" spc="0" normalizeH="0" baseline="0" noProof="0" dirty="0">
                <a:ln>
                  <a:noFill/>
                </a:ln>
                <a:solidFill>
                  <a:srgbClr val="002060"/>
                </a:solidFill>
                <a:effectLst/>
                <a:uLnTx/>
                <a:uFillTx/>
                <a:latin typeface="Gill Sans"/>
                <a:ea typeface="+mn-ea"/>
                <a:cs typeface="+mn-cs"/>
              </a:endParaRPr>
            </a:p>
          </p:txBody>
        </p:sp>
      </p:grpSp>
      <p:sp>
        <p:nvSpPr>
          <p:cNvPr id="2" name="Title 1"/>
          <p:cNvSpPr>
            <a:spLocks noGrp="1"/>
          </p:cNvSpPr>
          <p:nvPr>
            <p:ph type="title"/>
          </p:nvPr>
        </p:nvSpPr>
        <p:spPr>
          <a:xfrm>
            <a:off x="2386095" y="635742"/>
            <a:ext cx="7635834" cy="578664"/>
          </a:xfrm>
        </p:spPr>
        <p:txBody>
          <a:bodyPr>
            <a:noAutofit/>
          </a:bodyPr>
          <a:lstStyle/>
          <a:p>
            <a:r>
              <a:rPr lang="en-GB" b="1" dirty="0">
                <a:solidFill>
                  <a:srgbClr val="002060"/>
                </a:solidFill>
              </a:rPr>
              <a:t>Who are we safeguarding?</a:t>
            </a:r>
          </a:p>
        </p:txBody>
      </p:sp>
      <p:grpSp>
        <p:nvGrpSpPr>
          <p:cNvPr id="28" name="Group 27"/>
          <p:cNvGrpSpPr/>
          <p:nvPr/>
        </p:nvGrpSpPr>
        <p:grpSpPr>
          <a:xfrm>
            <a:off x="6833404" y="2066399"/>
            <a:ext cx="4483780" cy="544705"/>
            <a:chOff x="5937076" y="1100859"/>
            <a:chExt cx="5436736" cy="726273"/>
          </a:xfrm>
        </p:grpSpPr>
        <p:sp>
          <p:nvSpPr>
            <p:cNvPr id="14" name="Rounded Rectangle 13"/>
            <p:cNvSpPr/>
            <p:nvPr/>
          </p:nvSpPr>
          <p:spPr>
            <a:xfrm>
              <a:off x="5937076" y="1100859"/>
              <a:ext cx="5436736" cy="726273"/>
            </a:xfrm>
            <a:prstGeom prst="roundRect">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6132647" y="1213562"/>
              <a:ext cx="4979911" cy="49244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Gill Sans"/>
                  <a:ea typeface="+mn-ea"/>
                  <a:cs typeface="+mn-cs"/>
                </a:rPr>
                <a:t>Children and young people</a:t>
              </a:r>
              <a:endParaRPr kumimoji="0" lang="en-US" sz="1800" b="1" i="0" u="none" strike="noStrike" kern="1200" cap="none" spc="0" normalizeH="0" baseline="0" noProof="0" dirty="0">
                <a:ln>
                  <a:noFill/>
                </a:ln>
                <a:solidFill>
                  <a:srgbClr val="002060"/>
                </a:solidFill>
                <a:effectLst/>
                <a:uLnTx/>
                <a:uFillTx/>
                <a:latin typeface="Gill Sans"/>
                <a:ea typeface="+mn-ea"/>
                <a:cs typeface="+mn-cs"/>
              </a:endParaRPr>
            </a:p>
          </p:txBody>
        </p:sp>
      </p:grpSp>
      <p:grpSp>
        <p:nvGrpSpPr>
          <p:cNvPr id="27" name="Group 26"/>
          <p:cNvGrpSpPr/>
          <p:nvPr/>
        </p:nvGrpSpPr>
        <p:grpSpPr>
          <a:xfrm>
            <a:off x="6833404" y="2763966"/>
            <a:ext cx="4483780" cy="544705"/>
            <a:chOff x="6067817" y="1911144"/>
            <a:chExt cx="5436736" cy="726273"/>
          </a:xfrm>
        </p:grpSpPr>
        <p:sp>
          <p:nvSpPr>
            <p:cNvPr id="21" name="Rounded Rectangle 20"/>
            <p:cNvSpPr/>
            <p:nvPr/>
          </p:nvSpPr>
          <p:spPr>
            <a:xfrm>
              <a:off x="6067817" y="1911144"/>
              <a:ext cx="5436736" cy="726273"/>
            </a:xfrm>
            <a:prstGeom prst="roundRect">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6073520" y="2060848"/>
              <a:ext cx="5431033" cy="49244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Gill Sans"/>
                  <a:ea typeface="+mn-ea"/>
                  <a:cs typeface="+mn-cs"/>
                </a:rPr>
                <a:t>Adults at risk of neglect and abuse</a:t>
              </a:r>
              <a:endParaRPr kumimoji="0" lang="en-US" sz="1800" b="1" i="0" u="none" strike="noStrike" kern="1200" cap="none" spc="0" normalizeH="0" baseline="0" noProof="0" dirty="0">
                <a:ln>
                  <a:noFill/>
                </a:ln>
                <a:solidFill>
                  <a:srgbClr val="002060"/>
                </a:solidFill>
                <a:effectLst/>
                <a:uLnTx/>
                <a:uFillTx/>
                <a:latin typeface="Gill Sans"/>
                <a:ea typeface="+mn-ea"/>
                <a:cs typeface="+mn-cs"/>
              </a:endParaRPr>
            </a:p>
          </p:txBody>
        </p:sp>
      </p:grpSp>
      <p:grpSp>
        <p:nvGrpSpPr>
          <p:cNvPr id="25" name="Group 24"/>
          <p:cNvGrpSpPr/>
          <p:nvPr/>
        </p:nvGrpSpPr>
        <p:grpSpPr>
          <a:xfrm>
            <a:off x="6853181" y="4227043"/>
            <a:ext cx="4464003" cy="544705"/>
            <a:chOff x="5905500" y="3854855"/>
            <a:chExt cx="5447084" cy="726273"/>
          </a:xfrm>
        </p:grpSpPr>
        <p:sp>
          <p:nvSpPr>
            <p:cNvPr id="23" name="Rounded Rectangle 22"/>
            <p:cNvSpPr/>
            <p:nvPr/>
          </p:nvSpPr>
          <p:spPr>
            <a:xfrm>
              <a:off x="5905500" y="3854855"/>
              <a:ext cx="5436736" cy="726273"/>
            </a:xfrm>
            <a:prstGeom prst="roundRect">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983575" y="3984054"/>
              <a:ext cx="5369009" cy="49244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Gill Sans"/>
                  <a:ea typeface="+mn-ea"/>
                  <a:cs typeface="+mn-cs"/>
                </a:rPr>
                <a:t>Those who pose a risk to others</a:t>
              </a:r>
              <a:endParaRPr kumimoji="0" lang="en-US" sz="1800" b="1" i="0" u="none" strike="noStrike" kern="1200" cap="none" spc="0" normalizeH="0" baseline="0" noProof="0" dirty="0">
                <a:ln>
                  <a:noFill/>
                </a:ln>
                <a:solidFill>
                  <a:srgbClr val="002060"/>
                </a:solidFill>
                <a:effectLst/>
                <a:uLnTx/>
                <a:uFillTx/>
                <a:latin typeface="Gill Sans"/>
                <a:ea typeface="+mn-ea"/>
                <a:cs typeface="+mn-cs"/>
              </a:endParaRPr>
            </a:p>
          </p:txBody>
        </p:sp>
      </p:grpSp>
      <p:grpSp>
        <p:nvGrpSpPr>
          <p:cNvPr id="26" name="Group 25"/>
          <p:cNvGrpSpPr/>
          <p:nvPr/>
        </p:nvGrpSpPr>
        <p:grpSpPr>
          <a:xfrm>
            <a:off x="6837680" y="3495921"/>
            <a:ext cx="4479503" cy="544705"/>
            <a:chOff x="5905500" y="2918751"/>
            <a:chExt cx="5436736" cy="726273"/>
          </a:xfrm>
        </p:grpSpPr>
        <p:sp>
          <p:nvSpPr>
            <p:cNvPr id="22" name="Rounded Rectangle 21"/>
            <p:cNvSpPr/>
            <p:nvPr/>
          </p:nvSpPr>
          <p:spPr>
            <a:xfrm>
              <a:off x="5905500" y="2918751"/>
              <a:ext cx="5436736" cy="726273"/>
            </a:xfrm>
            <a:prstGeom prst="roundRect">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7255716" y="3062507"/>
              <a:ext cx="2736304" cy="49244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Gill Sans"/>
                  <a:ea typeface="+mn-ea"/>
                  <a:cs typeface="+mn-cs"/>
                </a:rPr>
                <a:t>Survivors of abuse</a:t>
              </a:r>
              <a:endParaRPr kumimoji="0" lang="en-US" sz="1800" b="1" i="0" u="none" strike="noStrike" kern="1200" cap="none" spc="0" normalizeH="0" baseline="0" noProof="0" dirty="0">
                <a:ln>
                  <a:noFill/>
                </a:ln>
                <a:solidFill>
                  <a:srgbClr val="002060"/>
                </a:solidFill>
                <a:effectLst/>
                <a:uLnTx/>
                <a:uFillTx/>
                <a:latin typeface="Gill Sans"/>
                <a:ea typeface="+mn-ea"/>
                <a:cs typeface="+mn-cs"/>
              </a:endParaRPr>
            </a:p>
          </p:txBody>
        </p:sp>
      </p:grpSp>
      <p:pic>
        <p:nvPicPr>
          <p:cNvPr id="7" name="Picture 6"/>
          <p:cNvPicPr>
            <a:picLocks noChangeAspect="1"/>
          </p:cNvPicPr>
          <p:nvPr/>
        </p:nvPicPr>
        <p:blipFill>
          <a:blip r:embed="rId3"/>
          <a:stretch>
            <a:fillRect/>
          </a:stretch>
        </p:blipFill>
        <p:spPr>
          <a:xfrm>
            <a:off x="848714" y="2400327"/>
            <a:ext cx="4342636" cy="3920435"/>
          </a:xfrm>
          <a:prstGeom prst="rect">
            <a:avLst/>
          </a:prstGeom>
        </p:spPr>
      </p:pic>
    </p:spTree>
    <p:extLst>
      <p:ext uri="{BB962C8B-B14F-4D97-AF65-F5344CB8AC3E}">
        <p14:creationId xmlns:p14="http://schemas.microsoft.com/office/powerpoint/2010/main" val="113859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87931"/>
            <a:ext cx="11293434" cy="857250"/>
          </a:xfrm>
        </p:spPr>
        <p:txBody>
          <a:bodyPr>
            <a:noAutofit/>
          </a:bodyPr>
          <a:lstStyle/>
          <a:p>
            <a:r>
              <a:rPr lang="en-GB" b="1" dirty="0">
                <a:solidFill>
                  <a:srgbClr val="002060"/>
                </a:solidFill>
              </a:rPr>
              <a:t>What counts as safeguarding information?</a:t>
            </a:r>
          </a:p>
        </p:txBody>
      </p:sp>
      <p:sp>
        <p:nvSpPr>
          <p:cNvPr id="3" name="Content Placeholder 2"/>
          <p:cNvSpPr>
            <a:spLocks noGrp="1"/>
          </p:cNvSpPr>
          <p:nvPr>
            <p:ph idx="1"/>
          </p:nvPr>
        </p:nvSpPr>
        <p:spPr>
          <a:xfrm>
            <a:off x="417498" y="1700808"/>
            <a:ext cx="11291572" cy="4104456"/>
          </a:xfrm>
        </p:spPr>
        <p:txBody>
          <a:bodyPr>
            <a:noAutofit/>
          </a:bodyPr>
          <a:lstStyle/>
          <a:p>
            <a:r>
              <a:rPr lang="en-GB" sz="2400" dirty="0">
                <a:solidFill>
                  <a:srgbClr val="002060"/>
                </a:solidFill>
              </a:rPr>
              <a:t>Child discloses alleged abuse</a:t>
            </a:r>
          </a:p>
          <a:p>
            <a:r>
              <a:rPr lang="en-GB" sz="2400" dirty="0">
                <a:solidFill>
                  <a:srgbClr val="002060"/>
                </a:solidFill>
              </a:rPr>
              <a:t>Adult discloses alleged abuse</a:t>
            </a:r>
          </a:p>
          <a:p>
            <a:r>
              <a:rPr lang="en-GB" sz="2400" dirty="0">
                <a:solidFill>
                  <a:srgbClr val="002060"/>
                </a:solidFill>
              </a:rPr>
              <a:t>Adult or child discloses concern for another child or an adult</a:t>
            </a:r>
          </a:p>
          <a:p>
            <a:r>
              <a:rPr lang="en-GB" sz="2400" dirty="0">
                <a:solidFill>
                  <a:srgbClr val="002060"/>
                </a:solidFill>
              </a:rPr>
              <a:t>You notice signs of potential abuse of a child or adult</a:t>
            </a:r>
          </a:p>
          <a:p>
            <a:r>
              <a:rPr lang="en-GB" sz="2400" dirty="0">
                <a:solidFill>
                  <a:srgbClr val="002060"/>
                </a:solidFill>
              </a:rPr>
              <a:t>You notice specific vulnerability of an adult or a child</a:t>
            </a:r>
          </a:p>
          <a:p>
            <a:r>
              <a:rPr lang="en-GB" sz="2400" dirty="0">
                <a:solidFill>
                  <a:srgbClr val="002060"/>
                </a:solidFill>
              </a:rPr>
              <a:t>Disclosure regarding an offender against a child or an adult</a:t>
            </a:r>
          </a:p>
          <a:p>
            <a:r>
              <a:rPr lang="en-GB" sz="2400" dirty="0">
                <a:solidFill>
                  <a:srgbClr val="002060"/>
                </a:solidFill>
              </a:rPr>
              <a:t>Behaviour by an individual which poses a risk to others or themselves</a:t>
            </a:r>
          </a:p>
        </p:txBody>
      </p:sp>
    </p:spTree>
    <p:extLst>
      <p:ext uri="{BB962C8B-B14F-4D97-AF65-F5344CB8AC3E}">
        <p14:creationId xmlns:p14="http://schemas.microsoft.com/office/powerpoint/2010/main" val="97299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770" y="5804442"/>
            <a:ext cx="7772400" cy="1053559"/>
          </a:xfrm>
        </p:spPr>
        <p:txBody>
          <a:bodyPr>
            <a:normAutofit fontScale="90000"/>
          </a:bodyPr>
          <a:lstStyle/>
          <a:p>
            <a:r>
              <a:rPr lang="en-GB" sz="3600" dirty="0"/>
              <a:t>The Independent Peter Ball Review</a:t>
            </a:r>
            <a:br>
              <a:rPr lang="en-GB" sz="3600" dirty="0"/>
            </a:br>
            <a:r>
              <a:rPr lang="en-GB" dirty="0">
                <a:solidFill>
                  <a:schemeClr val="tx1"/>
                </a:solidFill>
              </a:rPr>
              <a:t>‘An Abuse of Faith’</a:t>
            </a:r>
            <a:br>
              <a:rPr lang="en-GB" dirty="0">
                <a:solidFill>
                  <a:schemeClr val="tx1"/>
                </a:solidFill>
              </a:rPr>
            </a:br>
            <a:endParaRPr lang="en-GB" sz="36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2350159"/>
            <a:ext cx="4661391" cy="2554442"/>
          </a:xfrm>
          <a:prstGeom prst="rect">
            <a:avLst/>
          </a:prstGeom>
        </p:spPr>
      </p:pic>
      <p:sp>
        <p:nvSpPr>
          <p:cNvPr id="3" name="Subtitle 2"/>
          <p:cNvSpPr>
            <a:spLocks noGrp="1"/>
          </p:cNvSpPr>
          <p:nvPr>
            <p:ph type="subTitle" idx="1"/>
          </p:nvPr>
        </p:nvSpPr>
        <p:spPr>
          <a:xfrm>
            <a:off x="4691743" y="1417639"/>
            <a:ext cx="5780314" cy="4183062"/>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a:normAutofit fontScale="92500" lnSpcReduction="10000"/>
          </a:bodyPr>
          <a:lstStyle/>
          <a:p>
            <a:r>
              <a:rPr lang="en-GB" sz="2800" dirty="0">
                <a:solidFill>
                  <a:schemeClr val="bg1"/>
                </a:solidFill>
              </a:rPr>
              <a:t>We have no doubt that the Church has a genuine commitment to meeting its responsibilities towards the victims of abuse. However we can see how difficult it is to make change across the complex structures of the Church. Progress has been slow and continuing, faster improvement is still required. It is the leadership of the Archbishops and Bishops which will determine whether change is effective."</a:t>
            </a:r>
          </a:p>
          <a:p>
            <a:endParaRPr lang="en-GB" sz="2800" dirty="0">
              <a:solidFill>
                <a:schemeClr val="bg1"/>
              </a:solidFill>
            </a:endParaRPr>
          </a:p>
        </p:txBody>
      </p:sp>
      <p:sp>
        <p:nvSpPr>
          <p:cNvPr id="5" name="Title 1">
            <a:extLst>
              <a:ext uri="{FF2B5EF4-FFF2-40B4-BE49-F238E27FC236}">
                <a16:creationId xmlns:a16="http://schemas.microsoft.com/office/drawing/2014/main" id="{383825DA-7D0E-4333-AD38-07351DF602EB}"/>
              </a:ext>
            </a:extLst>
          </p:cNvPr>
          <p:cNvSpPr txBox="1">
            <a:spLocks/>
          </p:cNvSpPr>
          <p:nvPr/>
        </p:nvSpPr>
        <p:spPr>
          <a:xfrm>
            <a:off x="1981200" y="274638"/>
            <a:ext cx="8433582" cy="1143000"/>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rgbClr val="221F72"/>
                </a:solidFill>
                <a:latin typeface="Gill Sans"/>
                <a:ea typeface="+mj-ea"/>
                <a:cs typeface="Gill Sans"/>
              </a:defRPr>
            </a:lvl1pPr>
          </a:lstStyle>
          <a:p>
            <a:r>
              <a:rPr lang="en-GB" sz="6000" b="1" dirty="0">
                <a:solidFill>
                  <a:prstClr val="black"/>
                </a:solidFill>
              </a:rPr>
              <a:t>How are we doing?</a:t>
            </a:r>
          </a:p>
        </p:txBody>
      </p:sp>
    </p:spTree>
    <p:extLst>
      <p:ext uri="{BB962C8B-B14F-4D97-AF65-F5344CB8AC3E}">
        <p14:creationId xmlns:p14="http://schemas.microsoft.com/office/powerpoint/2010/main" val="183168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9104"/>
            <a:ext cx="8229600" cy="762592"/>
          </a:xfrm>
        </p:spPr>
        <p:txBody>
          <a:bodyPr>
            <a:normAutofit fontScale="90000"/>
          </a:bodyPr>
          <a:lstStyle/>
          <a:p>
            <a:r>
              <a:rPr lang="en-GB" sz="6000" b="1" dirty="0">
                <a:solidFill>
                  <a:schemeClr val="tx1"/>
                </a:solidFill>
              </a:rPr>
              <a:t>What is the ‘IICSA’?</a:t>
            </a:r>
            <a:endParaRPr lang="en-GB" dirty="0">
              <a:solidFill>
                <a:schemeClr val="tx1"/>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59466" y="3389515"/>
            <a:ext cx="2576738" cy="147261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236205" y="1878120"/>
            <a:ext cx="6292311" cy="4966103"/>
          </a:xfrm>
        </p:spPr>
        <p:txBody>
          <a:bodyPr>
            <a:normAutofit/>
          </a:bodyPr>
          <a:lstStyle/>
          <a:p>
            <a:pPr marL="0" indent="0">
              <a:buNone/>
            </a:pPr>
            <a:r>
              <a:rPr lang="en-GB" sz="3200" b="1" dirty="0"/>
              <a:t>Independent Inquiry with statutory powers</a:t>
            </a:r>
          </a:p>
          <a:p>
            <a:pPr marL="0" indent="0">
              <a:buNone/>
            </a:pPr>
            <a:endParaRPr lang="en-GB" sz="800" b="1" dirty="0"/>
          </a:p>
          <a:p>
            <a:pPr marL="0" indent="0">
              <a:buNone/>
            </a:pPr>
            <a:endParaRPr lang="en-GB" sz="1200" b="1" dirty="0"/>
          </a:p>
          <a:p>
            <a:pPr marL="0" indent="0">
              <a:buNone/>
            </a:pPr>
            <a:r>
              <a:rPr lang="en-GB" sz="3200" b="1" dirty="0"/>
              <a:t>Institutional failures to protect children</a:t>
            </a:r>
          </a:p>
          <a:p>
            <a:pPr marL="0" indent="0">
              <a:buNone/>
            </a:pPr>
            <a:endParaRPr lang="en-GB" sz="1000" b="1" dirty="0"/>
          </a:p>
          <a:p>
            <a:pPr marL="0" indent="0">
              <a:buNone/>
            </a:pPr>
            <a:r>
              <a:rPr lang="en-GB" sz="3200" b="1" dirty="0"/>
              <a:t>Institutional responses to adults survivors of abuse</a:t>
            </a:r>
          </a:p>
          <a:p>
            <a:pPr marL="0" indent="0">
              <a:buNone/>
            </a:pPr>
            <a:endParaRPr lang="en-GB" sz="3200" b="1" dirty="0"/>
          </a:p>
          <a:p>
            <a:pPr marL="0" indent="0">
              <a:buNone/>
            </a:pPr>
            <a:endParaRPr lang="en-GB" sz="3200" b="1" dirty="0"/>
          </a:p>
          <a:p>
            <a:endParaRPr lang="en-GB" sz="3200" b="1" dirty="0"/>
          </a:p>
          <a:p>
            <a:endParaRPr lang="en-GB" sz="3200" b="1" dirty="0"/>
          </a:p>
          <a:p>
            <a:pPr marL="0" indent="0">
              <a:buNone/>
            </a:pPr>
            <a:endParaRPr lang="en-GB" sz="3200" b="1" dirty="0"/>
          </a:p>
          <a:p>
            <a:endParaRPr lang="en-GB" sz="3200" b="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466" y="1682427"/>
            <a:ext cx="2576738" cy="1707089"/>
          </a:xfrm>
          <a:prstGeom prst="rect">
            <a:avLst/>
          </a:prstGeom>
        </p:spPr>
      </p:pic>
    </p:spTree>
    <p:extLst>
      <p:ext uri="{BB962C8B-B14F-4D97-AF65-F5344CB8AC3E}">
        <p14:creationId xmlns:p14="http://schemas.microsoft.com/office/powerpoint/2010/main" val="229432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9104"/>
            <a:ext cx="8229600" cy="762592"/>
          </a:xfrm>
        </p:spPr>
        <p:txBody>
          <a:bodyPr>
            <a:normAutofit fontScale="90000"/>
          </a:bodyPr>
          <a:lstStyle/>
          <a:p>
            <a:r>
              <a:rPr lang="en-GB" b="1" dirty="0">
                <a:solidFill>
                  <a:schemeClr val="tx1"/>
                </a:solidFill>
              </a:rPr>
              <a:t>What can we do to reduce opportunities to abuse/re-abuse?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59466" y="3389515"/>
            <a:ext cx="2576738" cy="147261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236205" y="1279471"/>
            <a:ext cx="6199321" cy="4966103"/>
          </a:xfrm>
        </p:spPr>
        <p:txBody>
          <a:bodyPr>
            <a:noAutofit/>
          </a:bodyPr>
          <a:lstStyle/>
          <a:p>
            <a:pPr marL="0" indent="0">
              <a:buNone/>
            </a:pPr>
            <a:endParaRPr lang="en-GB" sz="800" b="1" dirty="0"/>
          </a:p>
          <a:p>
            <a:r>
              <a:rPr lang="en-GB" sz="3200" b="1" dirty="0"/>
              <a:t>Open &amp; healthy communities,</a:t>
            </a:r>
          </a:p>
          <a:p>
            <a:pPr marL="0" indent="0">
              <a:buNone/>
            </a:pPr>
            <a:endParaRPr lang="en-GB" sz="2000" b="1" dirty="0"/>
          </a:p>
          <a:p>
            <a:r>
              <a:rPr lang="en-GB" sz="3200" b="1" dirty="0"/>
              <a:t>Safer recruitment &amp; working practices</a:t>
            </a:r>
          </a:p>
          <a:p>
            <a:pPr marL="0" indent="0">
              <a:buNone/>
            </a:pPr>
            <a:endParaRPr lang="en-GB" sz="2000" b="1" dirty="0"/>
          </a:p>
          <a:p>
            <a:r>
              <a:rPr lang="en-GB" sz="3200" b="1" dirty="0"/>
              <a:t>Positive use of authority, trust and influence</a:t>
            </a:r>
          </a:p>
          <a:p>
            <a:pPr marL="0" indent="0">
              <a:buNone/>
            </a:pPr>
            <a:endParaRPr lang="en-GB" sz="2000" b="1" dirty="0"/>
          </a:p>
          <a:p>
            <a:r>
              <a:rPr lang="en-GB" sz="3200" b="1" dirty="0"/>
              <a:t>Effective safeguarding &amp; pastoral response   </a:t>
            </a:r>
          </a:p>
          <a:p>
            <a:endParaRPr lang="en-GB" sz="3200" b="1" dirty="0"/>
          </a:p>
          <a:p>
            <a:endParaRPr lang="en-GB" sz="3200" b="1" dirty="0"/>
          </a:p>
          <a:p>
            <a:pPr marL="0" indent="0">
              <a:buNone/>
            </a:pPr>
            <a:endParaRPr lang="en-GB" sz="3200" b="1" dirty="0"/>
          </a:p>
          <a:p>
            <a:endParaRPr lang="en-GB" sz="3200" b="1" dirty="0"/>
          </a:p>
          <a:p>
            <a:endParaRPr lang="en-GB" sz="3200" b="1" dirty="0"/>
          </a:p>
          <a:p>
            <a:pPr marL="0" indent="0">
              <a:buNone/>
            </a:pPr>
            <a:endParaRPr lang="en-GB" sz="3200" b="1" dirty="0"/>
          </a:p>
          <a:p>
            <a:endParaRPr lang="en-GB" sz="3200" b="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466" y="1682427"/>
            <a:ext cx="2576738" cy="1707089"/>
          </a:xfrm>
          <a:prstGeom prst="rect">
            <a:avLst/>
          </a:prstGeom>
        </p:spPr>
      </p:pic>
    </p:spTree>
    <p:extLst>
      <p:ext uri="{BB962C8B-B14F-4D97-AF65-F5344CB8AC3E}">
        <p14:creationId xmlns:p14="http://schemas.microsoft.com/office/powerpoint/2010/main" val="315781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855641" y="1322766"/>
            <a:ext cx="5893594" cy="378042"/>
          </a:xfrm>
        </p:spPr>
        <p:txBody>
          <a:bodyPr>
            <a:normAutofit fontScale="90000"/>
          </a:bodyPr>
          <a:lstStyle/>
          <a:p>
            <a:br>
              <a:rPr lang="en-GB" sz="2400" dirty="0"/>
            </a:br>
            <a:endParaRPr lang="en-GB" sz="2400" dirty="0">
              <a:solidFill>
                <a:srgbClr val="E60000"/>
              </a:solidFill>
            </a:endParaRPr>
          </a:p>
        </p:txBody>
      </p:sp>
      <p:sp>
        <p:nvSpPr>
          <p:cNvPr id="7171" name="Subtitle 2"/>
          <p:cNvSpPr>
            <a:spLocks noGrp="1"/>
          </p:cNvSpPr>
          <p:nvPr>
            <p:ph type="subTitle" idx="1"/>
          </p:nvPr>
        </p:nvSpPr>
        <p:spPr>
          <a:xfrm>
            <a:off x="1110343" y="481880"/>
            <a:ext cx="9832767" cy="1029907"/>
          </a:xfrm>
        </p:spPr>
        <p:txBody>
          <a:bodyPr>
            <a:normAutofit fontScale="85000" lnSpcReduction="10000"/>
          </a:bodyPr>
          <a:lstStyle/>
          <a:p>
            <a:pPr algn="ctr"/>
            <a:r>
              <a:rPr lang="en-GB" sz="5700" b="1" dirty="0">
                <a:solidFill>
                  <a:srgbClr val="002060"/>
                </a:solidFill>
              </a:rPr>
              <a:t>How we safeguard in the church</a:t>
            </a:r>
          </a:p>
          <a:p>
            <a:pPr algn="l">
              <a:buFont typeface="Arial" pitchFamily="34" charset="0"/>
              <a:buChar char="•"/>
            </a:pPr>
            <a:endParaRPr lang="en-GB" sz="1800" dirty="0"/>
          </a:p>
          <a:p>
            <a:pPr algn="l">
              <a:buFont typeface="Arial" pitchFamily="34" charset="0"/>
              <a:buChar char="•"/>
            </a:pPr>
            <a:endParaRPr lang="en-GB" sz="1800" dirty="0"/>
          </a:p>
        </p:txBody>
      </p:sp>
      <p:sp>
        <p:nvSpPr>
          <p:cNvPr id="4" name="TextBox 3"/>
          <p:cNvSpPr txBox="1"/>
          <p:nvPr/>
        </p:nvSpPr>
        <p:spPr>
          <a:xfrm>
            <a:off x="380010" y="1442339"/>
            <a:ext cx="11388437" cy="526297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Gill Sans"/>
                <a:ea typeface="+mn-ea"/>
                <a:cs typeface="+mn-cs"/>
              </a:rPr>
              <a:t>Safeguarding means the action the Church takes to promote a safer culture.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2060"/>
              </a:solidFill>
              <a:effectLst/>
              <a:uLnTx/>
              <a:uFillTx/>
              <a:latin typeface="Gill San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Gill Sans"/>
                <a:ea typeface="+mn-ea"/>
                <a:cs typeface="+mn-cs"/>
              </a:rPr>
              <a:t>This means we will </a:t>
            </a:r>
            <a:r>
              <a:rPr kumimoji="0" lang="en-GB" sz="3600" b="1" i="0" u="none" strike="noStrike" kern="1200" cap="none" spc="0" normalizeH="0" baseline="0" noProof="0" dirty="0">
                <a:ln>
                  <a:noFill/>
                </a:ln>
                <a:solidFill>
                  <a:srgbClr val="002060"/>
                </a:solidFill>
                <a:effectLst/>
                <a:uLnTx/>
                <a:uFillTx/>
                <a:latin typeface="Gill Sans"/>
                <a:ea typeface="+mn-ea"/>
                <a:cs typeface="+mn-cs"/>
              </a:rPr>
              <a:t>promote</a:t>
            </a:r>
            <a:r>
              <a:rPr kumimoji="0" lang="en-GB" sz="3200" b="1" i="0" u="none" strike="noStrike" kern="1200" cap="none" spc="0" normalizeH="0" baseline="0" noProof="0" dirty="0">
                <a:ln>
                  <a:noFill/>
                </a:ln>
                <a:solidFill>
                  <a:srgbClr val="002060"/>
                </a:solidFill>
                <a:effectLst/>
                <a:uLnTx/>
                <a:uFillTx/>
                <a:latin typeface="Gill Sans"/>
                <a:ea typeface="+mn-ea"/>
                <a:cs typeface="+mn-cs"/>
              </a:rPr>
              <a:t> </a:t>
            </a:r>
            <a:r>
              <a:rPr kumimoji="0" lang="en-GB" sz="3200" b="0" i="0" u="none" strike="noStrike" kern="1200" cap="none" spc="0" normalizeH="0" baseline="0" noProof="0" dirty="0">
                <a:ln>
                  <a:noFill/>
                </a:ln>
                <a:solidFill>
                  <a:srgbClr val="002060"/>
                </a:solidFill>
                <a:effectLst/>
                <a:uLnTx/>
                <a:uFillTx/>
                <a:latin typeface="Gill Sans"/>
                <a:ea typeface="+mn-ea"/>
                <a:cs typeface="+mn-cs"/>
              </a:rPr>
              <a:t>the welfare of children, young people and adults, work to </a:t>
            </a:r>
            <a:r>
              <a:rPr kumimoji="0" lang="en-GB" sz="3600" b="1" i="0" u="none" strike="noStrike" kern="1200" cap="none" spc="0" normalizeH="0" baseline="0" noProof="0" dirty="0">
                <a:ln>
                  <a:noFill/>
                </a:ln>
                <a:solidFill>
                  <a:srgbClr val="002060"/>
                </a:solidFill>
                <a:effectLst/>
                <a:uLnTx/>
                <a:uFillTx/>
                <a:latin typeface="Gill Sans"/>
                <a:ea typeface="+mn-ea"/>
                <a:cs typeface="+mn-cs"/>
              </a:rPr>
              <a:t>prevent</a:t>
            </a:r>
            <a:r>
              <a:rPr kumimoji="0" lang="en-GB" sz="3200" b="1" i="0" u="none" strike="noStrike" kern="1200" cap="none" spc="0" normalizeH="0" baseline="0" noProof="0" dirty="0">
                <a:ln>
                  <a:noFill/>
                </a:ln>
                <a:solidFill>
                  <a:srgbClr val="002060"/>
                </a:solidFill>
                <a:effectLst/>
                <a:uLnTx/>
                <a:uFillTx/>
                <a:latin typeface="Gill Sans"/>
                <a:ea typeface="+mn-ea"/>
                <a:cs typeface="+mn-cs"/>
              </a:rPr>
              <a:t> </a:t>
            </a:r>
            <a:r>
              <a:rPr kumimoji="0" lang="en-GB" sz="3200" b="0" i="0" u="none" strike="noStrike" kern="1200" cap="none" spc="0" normalizeH="0" baseline="0" noProof="0" dirty="0">
                <a:ln>
                  <a:noFill/>
                </a:ln>
                <a:solidFill>
                  <a:srgbClr val="002060"/>
                </a:solidFill>
                <a:effectLst/>
                <a:uLnTx/>
                <a:uFillTx/>
                <a:latin typeface="Gill Sans"/>
                <a:ea typeface="+mn-ea"/>
                <a:cs typeface="+mn-cs"/>
              </a:rPr>
              <a:t>abuse from occurring, seek to </a:t>
            </a:r>
            <a:r>
              <a:rPr kumimoji="0" lang="en-GB" sz="3600" b="1" i="0" u="none" strike="noStrike" kern="1200" cap="none" spc="0" normalizeH="0" baseline="0" noProof="0" dirty="0">
                <a:ln>
                  <a:noFill/>
                </a:ln>
                <a:solidFill>
                  <a:srgbClr val="002060"/>
                </a:solidFill>
                <a:effectLst/>
                <a:uLnTx/>
                <a:uFillTx/>
                <a:latin typeface="Gill Sans"/>
                <a:ea typeface="+mn-ea"/>
                <a:cs typeface="+mn-cs"/>
              </a:rPr>
              <a:t>protect</a:t>
            </a:r>
            <a:r>
              <a:rPr kumimoji="0" lang="en-GB" sz="3200" b="1" i="0" u="none" strike="noStrike" kern="1200" cap="none" spc="0" normalizeH="0" baseline="0" noProof="0" dirty="0">
                <a:ln>
                  <a:noFill/>
                </a:ln>
                <a:solidFill>
                  <a:srgbClr val="002060"/>
                </a:solidFill>
                <a:effectLst/>
                <a:uLnTx/>
                <a:uFillTx/>
                <a:latin typeface="Gill Sans"/>
                <a:ea typeface="+mn-ea"/>
                <a:cs typeface="+mn-cs"/>
              </a:rPr>
              <a:t> </a:t>
            </a:r>
            <a:r>
              <a:rPr kumimoji="0" lang="en-GB" sz="3200" b="0" i="0" u="none" strike="noStrike" kern="1200" cap="none" spc="0" normalizeH="0" baseline="0" noProof="0" dirty="0">
                <a:ln>
                  <a:noFill/>
                </a:ln>
                <a:solidFill>
                  <a:srgbClr val="002060"/>
                </a:solidFill>
                <a:effectLst/>
                <a:uLnTx/>
                <a:uFillTx/>
                <a:latin typeface="Gill Sans"/>
                <a:ea typeface="+mn-ea"/>
                <a:cs typeface="+mn-cs"/>
              </a:rPr>
              <a:t>those that are at risk of being abused and </a:t>
            </a:r>
            <a:r>
              <a:rPr kumimoji="0" lang="en-GB" sz="3600" b="1" i="0" u="none" strike="noStrike" kern="1200" cap="none" spc="0" normalizeH="0" baseline="0" noProof="0" dirty="0">
                <a:ln>
                  <a:noFill/>
                </a:ln>
                <a:solidFill>
                  <a:srgbClr val="002060"/>
                </a:solidFill>
                <a:effectLst/>
                <a:uLnTx/>
                <a:uFillTx/>
                <a:latin typeface="Gill Sans"/>
                <a:ea typeface="+mn-ea"/>
                <a:cs typeface="+mn-cs"/>
              </a:rPr>
              <a:t>respond well </a:t>
            </a:r>
            <a:r>
              <a:rPr kumimoji="0" lang="en-GB" sz="3200" b="0" i="0" u="none" strike="noStrike" kern="1200" cap="none" spc="0" normalizeH="0" baseline="0" noProof="0" dirty="0">
                <a:ln>
                  <a:noFill/>
                </a:ln>
                <a:solidFill>
                  <a:srgbClr val="002060"/>
                </a:solidFill>
                <a:effectLst/>
                <a:uLnTx/>
                <a:uFillTx/>
                <a:latin typeface="Gill Sans"/>
                <a:ea typeface="+mn-ea"/>
                <a:cs typeface="+mn-cs"/>
              </a:rPr>
              <a:t>to those that have been abused. We will take care to identify where a person may present a risk to others, and offer support to them whilst taking steps to mitigate such risks. </a:t>
            </a:r>
          </a:p>
        </p:txBody>
      </p:sp>
    </p:spTree>
    <p:extLst>
      <p:ext uri="{BB962C8B-B14F-4D97-AF65-F5344CB8AC3E}">
        <p14:creationId xmlns:p14="http://schemas.microsoft.com/office/powerpoint/2010/main" val="147463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002060"/>
                </a:solidFill>
              </a:rPr>
              <a:t>Safeguarding within the Bell Ringing Community </a:t>
            </a:r>
          </a:p>
        </p:txBody>
      </p:sp>
      <p:sp>
        <p:nvSpPr>
          <p:cNvPr id="3" name="Content Placeholder 2"/>
          <p:cNvSpPr>
            <a:spLocks noGrp="1"/>
          </p:cNvSpPr>
          <p:nvPr>
            <p:ph idx="1"/>
          </p:nvPr>
        </p:nvSpPr>
        <p:spPr>
          <a:xfrm>
            <a:off x="609600" y="1600201"/>
            <a:ext cx="10972800" cy="5100850"/>
          </a:xfrm>
        </p:spPr>
        <p:txBody>
          <a:bodyPr>
            <a:normAutofit fontScale="47500" lnSpcReduction="20000"/>
          </a:bodyPr>
          <a:lstStyle/>
          <a:p>
            <a:r>
              <a:rPr lang="en-GB" sz="5000" dirty="0"/>
              <a:t>Collegiate community of ringers.  Sometimes referred to as a “folk art”</a:t>
            </a:r>
          </a:p>
          <a:p>
            <a:pPr marL="0" indent="0">
              <a:buNone/>
            </a:pPr>
            <a:endParaRPr lang="en-GB" sz="5000" dirty="0"/>
          </a:p>
          <a:p>
            <a:r>
              <a:rPr lang="en-GB" sz="5000" dirty="0"/>
              <a:t>The culture of ringing is that you are free to join in any ringing for practice or for service anywhere and will be welcomed</a:t>
            </a:r>
          </a:p>
          <a:p>
            <a:pPr marL="0" indent="0">
              <a:buNone/>
            </a:pPr>
            <a:endParaRPr lang="en-GB" sz="5000" dirty="0"/>
          </a:p>
          <a:p>
            <a:r>
              <a:rPr lang="en-US" sz="5000" dirty="0"/>
              <a:t>A perception by some that safeguarding is not a serious concern</a:t>
            </a:r>
          </a:p>
          <a:p>
            <a:endParaRPr lang="en-US" sz="5000" dirty="0"/>
          </a:p>
          <a:p>
            <a:r>
              <a:rPr lang="en-GB" sz="5000" dirty="0"/>
              <a:t>Wide age range 6 to 90’s</a:t>
            </a:r>
          </a:p>
          <a:p>
            <a:endParaRPr lang="en-US" sz="5000" dirty="0"/>
          </a:p>
          <a:p>
            <a:r>
              <a:rPr lang="en-GB" sz="5000" dirty="0"/>
              <a:t> Travel and outings are involved.  Group of towers are visited for meetings, open days, ringing holidays,  peals and a host of other occasions when ringers get together</a:t>
            </a:r>
          </a:p>
          <a:p>
            <a:endParaRPr lang="en-GB" dirty="0"/>
          </a:p>
          <a:p>
            <a:r>
              <a:rPr lang="en-GB" sz="5100" b="1" dirty="0"/>
              <a:t>These factors can sometimes create risk and inhibit the recognition and reporting of concerns</a:t>
            </a:r>
          </a:p>
          <a:p>
            <a:pPr marL="0" indent="0">
              <a:buNone/>
            </a:pPr>
            <a:endParaRPr lang="en-US" dirty="0"/>
          </a:p>
          <a:p>
            <a:pPr marL="0" indent="0">
              <a:buNone/>
            </a:pPr>
            <a:endParaRPr lang="en-US"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9727518"/>
      </p:ext>
    </p:extLst>
  </p:cSld>
  <p:clrMapOvr>
    <a:masterClrMapping/>
  </p:clrMapOvr>
</p:sld>
</file>

<file path=ppt/theme/theme1.xml><?xml version="1.0" encoding="utf-8"?>
<a:theme xmlns:a="http://schemas.openxmlformats.org/drawingml/2006/main" name="1_SafeguardLilla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afeguardLilla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2973</Words>
  <Application>Microsoft Macintosh PowerPoint</Application>
  <PresentationFormat>Widescreen</PresentationFormat>
  <Paragraphs>304</Paragraphs>
  <Slides>21</Slides>
  <Notes>10</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Gill Sans</vt:lpstr>
      <vt:lpstr>Gill Sans MT</vt:lpstr>
      <vt:lpstr>Lucida Sans Unicode</vt:lpstr>
      <vt:lpstr>Wingdings 3</vt:lpstr>
      <vt:lpstr>1_SafeguardLillac</vt:lpstr>
      <vt:lpstr>2_SafeguardLillac</vt:lpstr>
      <vt:lpstr>Volunteers, Safeguarding and  the Church of England      </vt:lpstr>
      <vt:lpstr>What is Safeguarding?</vt:lpstr>
      <vt:lpstr>Who are we safeguarding?</vt:lpstr>
      <vt:lpstr>What counts as safeguarding information?</vt:lpstr>
      <vt:lpstr>The Independent Peter Ball Review ‘An Abuse of Faith’ </vt:lpstr>
      <vt:lpstr>What is the ‘IICSA’?</vt:lpstr>
      <vt:lpstr>What can we do to reduce opportunities to abuse/re-abuse?</vt:lpstr>
      <vt:lpstr> </vt:lpstr>
      <vt:lpstr>Safeguarding within the Bell Ringing Community </vt:lpstr>
      <vt:lpstr>What does C of E policy guidance say?</vt:lpstr>
      <vt:lpstr>Roles that Require a DBS Check</vt:lpstr>
      <vt:lpstr>Roles not eligible for a DBS check</vt:lpstr>
      <vt:lpstr>Safeguarding Training</vt:lpstr>
      <vt:lpstr>Best Practice Principles</vt:lpstr>
      <vt:lpstr>Best Practice Principles</vt:lpstr>
      <vt:lpstr>Best Practice Principles</vt:lpstr>
      <vt:lpstr>Best Practice Principles</vt:lpstr>
      <vt:lpstr>Best Practice Principles</vt:lpstr>
      <vt:lpstr>Safeguarding and Bellringing in the Anglican Church</vt:lpstr>
      <vt:lpstr>What would you do? Who would you tell?</vt:lpstr>
      <vt:lpstr>  TIME FOR QUESTIONS &amp; DISCUSSION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Watkins</dc:creator>
  <cp:lastModifiedBy>Microsoft Office User</cp:lastModifiedBy>
  <cp:revision>39</cp:revision>
  <cp:lastPrinted>2019-03-02T09:00:55Z</cp:lastPrinted>
  <dcterms:created xsi:type="dcterms:W3CDTF">2018-02-25T14:12:29Z</dcterms:created>
  <dcterms:modified xsi:type="dcterms:W3CDTF">2019-03-02T09:09:16Z</dcterms:modified>
</cp:coreProperties>
</file>