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emf" ContentType="image/x-emf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051" r:id="rId2"/>
    <p:sldMasterId id="2147483651" r:id="rId3"/>
  </p:sldMasterIdLst>
  <p:notesMasterIdLst>
    <p:notesMasterId r:id="rId28"/>
  </p:notesMasterIdLst>
  <p:handoutMasterIdLst>
    <p:handoutMasterId r:id="rId29"/>
  </p:handoutMasterIdLst>
  <p:sldIdLst>
    <p:sldId id="390" r:id="rId4"/>
    <p:sldId id="393" r:id="rId5"/>
    <p:sldId id="429" r:id="rId6"/>
    <p:sldId id="392" r:id="rId7"/>
    <p:sldId id="430" r:id="rId8"/>
    <p:sldId id="394" r:id="rId9"/>
    <p:sldId id="395" r:id="rId10"/>
    <p:sldId id="417" r:id="rId11"/>
    <p:sldId id="418" r:id="rId12"/>
    <p:sldId id="431" r:id="rId13"/>
    <p:sldId id="420" r:id="rId14"/>
    <p:sldId id="423" r:id="rId15"/>
    <p:sldId id="432" r:id="rId16"/>
    <p:sldId id="421" r:id="rId17"/>
    <p:sldId id="422" r:id="rId18"/>
    <p:sldId id="424" r:id="rId19"/>
    <p:sldId id="425" r:id="rId20"/>
    <p:sldId id="426" r:id="rId21"/>
    <p:sldId id="419" r:id="rId22"/>
    <p:sldId id="427" r:id="rId23"/>
    <p:sldId id="396" r:id="rId24"/>
    <p:sldId id="399" r:id="rId25"/>
    <p:sldId id="433" r:id="rId26"/>
    <p:sldId id="428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9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3521">
          <p15:clr>
            <a:srgbClr val="A4A3A4"/>
          </p15:clr>
        </p15:guide>
        <p15:guide id="5" orient="horz" pos="1525">
          <p15:clr>
            <a:srgbClr val="A4A3A4"/>
          </p15:clr>
        </p15:guide>
        <p15:guide id="6" pos="295">
          <p15:clr>
            <a:srgbClr val="A4A3A4"/>
          </p15:clr>
        </p15:guide>
        <p15:guide id="7" pos="5465">
          <p15:clr>
            <a:srgbClr val="A4A3A4"/>
          </p15:clr>
        </p15:guide>
        <p15:guide id="8" pos="2835">
          <p15:clr>
            <a:srgbClr val="A4A3A4"/>
          </p15:clr>
        </p15:guide>
        <p15:guide id="9" pos="292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0000"/>
    <a:srgbClr val="FF6600"/>
    <a:srgbClr val="003399"/>
    <a:srgbClr val="E4303D"/>
    <a:srgbClr val="8499A5"/>
    <a:srgbClr val="608E3A"/>
    <a:srgbClr val="779182"/>
    <a:srgbClr val="9E99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82112" autoAdjust="0"/>
  </p:normalViewPr>
  <p:slideViewPr>
    <p:cSldViewPr>
      <p:cViewPr>
        <p:scale>
          <a:sx n="60" d="100"/>
          <a:sy n="60" d="100"/>
        </p:scale>
        <p:origin x="-72" y="-66"/>
      </p:cViewPr>
      <p:guideLst>
        <p:guide orient="horz" pos="890"/>
        <p:guide orient="horz" pos="3838"/>
        <p:guide orient="horz" pos="1117"/>
        <p:guide orient="horz" pos="3521"/>
        <p:guide orient="horz" pos="1525"/>
        <p:guide pos="295"/>
        <p:guide pos="5465"/>
        <p:guide pos="2835"/>
        <p:guide pos="2925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082"/>
    </p:cViewPr>
  </p:sorterViewPr>
  <p:notesViewPr>
    <p:cSldViewPr>
      <p:cViewPr varScale="1">
        <p:scale>
          <a:sx n="51" d="100"/>
          <a:sy n="51" d="100"/>
        </p:scale>
        <p:origin x="-265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2F50F4E-2552-49B9-9146-E020E323D7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8814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812E09B-552A-42A7-8092-54AE091004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4592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381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3795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6670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9046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460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63557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774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035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5409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5364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295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598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0860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9088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7836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1561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1038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057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ssociation-of-ringing-teachers-transparent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49275"/>
            <a:ext cx="446405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2"/>
          <p:cNvSpPr txBox="1">
            <a:spLocks noChangeArrowheads="1"/>
          </p:cNvSpPr>
          <p:nvPr userDrawn="1"/>
        </p:nvSpPr>
        <p:spPr bwMode="auto">
          <a:xfrm>
            <a:off x="6729413" y="6249988"/>
            <a:ext cx="20193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smtClean="0">
                <a:solidFill>
                  <a:srgbClr val="D20000"/>
                </a:solidFill>
              </a:rPr>
              <a:t>www.ringingteachers.co.uk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15088"/>
            <a:ext cx="6588125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579426"/>
            <a:ext cx="6080125" cy="1023583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55696"/>
            <a:ext cx="6080125" cy="683886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8313" y="4527866"/>
            <a:ext cx="4032250" cy="357187"/>
          </a:xfrm>
        </p:spPr>
        <p:txBody>
          <a:bodyPr/>
          <a:lstStyle>
            <a:lvl1pPr>
              <a:buNone/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7322"/>
            <a:ext cx="8207374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3438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4744"/>
            <a:ext cx="4032250" cy="39449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450"/>
              </a:spcBef>
              <a:buNone/>
              <a:defRPr sz="11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1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1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4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43438" y="1124744"/>
            <a:ext cx="4032250" cy="201612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68314" y="5141133"/>
            <a:ext cx="8207374" cy="663562"/>
          </a:xfrm>
        </p:spPr>
        <p:txBody>
          <a:bodyPr anchor="b"/>
          <a:lstStyle>
            <a:lvl1pPr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1400" i="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0" indent="0" algn="r" rtl="0" fontAlgn="base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None/>
              <a:defRPr lang="en-US" sz="10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648471" y="3464719"/>
            <a:ext cx="4027218" cy="16049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2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4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Prope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32"/>
          <p:cNvSpPr>
            <a:spLocks noChangeShapeType="1"/>
          </p:cNvSpPr>
          <p:nvPr userDrawn="1"/>
        </p:nvSpPr>
        <p:spPr bwMode="auto">
          <a:xfrm>
            <a:off x="468313" y="2611438"/>
            <a:ext cx="8207375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Line 32"/>
          <p:cNvSpPr>
            <a:spLocks noChangeShapeType="1"/>
          </p:cNvSpPr>
          <p:nvPr userDrawn="1"/>
        </p:nvSpPr>
        <p:spPr bwMode="auto">
          <a:xfrm>
            <a:off x="468313" y="4283075"/>
            <a:ext cx="8207375" cy="1588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8313" y="1124745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857356" y="1124744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2781879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3"/>
          </p:nvPr>
        </p:nvSpPr>
        <p:spPr>
          <a:xfrm>
            <a:off x="1857356" y="2781878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68313" y="4472193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5"/>
          </p:nvPr>
        </p:nvSpPr>
        <p:spPr>
          <a:xfrm>
            <a:off x="1857356" y="4472192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tabLst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23"/>
          <p:cNvCxnSpPr>
            <a:cxnSpLocks noChangeShapeType="1"/>
          </p:cNvCxnSpPr>
          <p:nvPr userDrawn="1"/>
        </p:nvCxnSpPr>
        <p:spPr bwMode="auto">
          <a:xfrm rot="5400000">
            <a:off x="2145507" y="3553619"/>
            <a:ext cx="4679950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4" y="272538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272538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65302" y="1214084"/>
            <a:ext cx="2581615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4"/>
          </p:nvPr>
        </p:nvSpPr>
        <p:spPr>
          <a:xfrm>
            <a:off x="468314" y="4893324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5"/>
          </p:nvPr>
        </p:nvSpPr>
        <p:spPr>
          <a:xfrm>
            <a:off x="4648201" y="4893324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6"/>
          </p:nvPr>
        </p:nvSpPr>
        <p:spPr>
          <a:xfrm>
            <a:off x="468314" y="381647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7"/>
          </p:nvPr>
        </p:nvSpPr>
        <p:spPr>
          <a:xfrm>
            <a:off x="4648201" y="381647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5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643438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5940426" y="1214084"/>
            <a:ext cx="2735261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8313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497013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8313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97013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68313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1497013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4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4643438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5672138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643438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72138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4643438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5672138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Line 11"/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association-of-ringing-teachers-transparent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AU" sz="1200" kern="1200" smtClean="0">
                <a:solidFill>
                  <a:srgbClr val="D20000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1EC526B-62F4-4366-A4DF-35D92FABA436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073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052" name="Line 11"/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Picture 7" descr="association-of-ringing-teachers-transparent.eps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AU" sz="1200" kern="1200" smtClean="0">
                <a:solidFill>
                  <a:srgbClr val="D20000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C6E803E-4572-4C31-9C0E-D9475A6D126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1" r:id="rId2"/>
    <p:sldLayoutId id="2147484092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Helvetica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" name="Text Placeholder 5"/>
          <p:cNvSpPr>
            <a:spLocks noGrp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3076" name="Line 11"/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8" name="Picture 8" descr="association-of-ringing-teachers-transparent.eps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AU" sz="1200" kern="1200" smtClean="0">
                <a:solidFill>
                  <a:srgbClr val="D20000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88FAA19-27E4-4757-BD97-5DCAFE5915F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8" r:id="rId2"/>
    <p:sldLayoutId id="2147484094" r:id="rId3"/>
    <p:sldLayoutId id="2147484099" r:id="rId4"/>
    <p:sldLayoutId id="2147484095" r:id="rId5"/>
    <p:sldLayoutId id="2147484096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algn="l" defTabSz="973138" rtl="0" eaLnBrk="0" fontAlgn="base" hangingPunct="0">
        <a:lnSpc>
          <a:spcPct val="120000"/>
        </a:lnSpc>
        <a:spcBef>
          <a:spcPct val="120000"/>
        </a:spcBef>
        <a:spcAft>
          <a:spcPct val="0"/>
        </a:spcAft>
        <a:buClr>
          <a:schemeClr val="accent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73138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SzPct val="100000"/>
        <a:buFont typeface="Arial" charset="0"/>
        <a:buChar char="•"/>
        <a:defRPr sz="1600">
          <a:solidFill>
            <a:schemeClr val="tx1"/>
          </a:solidFill>
          <a:latin typeface="+mn-lt"/>
        </a:defRPr>
      </a:lvl2pPr>
      <a:lvl3pPr marL="35560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lang="en-GB" sz="1600" dirty="0">
          <a:solidFill>
            <a:schemeClr val="tx1"/>
          </a:solidFill>
          <a:latin typeface="+mn-lt"/>
        </a:defRPr>
      </a:lvl3pPr>
      <a:lvl4pPr marL="5397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100000"/>
        <a:buFont typeface="Arial" charset="0"/>
        <a:buChar char="•"/>
        <a:defRPr lang="en-GB" sz="1600" dirty="0">
          <a:solidFill>
            <a:schemeClr val="tx1"/>
          </a:solidFill>
          <a:latin typeface="+mn-lt"/>
        </a:defRPr>
      </a:lvl4pPr>
      <a:lvl5pPr marL="7175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80000"/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11477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16049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20621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25193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579688"/>
            <a:ext cx="6080125" cy="1023937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GB" altLang="en-US" dirty="0" smtClean="0"/>
              <a:t>Workshop</a:t>
            </a:r>
            <a:endParaRPr lang="en-US" altLang="en-US" dirty="0" smtClean="0"/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7544" y="3789040"/>
            <a:ext cx="7128024" cy="35718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GB" altLang="en-US" sz="2800" dirty="0" smtClean="0"/>
              <a:t>Teaching Change Ringing on Handbells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General comments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Keep switching pairs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Start in the middle of a lead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Announce when memorable changes occur   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Try odd bell methods now and again </a:t>
            </a:r>
            <a:br>
              <a:rPr lang="en-GB" altLang="en-US" sz="2400" dirty="0" smtClean="0"/>
            </a:br>
            <a:r>
              <a:rPr lang="en-GB" altLang="en-US" sz="2400" dirty="0" smtClean="0"/>
              <a:t>	(or even methods if teaching odd methods)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Turn concentration up and down like a dial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72597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Suggested Methods - </a:t>
            </a:r>
            <a:r>
              <a:rPr lang="en-GB" sz="2400" dirty="0" smtClean="0"/>
              <a:t>It’s not a straight jacket!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Plain Hunt Minor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	Lots of practice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	Rotate bells, pass one to the right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	Practice at home – clapping / Mobel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Plain Bob Minor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	Start with one lead at a time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	Start at the most recent lead end when it fires out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Everybody Treble Bob Hunting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Plain course of Grandsire Doubles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	Kegmeg (Yule </a:t>
            </a:r>
            <a:r>
              <a:rPr lang="en-GB" altLang="en-US" sz="2400" dirty="0" err="1" smtClean="0"/>
              <a:t>kegmeg</a:t>
            </a:r>
            <a:r>
              <a:rPr lang="en-GB" alt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Suggested Methods cont.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/>
              <a:t>Plain course of </a:t>
            </a:r>
            <a:r>
              <a:rPr lang="en-GB" altLang="en-US" sz="2400" dirty="0" smtClean="0"/>
              <a:t>Crayford Little Bob before Little Bob</a:t>
            </a:r>
            <a:endParaRPr lang="en-GB" altLang="en-US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Plain </a:t>
            </a:r>
            <a:r>
              <a:rPr lang="en-GB" altLang="en-US" sz="2400" dirty="0"/>
              <a:t>course of </a:t>
            </a:r>
            <a:r>
              <a:rPr lang="en-GB" altLang="en-US" sz="2400" dirty="0" err="1"/>
              <a:t>Bastow</a:t>
            </a:r>
            <a:r>
              <a:rPr lang="en-GB" altLang="en-US" sz="2400" dirty="0"/>
              <a:t> Little Bob Minor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Simple </a:t>
            </a:r>
            <a:r>
              <a:rPr lang="en-GB" altLang="en-US" sz="2400" dirty="0"/>
              <a:t>touches of Original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Touches of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	Plain Bob, Little Bob, Spliced Plain and Little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Single Canterbury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Kent Treble Bob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	Start with dodges in 3/4 and no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Suggested Methods cont.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College Bob before St </a:t>
            </a:r>
            <a:r>
              <a:rPr lang="en-GB" altLang="en-US" sz="2400" dirty="0" err="1" smtClean="0"/>
              <a:t>Clement’s</a:t>
            </a:r>
            <a:r>
              <a:rPr lang="en-GB" altLang="en-US" sz="2400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err="1" smtClean="0"/>
              <a:t>Hereward</a:t>
            </a:r>
            <a:r>
              <a:rPr lang="en-GB" altLang="en-US" sz="2400" dirty="0" smtClean="0"/>
              <a:t> Bob before Double Court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Plain Hunt Major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Plain Bob Major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Little Bob Major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err="1" smtClean="0"/>
              <a:t>Gainsborourgh</a:t>
            </a:r>
            <a:r>
              <a:rPr lang="en-GB" altLang="en-US" sz="2400" dirty="0" smtClean="0"/>
              <a:t> Little Bob Major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Original Major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474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Quarter Peals – One learner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Tenors to Plain Bob Major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Trebles to Plain Bob Minor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Calling a quarter of Bob Minor from Tenors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Inside pair to Plain Bob Minor/Major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Quarter Peals – Two learners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Aim for Minor but if it’s too far away: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Minimus</a:t>
            </a:r>
            <a:r>
              <a:rPr lang="en-GB" altLang="en-US" sz="2400" dirty="0" smtClean="0"/>
              <a:t> – to build stamina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Minimus</a:t>
            </a:r>
            <a:r>
              <a:rPr lang="en-GB" altLang="en-US" sz="2400" dirty="0" smtClean="0"/>
              <a:t> with 5/6 continuous dodging </a:t>
            </a:r>
            <a:br>
              <a:rPr lang="en-GB" altLang="en-US" sz="2400" dirty="0" smtClean="0"/>
            </a:br>
            <a:r>
              <a:rPr lang="en-GB" altLang="en-US" sz="2400" dirty="0" smtClean="0"/>
              <a:t> 	(good for improving rhythm for 5/6 ringer)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1440 Plain Bob Minor.  </a:t>
            </a:r>
            <a:br>
              <a:rPr lang="en-GB" altLang="en-US" sz="2400" dirty="0" smtClean="0"/>
            </a:br>
            <a:r>
              <a:rPr lang="en-GB" altLang="en-US" sz="2400" dirty="0" smtClean="0"/>
              <a:t>	Call the single at the end of the 360s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Higher numbers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980728"/>
            <a:ext cx="8207375" cy="52562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Patterns last longer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Reinforces patterns on lower numbers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More time to settle into pattern before having to look for the 	Treble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Tenors unaffected by bobs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Improves rhythm on lower numbers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New pattern – Unless ring odd pairs  (1/2 3/5 4/6 7/9 8/10)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Example Lessons - Coursing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Draw pattern out in two colours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90% focus on the lead hand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other follows with a gap of 1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or learn the pairs of numbers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Lead hand stays the same until next meet and cross</a:t>
            </a:r>
          </a:p>
          <a:p>
            <a:r>
              <a:rPr lang="en-GB" sz="2400" dirty="0" smtClean="0"/>
              <a:t>Learn in two halves.  Start with all bells up for Reverse Rounds</a:t>
            </a:r>
          </a:p>
          <a:p>
            <a:r>
              <a:rPr lang="en-GB" sz="2400" dirty="0" smtClean="0"/>
              <a:t>The second half is always harder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Example Lessons - Coursing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Support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Ring one bell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Count the rhythm aloud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Ring Tenors to Plain Hunt 5/7/9 etc with cover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Plain hunt on 4 then 6  (one or two bells)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Extension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Ring several times without stopping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Ring on higher numbers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Trebles to a bob course of Plain Bob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Ring on bells 3/5 etc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Next : Opposites Pattern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Example Lessons – Structure of Methods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7544" y="1052736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Plain Bob Minor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Everybody rings plain hunt until the treble leads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Plain Lead      IIXX	    Bob     IXIX          Single        IIIIX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For two blows ring come away from pattern, apply the rule and pick up new pattern. 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If both hands do the same work the pattern doesn’t change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Parallel and Scissor dodges.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GB" sz="3200" dirty="0" smtClean="0"/>
              <a:t>Why?</a:t>
            </a:r>
            <a:endParaRPr lang="en-GB" sz="3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468313" y="1125538"/>
            <a:ext cx="8207375" cy="51117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It’s fun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Need half the number of ringers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Ring in a warm living room with comfy sofas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New learners can be ringing QPs before they can ring 	rounds in the tower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Gain a fuller understanding of the structure of methods 	rather than just a blue line</a:t>
            </a:r>
          </a:p>
          <a:p>
            <a:endParaRPr lang="en-US" altLang="en-US" sz="1800" i="1" dirty="0" smtClean="0"/>
          </a:p>
          <a:p>
            <a:endParaRPr lang="en-GB" altLang="en-US" sz="1800" dirty="0" smtClean="0">
              <a:solidFill>
                <a:srgbClr val="D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Example Lessons – Structure of Methods 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7544" y="1052736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Plain Bob Minor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Pep talk through the order of patterns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(Coursing, 2/3, opposites, 2/3, coursing)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Announce the Treble is leading to begin with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(might have to even if learner is ringing the Trebles!)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Don’t always start at Rounds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Practice the tricky bits by starting at middle lead ends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or at rollups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GB" sz="3200" dirty="0" smtClean="0"/>
              <a:t> Example Lessons - Rounds on 6</a:t>
            </a:r>
            <a:endParaRPr lang="en-GB" sz="32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altLang="en-US" sz="2400" dirty="0" smtClean="0"/>
              <a:t>Write it out &amp; then ring rounds RHYTHMICALLY.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Swap two bells, write it out &amp; then ring it RHYTHMICALLY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If your student is not an experienced tower bell ringer 	discuss the place of the swapped bells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Listen to some good handbell ringing.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Hear the rhythm of even handstroke sounds then 	backstroke sounds then a gap, repeat.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Clap the rhythm</a:t>
            </a:r>
          </a:p>
          <a:p>
            <a:endParaRPr lang="en-GB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altLang="en-US" dirty="0" smtClean="0"/>
              <a:t>d</a:t>
            </a:r>
            <a:endParaRPr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Example Lessons – Walking Through</a:t>
            </a:r>
            <a:endParaRPr lang="en-US" altLang="en-US" sz="28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Line up your ringers and get them to walk the pattern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Every time they arrive in a new place they should ring one 	stroke of their bell.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Ringers/walkers moving up to the back should walk behind 	the ringers moving down to the front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Establishes routine of moving to new place once a single 	stroke is rung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Tie a ribbon around </a:t>
            </a:r>
            <a:r>
              <a:rPr lang="en-GB" sz="2400" dirty="0" smtClean="0"/>
              <a:t>someone’s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wrist so onlookers can 	watch one bell’s progression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Example Lessons – The leap from Plain Bob</a:t>
            </a:r>
            <a:endParaRPr lang="en-US" altLang="en-US" sz="28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556791"/>
            <a:ext cx="8207375" cy="4751933"/>
          </a:xfrm>
        </p:spPr>
        <p:txBody>
          <a:bodyPr/>
          <a:lstStyle/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Learning Little Bob &amp; St Clements requires work during the 	lead and at the end. 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Try the 6</a:t>
            </a:r>
            <a:r>
              <a:rPr lang="en-GB" sz="24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place method first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 smtClean="0"/>
              <a:t>In Crayford little - change pattern every 8 blows, rather 	than every 4 blows in little bob. 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College Bob concentrate on counting the dodges with 	one hand and hunt with the other.  </a:t>
            </a:r>
          </a:p>
          <a:p>
            <a:pPr>
              <a:spcBef>
                <a:spcPts val="1800"/>
              </a:spcBef>
            </a:pPr>
            <a:endParaRPr lang="en-GB" sz="2400" dirty="0"/>
          </a:p>
          <a:p>
            <a:pPr>
              <a:spcBef>
                <a:spcPts val="1800"/>
              </a:spcBef>
            </a:pPr>
            <a:endParaRPr lang="en-GB" altLang="en-US" sz="2400" dirty="0" smtClean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647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Final thoughts</a:t>
            </a:r>
            <a:endParaRPr lang="en-US" altLang="en-US" sz="28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Practice Plain Hunt </a:t>
            </a:r>
            <a:r>
              <a:rPr lang="en-GB" altLang="en-US" sz="2400" u="sng" dirty="0" smtClean="0"/>
              <a:t>A LOT</a:t>
            </a:r>
            <a:r>
              <a:rPr lang="en-GB" altLang="en-US" sz="2400" dirty="0" smtClean="0"/>
              <a:t> and on every adjacent pair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in the middle of leads to talk about what just 	happened and start again just before the tricky bit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 smtClean="0"/>
              <a:t>Ring on higher numbers when you can </a:t>
            </a:r>
            <a:br>
              <a:rPr lang="en-GB" sz="2400" dirty="0" smtClean="0"/>
            </a:br>
            <a:r>
              <a:rPr lang="en-GB" sz="2400" dirty="0" smtClean="0"/>
              <a:t>	(you can pick pairs so everyone is a coursing pair)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Use stepping stone methods when needed</a:t>
            </a: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 smtClean="0"/>
              <a:t>Keep up the pace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Don’t forget to have fun!</a:t>
            </a: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GB" sz="3200" dirty="0" smtClean="0"/>
              <a:t>Where to start?</a:t>
            </a:r>
            <a:endParaRPr lang="en-GB" sz="3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468313" y="1125538"/>
            <a:ext cx="8207375" cy="5111750"/>
          </a:xfrm>
        </p:spPr>
        <p:txBody>
          <a:bodyPr/>
          <a:lstStyle/>
          <a:p>
            <a:r>
              <a:rPr lang="en-GB" sz="2400" dirty="0" smtClean="0"/>
              <a:t>Whether you are teaching a complete </a:t>
            </a:r>
            <a:r>
              <a:rPr lang="en-GB" sz="2400" dirty="0" err="1" smtClean="0"/>
              <a:t>muggle</a:t>
            </a:r>
            <a:r>
              <a:rPr lang="en-GB" sz="2400" dirty="0" smtClean="0"/>
              <a:t> or a tower bell peal ringer you need to start with: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Health and Safety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Basic handling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Rhythm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en-US" sz="1800" i="1" dirty="0" smtClean="0"/>
          </a:p>
          <a:p>
            <a:endParaRPr lang="en-GB" altLang="en-US" sz="1800" dirty="0" smtClean="0">
              <a:solidFill>
                <a:srgbClr val="D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r>
              <a:rPr lang="en-GB" sz="2800" dirty="0" smtClean="0"/>
              <a:t>Health and safety ( of the bells – and the humans)</a:t>
            </a:r>
            <a:endParaRPr lang="en-US" altLang="en-US" sz="28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Rivets up or down – consistency to preserve handles</a:t>
            </a: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Lie down, not mouth down, to protect the spring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Don’t bash the bells together – they go out of tune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Inter-lock handles with a 90</a:t>
            </a:r>
            <a:r>
              <a:rPr lang="en-GB" sz="2400" baseline="30000" dirty="0" smtClean="0"/>
              <a:t>o </a:t>
            </a:r>
            <a:r>
              <a:rPr lang="en-GB" sz="2400" dirty="0" smtClean="0"/>
              <a:t>turn</a:t>
            </a: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Posture, feet flat, back straight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R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esting knuckles on knees after the down stroke</a:t>
            </a:r>
          </a:p>
          <a:p>
            <a:endParaRPr lang="en-US" altLang="en-US" i="1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GB" sz="3200" dirty="0" smtClean="0"/>
              <a:t>Ringing rounds</a:t>
            </a:r>
            <a:endParaRPr lang="en-GB" sz="3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468313" y="1125538"/>
            <a:ext cx="8207375" cy="5111750"/>
          </a:xfrm>
        </p:spPr>
        <p:txBody>
          <a:bodyPr/>
          <a:lstStyle/>
          <a:p>
            <a:endParaRPr lang="en-GB" sz="1800" i="1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Don’t double clapper – the upstroke to be flipped right over  	so mouth of the bell is facing your chest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Flick of the wrist – not a town crier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Open </a:t>
            </a:r>
            <a:r>
              <a:rPr lang="en-GB" sz="2400" dirty="0" err="1" smtClean="0"/>
              <a:t>handstrokes</a:t>
            </a:r>
            <a:r>
              <a:rPr lang="en-GB" sz="2400" dirty="0" smtClean="0"/>
              <a:t> at the lead please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Counting the sounds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bells and expecting your place</a:t>
            </a:r>
          </a:p>
          <a:p>
            <a:endParaRPr lang="en-US" altLang="en-US" sz="1800" i="1" dirty="0" smtClean="0"/>
          </a:p>
          <a:p>
            <a:endParaRPr lang="en-GB" altLang="en-US" sz="1800" dirty="0" smtClean="0">
              <a:solidFill>
                <a:srgbClr val="D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The importance of rhythm</a:t>
            </a:r>
            <a:endParaRPr lang="en-GB" altLang="en-US" sz="32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323528" y="980728"/>
            <a:ext cx="8207375" cy="5256213"/>
          </a:xfrm>
        </p:spPr>
        <p:txBody>
          <a:bodyPr/>
          <a:lstStyle/>
          <a:p>
            <a:r>
              <a:rPr lang="en-GB" sz="2400" dirty="0" smtClean="0"/>
              <a:t>Some ideas to help improve someone’s rhythm / pace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Ring some tunes (Jingle bells, Happy birthday, The First 	Noel) singing along in your head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Everyone chants the rhythm (1,2,3,4,5,6) as the bells ring </a:t>
            </a: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Handclap rather than ringing whilst counting the rhythm 	(good homework activity as no bells needed and can 	be done on one’s own.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Fast rounds</a:t>
            </a:r>
          </a:p>
          <a:p>
            <a:endParaRPr lang="en-US" altLang="en-US" sz="2000" i="1" dirty="0" smtClean="0"/>
          </a:p>
          <a:p>
            <a:endParaRPr lang="en-GB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207375" cy="739775"/>
          </a:xfrm>
        </p:spPr>
        <p:txBody>
          <a:bodyPr/>
          <a:lstStyle/>
          <a:p>
            <a:pPr lvl="0">
              <a:defRPr/>
            </a:pPr>
            <a:r>
              <a:rPr lang="en-GB" sz="32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ITTS skills still apply!</a:t>
            </a:r>
            <a:endParaRPr lang="en-US" sz="2800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idx="4294967295"/>
          </p:nvPr>
        </p:nvSpPr>
        <p:spPr bwMode="auto">
          <a:xfrm>
            <a:off x="468313" y="1064807"/>
            <a:ext cx="8061822" cy="52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latinLnBrk="0"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400" dirty="0" smtClean="0"/>
              <a:t>Explain key words (lead, hunt, rounds, minor, major etc.)</a:t>
            </a:r>
          </a:p>
          <a:p>
            <a:pPr marL="0" marR="0" lvl="0" indent="0" latinLnBrk="0">
              <a:buSzTx/>
              <a:buFont typeface="Arial" pitchFamily="34" charset="0"/>
              <a:buChar char="•"/>
              <a:tabLst/>
            </a:pPr>
            <a:r>
              <a:rPr lang="en-GB" sz="2400" dirty="0" smtClean="0"/>
              <a:t> Feedback is essential</a:t>
            </a:r>
          </a:p>
          <a:p>
            <a:pPr marL="0" marR="0" lvl="0" indent="0" latinLnBrk="0">
              <a:buSzTx/>
              <a:buFont typeface="Arial" pitchFamily="34" charset="0"/>
              <a:buChar char="•"/>
              <a:tabLst/>
            </a:pPr>
            <a:r>
              <a:rPr lang="en-GB" sz="2400" dirty="0" smtClean="0"/>
              <a:t> Whole part whole</a:t>
            </a:r>
          </a:p>
          <a:p>
            <a:pPr marL="0" marR="0" lvl="0" indent="0" latinLnBrk="0">
              <a:buSzTx/>
              <a:buFont typeface="Arial" pitchFamily="34" charset="0"/>
              <a:buChar char="•"/>
              <a:tabLst/>
            </a:pPr>
            <a:r>
              <a:rPr lang="en-GB" sz="2400" dirty="0" smtClean="0"/>
              <a:t> Differentiate lessons</a:t>
            </a:r>
          </a:p>
          <a:p>
            <a:pPr marL="0" marR="0" lvl="0" indent="0" latinLnBrk="0">
              <a:buSzTx/>
              <a:buFont typeface="Arial" pitchFamily="34" charset="0"/>
              <a:buChar char="•"/>
              <a:tabLst/>
            </a:pPr>
            <a:r>
              <a:rPr lang="en-GB" sz="2400" dirty="0" smtClean="0"/>
              <a:t> Set appropriate targets</a:t>
            </a:r>
          </a:p>
          <a:p>
            <a:pPr marL="0" marR="0" lvl="0" indent="0" latinLnBrk="0">
              <a:buSzTx/>
              <a:buFont typeface="Arial" pitchFamily="34" charset="0"/>
              <a:buChar char="•"/>
              <a:tabLst/>
            </a:pPr>
            <a:r>
              <a:rPr lang="en-GB" sz="2400" dirty="0" smtClean="0"/>
              <a:t> Variety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Differentiation 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initial pitch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105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Tower ability			Suggested pitch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Conducts peals of surprise 	      Tenors to Plain bob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Rings methods		      Plain hunt on 6 with 2 bells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Rings called changes	      Hunting with one bell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None				      Rounds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en-GB" sz="3200" dirty="0"/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Children 			</a:t>
            </a:r>
            <a:r>
              <a:rPr lang="en-GB" sz="2400" dirty="0"/>
              <a:t>    </a:t>
            </a:r>
            <a:r>
              <a:rPr lang="en-GB" sz="2400" dirty="0" smtClean="0"/>
              <a:t>  Game, change ringing, 					      walking through, tunes, etc. </a:t>
            </a:r>
            <a:r>
              <a:rPr lang="en-GB" altLang="en-US" sz="2400" dirty="0" smtClean="0"/>
              <a:t>	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Fundamental Skills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</a:t>
            </a:r>
            <a:r>
              <a:rPr lang="en-GB" sz="2400" dirty="0" smtClean="0"/>
              <a:t>Rhythm and Pace  -  harder to ring slower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Hunting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Seeing </a:t>
            </a:r>
            <a:r>
              <a:rPr lang="en-GB" sz="2400" dirty="0"/>
              <a:t>the treble </a:t>
            </a:r>
            <a:r>
              <a:rPr lang="en-GB" sz="2400" dirty="0" smtClean="0"/>
              <a:t>lead 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Seeing </a:t>
            </a:r>
            <a:r>
              <a:rPr lang="en-GB" sz="2400" dirty="0"/>
              <a:t>the treble place </a:t>
            </a:r>
            <a:r>
              <a:rPr lang="en-GB" sz="2400" dirty="0" smtClean="0"/>
              <a:t>e.g. half </a:t>
            </a:r>
            <a:r>
              <a:rPr lang="en-GB" sz="2400" dirty="0"/>
              <a:t>leads in little </a:t>
            </a:r>
            <a:r>
              <a:rPr lang="en-GB" sz="2400" dirty="0" smtClean="0"/>
              <a:t>Bob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Places – Single Canterbury 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Dodging - treble </a:t>
            </a:r>
            <a:r>
              <a:rPr lang="en-GB" sz="2400" dirty="0"/>
              <a:t>Bob </a:t>
            </a:r>
            <a:r>
              <a:rPr lang="en-GB" sz="2400" dirty="0" smtClean="0"/>
              <a:t>hunting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Dodging </a:t>
            </a:r>
            <a:r>
              <a:rPr lang="en-GB" sz="2400" dirty="0"/>
              <a:t>and placing </a:t>
            </a:r>
            <a:r>
              <a:rPr lang="en-GB" sz="2400" dirty="0" smtClean="0"/>
              <a:t>at the same time - </a:t>
            </a:r>
            <a:r>
              <a:rPr lang="en-GB" sz="2400" dirty="0" err="1"/>
              <a:t>Bastow</a:t>
            </a:r>
            <a:r>
              <a:rPr lang="en-GB" sz="2400" dirty="0"/>
              <a:t> on trebles</a:t>
            </a: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DTZ mini PowerPoint template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TZ Case Study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Case Stu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Case Study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DTZ mini PowerPoint template</Template>
  <TotalTime>3396</TotalTime>
  <Words>639</Words>
  <Application>Microsoft Office PowerPoint</Application>
  <PresentationFormat>On-screen Show (4:3)</PresentationFormat>
  <Paragraphs>238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DTZ mini PowerPoint template</vt:lpstr>
      <vt:lpstr>Title and Content</vt:lpstr>
      <vt:lpstr>DTZ Case Study</vt:lpstr>
      <vt:lpstr>Workshop</vt:lpstr>
      <vt:lpstr>Why?</vt:lpstr>
      <vt:lpstr>Where to start?</vt:lpstr>
      <vt:lpstr> Health and safety ( of the bells – and the humans)</vt:lpstr>
      <vt:lpstr>Ringing rounds</vt:lpstr>
      <vt:lpstr>  The importance of rhythm</vt:lpstr>
      <vt:lpstr>ITTS skills still apply!</vt:lpstr>
      <vt:lpstr>Differentiation </vt:lpstr>
      <vt:lpstr>Fundamental Skills</vt:lpstr>
      <vt:lpstr>General comments</vt:lpstr>
      <vt:lpstr>Suggested Methods - It’s not a straight jacket!</vt:lpstr>
      <vt:lpstr>Suggested Methods cont.</vt:lpstr>
      <vt:lpstr>Suggested Methods cont.</vt:lpstr>
      <vt:lpstr>Quarter Peals – One learner</vt:lpstr>
      <vt:lpstr>Quarter Peals – Two learners</vt:lpstr>
      <vt:lpstr>Higher numbers</vt:lpstr>
      <vt:lpstr>Example Lessons - Coursing</vt:lpstr>
      <vt:lpstr>Example Lessons - Coursing</vt:lpstr>
      <vt:lpstr>Example Lessons – Structure of Methods</vt:lpstr>
      <vt:lpstr>Example Lessons – Structure of Methods </vt:lpstr>
      <vt:lpstr> Example Lessons - Rounds on 6</vt:lpstr>
      <vt:lpstr>Example Lessons – Walking Through</vt:lpstr>
      <vt:lpstr>Example Lessons – The leap from Plain Bob</vt:lpstr>
      <vt:lpstr>Final thoughts</vt:lpstr>
    </vt:vector>
  </TitlesOfParts>
  <Company>DTZ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Stub-Hub</dc:title>
  <dc:creator>cpearce</dc:creator>
  <cp:lastModifiedBy>Lesley</cp:lastModifiedBy>
  <cp:revision>386</cp:revision>
  <dcterms:created xsi:type="dcterms:W3CDTF">2011-06-02T10:56:53Z</dcterms:created>
  <dcterms:modified xsi:type="dcterms:W3CDTF">2016-04-26T14:15:43Z</dcterms:modified>
</cp:coreProperties>
</file>