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4051" r:id="rId2"/>
    <p:sldMasterId id="2147483651" r:id="rId3"/>
    <p:sldMasterId id="2147484118" r:id="rId4"/>
    <p:sldMasterId id="2147484125" r:id="rId5"/>
  </p:sldMasterIdLst>
  <p:notesMasterIdLst>
    <p:notesMasterId r:id="rId54"/>
  </p:notesMasterIdLst>
  <p:handoutMasterIdLst>
    <p:handoutMasterId r:id="rId55"/>
  </p:handoutMasterIdLst>
  <p:sldIdLst>
    <p:sldId id="390" r:id="rId6"/>
    <p:sldId id="470" r:id="rId7"/>
    <p:sldId id="426" r:id="rId8"/>
    <p:sldId id="418" r:id="rId9"/>
    <p:sldId id="420" r:id="rId10"/>
    <p:sldId id="423" r:id="rId11"/>
    <p:sldId id="427" r:id="rId12"/>
    <p:sldId id="428" r:id="rId13"/>
    <p:sldId id="432" r:id="rId14"/>
    <p:sldId id="472" r:id="rId15"/>
    <p:sldId id="429" r:id="rId16"/>
    <p:sldId id="430" r:id="rId17"/>
    <p:sldId id="436" r:id="rId18"/>
    <p:sldId id="437" r:id="rId19"/>
    <p:sldId id="438" r:id="rId20"/>
    <p:sldId id="439" r:id="rId21"/>
    <p:sldId id="440" r:id="rId22"/>
    <p:sldId id="475" r:id="rId23"/>
    <p:sldId id="477" r:id="rId24"/>
    <p:sldId id="474" r:id="rId25"/>
    <p:sldId id="442" r:id="rId26"/>
    <p:sldId id="443" r:id="rId27"/>
    <p:sldId id="444" r:id="rId28"/>
    <p:sldId id="454" r:id="rId29"/>
    <p:sldId id="445" r:id="rId30"/>
    <p:sldId id="460" r:id="rId31"/>
    <p:sldId id="461" r:id="rId32"/>
    <p:sldId id="446" r:id="rId33"/>
    <p:sldId id="447" r:id="rId34"/>
    <p:sldId id="448" r:id="rId35"/>
    <p:sldId id="449" r:id="rId36"/>
    <p:sldId id="450" r:id="rId37"/>
    <p:sldId id="451" r:id="rId38"/>
    <p:sldId id="433" r:id="rId39"/>
    <p:sldId id="434" r:id="rId40"/>
    <p:sldId id="435" r:id="rId41"/>
    <p:sldId id="458" r:id="rId42"/>
    <p:sldId id="471" r:id="rId43"/>
    <p:sldId id="473" r:id="rId44"/>
    <p:sldId id="468" r:id="rId45"/>
    <p:sldId id="462" r:id="rId46"/>
    <p:sldId id="463" r:id="rId47"/>
    <p:sldId id="464" r:id="rId48"/>
    <p:sldId id="465" r:id="rId49"/>
    <p:sldId id="466" r:id="rId50"/>
    <p:sldId id="467" r:id="rId51"/>
    <p:sldId id="453" r:id="rId52"/>
    <p:sldId id="469" r:id="rId5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8" pos="2835" userDrawn="1">
          <p15:clr>
            <a:srgbClr val="A4A3A4"/>
          </p15:clr>
        </p15:guide>
        <p15:guide id="10" orient="horz" pos="225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ECEF"/>
    <a:srgbClr val="D2EFFA"/>
    <a:srgbClr val="DFEEF9"/>
    <a:srgbClr val="EEF6FC"/>
    <a:srgbClr val="99CAEB"/>
    <a:srgbClr val="B2D7F0"/>
    <a:srgbClr val="C3F1F3"/>
    <a:srgbClr val="25C5CD"/>
    <a:srgbClr val="0033CC"/>
    <a:srgbClr val="8A3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56" autoAdjust="0"/>
    <p:restoredTop sz="69150" autoAdjust="0"/>
  </p:normalViewPr>
  <p:slideViewPr>
    <p:cSldViewPr>
      <p:cViewPr>
        <p:scale>
          <a:sx n="81" d="100"/>
          <a:sy n="81" d="100"/>
        </p:scale>
        <p:origin x="-702" y="-54"/>
      </p:cViewPr>
      <p:guideLst>
        <p:guide orient="horz" pos="845"/>
        <p:guide orient="horz" pos="1207"/>
        <p:guide orient="horz" pos="2251"/>
        <p:guide pos="476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 varScale="1">
        <p:scale>
          <a:sx n="85" d="100"/>
          <a:sy n="85" d="100"/>
        </p:scale>
        <p:origin x="2520" y="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1CDDF-3F2F-4C20-9F86-742EB51E8A6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D5FDC65-6484-4BFB-BE0B-BCE46D48EBEF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GB" dirty="0" smtClean="0"/>
            <a:t>The Church</a:t>
          </a:r>
          <a:endParaRPr lang="en-GB" dirty="0"/>
        </a:p>
      </dgm:t>
    </dgm:pt>
    <dgm:pt modelId="{53F68345-9733-4C07-B9F2-0FE712A91F61}" type="parTrans" cxnId="{042B2683-D5E8-4DD9-889E-534FA8740042}">
      <dgm:prSet/>
      <dgm:spPr/>
      <dgm:t>
        <a:bodyPr/>
        <a:lstStyle/>
        <a:p>
          <a:endParaRPr lang="en-GB"/>
        </a:p>
      </dgm:t>
    </dgm:pt>
    <dgm:pt modelId="{52213848-96B7-483D-8DC3-454F56318C0F}" type="sibTrans" cxnId="{042B2683-D5E8-4DD9-889E-534FA8740042}">
      <dgm:prSet/>
      <dgm:spPr/>
      <dgm:t>
        <a:bodyPr/>
        <a:lstStyle/>
        <a:p>
          <a:endParaRPr lang="en-GB"/>
        </a:p>
      </dgm:t>
    </dgm:pt>
    <dgm:pt modelId="{D4BF200A-ED58-4DFC-AA2F-34C035BE5901}">
      <dgm:prSet phldrT="[Text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GB" dirty="0" err="1" smtClean="0"/>
            <a:t>Bellringers</a:t>
          </a:r>
          <a:endParaRPr lang="en-GB" dirty="0"/>
        </a:p>
      </dgm:t>
    </dgm:pt>
    <dgm:pt modelId="{707A616E-5D99-4554-AC11-44A55EC09644}" type="parTrans" cxnId="{8785066C-2CAC-485E-9912-A789F758ED8F}">
      <dgm:prSet/>
      <dgm:spPr/>
      <dgm:t>
        <a:bodyPr/>
        <a:lstStyle/>
        <a:p>
          <a:endParaRPr lang="en-GB"/>
        </a:p>
      </dgm:t>
    </dgm:pt>
    <dgm:pt modelId="{AA65CA18-6F66-4D24-9CA2-E415B9407FD4}" type="sibTrans" cxnId="{8785066C-2CAC-485E-9912-A789F758ED8F}">
      <dgm:prSet/>
      <dgm:spPr/>
      <dgm:t>
        <a:bodyPr/>
        <a:lstStyle/>
        <a:p>
          <a:endParaRPr lang="en-GB"/>
        </a:p>
      </dgm:t>
    </dgm:pt>
    <dgm:pt modelId="{9BA5C863-70F7-497B-99D2-78E5D11C84E8}">
      <dgm:prSet phldrT="[Text]"/>
      <dgm:spPr>
        <a:solidFill>
          <a:srgbClr val="8633FF">
            <a:alpha val="49804"/>
          </a:srgbClr>
        </a:solidFill>
      </dgm:spPr>
      <dgm:t>
        <a:bodyPr/>
        <a:lstStyle/>
        <a:p>
          <a:r>
            <a:rPr lang="en-GB" dirty="0" smtClean="0"/>
            <a:t>        The</a:t>
          </a:r>
        </a:p>
        <a:p>
          <a:r>
            <a:rPr lang="en-GB" dirty="0" smtClean="0"/>
            <a:t>    Community</a:t>
          </a:r>
          <a:endParaRPr lang="en-GB" dirty="0"/>
        </a:p>
      </dgm:t>
    </dgm:pt>
    <dgm:pt modelId="{AC2A596E-13CC-428A-A3A3-1BA7FD33B134}" type="parTrans" cxnId="{025726B7-349B-482C-9CAD-DBEDC315FF7A}">
      <dgm:prSet/>
      <dgm:spPr/>
      <dgm:t>
        <a:bodyPr/>
        <a:lstStyle/>
        <a:p>
          <a:endParaRPr lang="en-GB"/>
        </a:p>
      </dgm:t>
    </dgm:pt>
    <dgm:pt modelId="{E6DD5343-7B12-4866-B33A-1A579EF1D192}" type="sibTrans" cxnId="{025726B7-349B-482C-9CAD-DBEDC315FF7A}">
      <dgm:prSet/>
      <dgm:spPr/>
      <dgm:t>
        <a:bodyPr/>
        <a:lstStyle/>
        <a:p>
          <a:endParaRPr lang="en-GB"/>
        </a:p>
      </dgm:t>
    </dgm:pt>
    <dgm:pt modelId="{6EDF19DA-53B9-497B-9603-F8956402A884}" type="pres">
      <dgm:prSet presAssocID="{0921CDDF-3F2F-4C20-9F86-742EB51E8A6D}" presName="compositeShape" presStyleCnt="0">
        <dgm:presLayoutVars>
          <dgm:chMax val="7"/>
          <dgm:dir/>
          <dgm:resizeHandles val="exact"/>
        </dgm:presLayoutVars>
      </dgm:prSet>
      <dgm:spPr/>
    </dgm:pt>
    <dgm:pt modelId="{B72D7DF5-4F63-4312-948C-1EF8E58FDFE2}" type="pres">
      <dgm:prSet presAssocID="{7D5FDC65-6484-4BFB-BE0B-BCE46D48EBEF}" presName="circ1" presStyleLbl="vennNode1" presStyleIdx="0" presStyleCnt="3" custScaleX="67436" custScaleY="67436" custLinFactNeighborX="6918" custLinFactNeighborY="11094"/>
      <dgm:spPr/>
      <dgm:t>
        <a:bodyPr/>
        <a:lstStyle/>
        <a:p>
          <a:endParaRPr lang="en-GB"/>
        </a:p>
      </dgm:t>
    </dgm:pt>
    <dgm:pt modelId="{334E09A1-3578-4376-B85A-67F307A9C1B4}" type="pres">
      <dgm:prSet presAssocID="{7D5FDC65-6484-4BFB-BE0B-BCE46D48EB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6FECC7-A6D7-4AA7-87E3-E900C01532BE}" type="pres">
      <dgm:prSet presAssocID="{D4BF200A-ED58-4DFC-AA2F-34C035BE5901}" presName="circ2" presStyleLbl="vennNode1" presStyleIdx="1" presStyleCnt="3" custScaleX="75488" custScaleY="75488"/>
      <dgm:spPr/>
      <dgm:t>
        <a:bodyPr/>
        <a:lstStyle/>
        <a:p>
          <a:endParaRPr lang="en-GB"/>
        </a:p>
      </dgm:t>
    </dgm:pt>
    <dgm:pt modelId="{29F2C500-9E5E-4758-BB34-A5561B241764}" type="pres">
      <dgm:prSet presAssocID="{D4BF200A-ED58-4DFC-AA2F-34C035BE59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C2AEF0-C4D1-458A-B4D4-ABB54FC988B1}" type="pres">
      <dgm:prSet presAssocID="{9BA5C863-70F7-497B-99D2-78E5D11C84E8}" presName="circ3" presStyleLbl="vennNode1" presStyleIdx="2" presStyleCnt="3"/>
      <dgm:spPr/>
      <dgm:t>
        <a:bodyPr/>
        <a:lstStyle/>
        <a:p>
          <a:endParaRPr lang="en-GB"/>
        </a:p>
      </dgm:t>
    </dgm:pt>
    <dgm:pt modelId="{3E7447CD-D232-45E4-B1E7-56A46504F5BF}" type="pres">
      <dgm:prSet presAssocID="{9BA5C863-70F7-497B-99D2-78E5D11C84E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85066C-2CAC-485E-9912-A789F758ED8F}" srcId="{0921CDDF-3F2F-4C20-9F86-742EB51E8A6D}" destId="{D4BF200A-ED58-4DFC-AA2F-34C035BE5901}" srcOrd="1" destOrd="0" parTransId="{707A616E-5D99-4554-AC11-44A55EC09644}" sibTransId="{AA65CA18-6F66-4D24-9CA2-E415B9407FD4}"/>
    <dgm:cxn modelId="{8E3F933A-7B3A-49FC-853E-9AB415CE9D1E}" type="presOf" srcId="{7D5FDC65-6484-4BFB-BE0B-BCE46D48EBEF}" destId="{B72D7DF5-4F63-4312-948C-1EF8E58FDFE2}" srcOrd="0" destOrd="0" presId="urn:microsoft.com/office/officeart/2005/8/layout/venn1"/>
    <dgm:cxn modelId="{06C9DCF6-512B-4678-9957-543722698CEE}" type="presOf" srcId="{9BA5C863-70F7-497B-99D2-78E5D11C84E8}" destId="{90C2AEF0-C4D1-458A-B4D4-ABB54FC988B1}" srcOrd="0" destOrd="0" presId="urn:microsoft.com/office/officeart/2005/8/layout/venn1"/>
    <dgm:cxn modelId="{2F5D6FD1-EEE5-4243-A5EC-25D237FD5459}" type="presOf" srcId="{9BA5C863-70F7-497B-99D2-78E5D11C84E8}" destId="{3E7447CD-D232-45E4-B1E7-56A46504F5BF}" srcOrd="1" destOrd="0" presId="urn:microsoft.com/office/officeart/2005/8/layout/venn1"/>
    <dgm:cxn modelId="{042B2683-D5E8-4DD9-889E-534FA8740042}" srcId="{0921CDDF-3F2F-4C20-9F86-742EB51E8A6D}" destId="{7D5FDC65-6484-4BFB-BE0B-BCE46D48EBEF}" srcOrd="0" destOrd="0" parTransId="{53F68345-9733-4C07-B9F2-0FE712A91F61}" sibTransId="{52213848-96B7-483D-8DC3-454F56318C0F}"/>
    <dgm:cxn modelId="{025726B7-349B-482C-9CAD-DBEDC315FF7A}" srcId="{0921CDDF-3F2F-4C20-9F86-742EB51E8A6D}" destId="{9BA5C863-70F7-497B-99D2-78E5D11C84E8}" srcOrd="2" destOrd="0" parTransId="{AC2A596E-13CC-428A-A3A3-1BA7FD33B134}" sibTransId="{E6DD5343-7B12-4866-B33A-1A579EF1D192}"/>
    <dgm:cxn modelId="{22FA86D3-DBD1-4A4A-A369-67478DC77DAB}" type="presOf" srcId="{D4BF200A-ED58-4DFC-AA2F-34C035BE5901}" destId="{29F2C500-9E5E-4758-BB34-A5561B241764}" srcOrd="1" destOrd="0" presId="urn:microsoft.com/office/officeart/2005/8/layout/venn1"/>
    <dgm:cxn modelId="{639E713D-7BE9-427F-B363-05E70881EE32}" type="presOf" srcId="{7D5FDC65-6484-4BFB-BE0B-BCE46D48EBEF}" destId="{334E09A1-3578-4376-B85A-67F307A9C1B4}" srcOrd="1" destOrd="0" presId="urn:microsoft.com/office/officeart/2005/8/layout/venn1"/>
    <dgm:cxn modelId="{1E345781-F1D6-45B0-AC42-D470EE366A9E}" type="presOf" srcId="{0921CDDF-3F2F-4C20-9F86-742EB51E8A6D}" destId="{6EDF19DA-53B9-497B-9603-F8956402A884}" srcOrd="0" destOrd="0" presId="urn:microsoft.com/office/officeart/2005/8/layout/venn1"/>
    <dgm:cxn modelId="{51ED82FA-0E8E-49DE-A2FC-8DEF53819742}" type="presOf" srcId="{D4BF200A-ED58-4DFC-AA2F-34C035BE5901}" destId="{2A6FECC7-A6D7-4AA7-87E3-E900C01532BE}" srcOrd="0" destOrd="0" presId="urn:microsoft.com/office/officeart/2005/8/layout/venn1"/>
    <dgm:cxn modelId="{4D2CB021-1366-4F2E-844A-3B13EE950D50}" type="presParOf" srcId="{6EDF19DA-53B9-497B-9603-F8956402A884}" destId="{B72D7DF5-4F63-4312-948C-1EF8E58FDFE2}" srcOrd="0" destOrd="0" presId="urn:microsoft.com/office/officeart/2005/8/layout/venn1"/>
    <dgm:cxn modelId="{203EB242-6C37-4CCD-9982-D3245658C6E5}" type="presParOf" srcId="{6EDF19DA-53B9-497B-9603-F8956402A884}" destId="{334E09A1-3578-4376-B85A-67F307A9C1B4}" srcOrd="1" destOrd="0" presId="urn:microsoft.com/office/officeart/2005/8/layout/venn1"/>
    <dgm:cxn modelId="{AA763274-E753-4F51-8F15-F286206293AD}" type="presParOf" srcId="{6EDF19DA-53B9-497B-9603-F8956402A884}" destId="{2A6FECC7-A6D7-4AA7-87E3-E900C01532BE}" srcOrd="2" destOrd="0" presId="urn:microsoft.com/office/officeart/2005/8/layout/venn1"/>
    <dgm:cxn modelId="{2B9E3E84-7153-4DAE-AB7E-3FBC54D24964}" type="presParOf" srcId="{6EDF19DA-53B9-497B-9603-F8956402A884}" destId="{29F2C500-9E5E-4758-BB34-A5561B241764}" srcOrd="3" destOrd="0" presId="urn:microsoft.com/office/officeart/2005/8/layout/venn1"/>
    <dgm:cxn modelId="{57DB8D34-15CD-4B4D-8DE8-C193F7A774FC}" type="presParOf" srcId="{6EDF19DA-53B9-497B-9603-F8956402A884}" destId="{90C2AEF0-C4D1-458A-B4D4-ABB54FC988B1}" srcOrd="4" destOrd="0" presId="urn:microsoft.com/office/officeart/2005/8/layout/venn1"/>
    <dgm:cxn modelId="{925BCC0E-470F-4B55-A315-AB5E69D4DF83}" type="presParOf" srcId="{6EDF19DA-53B9-497B-9603-F8956402A884}" destId="{3E7447CD-D232-45E4-B1E7-56A46504F5B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A937681-FF2F-4240-B490-C1D7B1F689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1315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FF11989-816D-483D-981F-7EBF066D1F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9826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Arial" charset="0"/>
              </a:rPr>
              <a:t>Pre-work:</a:t>
            </a:r>
            <a:r>
              <a:rPr lang="en-US" altLang="en-US" dirty="0" smtClean="0">
                <a:latin typeface="Arial" charset="0"/>
              </a:rPr>
              <a:t> </a:t>
            </a:r>
          </a:p>
          <a:p>
            <a:r>
              <a:rPr lang="en-US" altLang="en-US" dirty="0" smtClean="0">
                <a:latin typeface="Arial" charset="0"/>
              </a:rPr>
              <a:t>-   complete “Inspiring Leader” self online review (with option for ‘others’)</a:t>
            </a:r>
          </a:p>
          <a:p>
            <a:endParaRPr lang="en-US" altLang="en-US" dirty="0">
              <a:latin typeface="Arial" charset="0"/>
            </a:endParaRPr>
          </a:p>
          <a:p>
            <a:r>
              <a:rPr lang="en-US" altLang="en-US" b="1" dirty="0" smtClean="0">
                <a:latin typeface="Arial" charset="0"/>
              </a:rPr>
              <a:t>Materials</a:t>
            </a:r>
            <a:r>
              <a:rPr lang="en-US" altLang="en-US" b="0" dirty="0" smtClean="0">
                <a:latin typeface="Arial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charset="0"/>
              </a:rPr>
              <a:t>mini-workbook each with copies of slides and worksheets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Arial" charset="0"/>
              </a:rPr>
              <a:t>cards to sort</a:t>
            </a:r>
          </a:p>
          <a:p>
            <a:endParaRPr lang="en-US" altLang="en-US" dirty="0" smtClean="0">
              <a:latin typeface="Arial" charset="0"/>
            </a:endParaRPr>
          </a:p>
          <a:p>
            <a:endParaRPr lang="en-US" altLang="en-US" dirty="0">
              <a:latin typeface="Arial" charset="0"/>
            </a:endParaRPr>
          </a:p>
          <a:p>
            <a:r>
              <a:rPr lang="en-US" altLang="en-US" i="1" dirty="0" smtClean="0">
                <a:latin typeface="Arial" charset="0"/>
              </a:rPr>
              <a:t>EXTRA NOTES: </a:t>
            </a:r>
          </a:p>
          <a:p>
            <a:pPr marL="171450" indent="-171450">
              <a:buFontTx/>
              <a:buChar char="-"/>
            </a:pPr>
            <a:r>
              <a:rPr lang="en-US" altLang="en-US" i="1" dirty="0" smtClean="0">
                <a:latin typeface="Arial" charset="0"/>
              </a:rPr>
              <a:t>ADD RE INTEGRITY</a:t>
            </a:r>
          </a:p>
          <a:p>
            <a:pPr marL="171450" indent="-171450">
              <a:buFontTx/>
              <a:buChar char="-"/>
            </a:pPr>
            <a:r>
              <a:rPr lang="en-US" altLang="en-US" i="1" dirty="0" smtClean="0">
                <a:latin typeface="Arial" charset="0"/>
              </a:rPr>
              <a:t>ADD VIDEO</a:t>
            </a:r>
            <a:r>
              <a:rPr lang="en-US" altLang="en-US" i="1" baseline="0" dirty="0" smtClean="0">
                <a:latin typeface="Arial" charset="0"/>
              </a:rPr>
              <a:t> CLIPS</a:t>
            </a:r>
            <a:r>
              <a:rPr lang="en-US" altLang="en-US" i="1" dirty="0" smtClean="0">
                <a:latin typeface="Arial" charset="0"/>
              </a:rPr>
              <a:t> OF PEOPLE TALKING ABOUT GOOD RINGING MASTERS??</a:t>
            </a:r>
          </a:p>
        </p:txBody>
      </p:sp>
    </p:spTree>
    <p:extLst>
      <p:ext uri="{BB962C8B-B14F-4D97-AF65-F5344CB8AC3E}">
        <p14:creationId xmlns:p14="http://schemas.microsoft.com/office/powerpoint/2010/main" xmlns="" val="2624477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62EF-9E58-4751-B4BE-4E2CC1173AC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267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Small group</a:t>
            </a:r>
            <a:r>
              <a:rPr lang="en-GB" baseline="0" dirty="0" smtClean="0"/>
              <a:t> discussions to agree three challenges then each person asked to give top 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370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 briefly to this list in case big areas not covered already.</a:t>
            </a:r>
          </a:p>
          <a:p>
            <a:endParaRPr lang="en-GB" dirty="0" smtClean="0"/>
          </a:p>
          <a:p>
            <a:r>
              <a:rPr lang="en-GB" dirty="0" smtClean="0"/>
              <a:t>Ask them to note biggest challenge in their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92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Explain turning now from the “what” to the “how” by looking at the skills you have…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Hand out their Inspiring Leader self/other reviews and ask them to discuss it with a partner.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 them to note key strengths and weaker areas in their workbooks.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12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Ask them to review their priority tasks in the light of their skills and select one skill to focus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Refer to neuroscience and ask them to get clear what they want this to look like in the future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to vision the ideal state. 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 for examples to work with.  Ask them to note these and to consider what actions they might take to get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34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 to learning styles</a:t>
            </a:r>
            <a:r>
              <a:rPr lang="en-GB" baseline="0" dirty="0" smtClean="0"/>
              <a:t> and say reference </a:t>
            </a:r>
            <a:r>
              <a:rPr lang="en-GB" baseline="0" dirty="0" err="1" smtClean="0"/>
              <a:t>later.o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24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6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0" dirty="0" smtClean="0"/>
              <a:t> + 15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Introduce clip by saying let’s see how styles of leadership can differ  </a:t>
            </a:r>
            <a:br>
              <a:rPr lang="en-GB" baseline="0" dirty="0" smtClean="0"/>
            </a:br>
            <a:r>
              <a:rPr lang="en-GB" baseline="0" dirty="0" smtClean="0">
                <a:solidFill>
                  <a:srgbClr val="8A3BFF"/>
                </a:solidFill>
              </a:rPr>
              <a:t>[PLAY VIDEO:  </a:t>
            </a:r>
            <a:r>
              <a:rPr lang="en-GB" dirty="0" smtClean="0">
                <a:solidFill>
                  <a:srgbClr val="8A3BFF"/>
                </a:solidFill>
              </a:rPr>
              <a:t>https://www.google.co.uk/#q=ted+talk+conductors]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After video – talk about how each style is valid and effective, and has different impact.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them to discuss</a:t>
            </a:r>
            <a:r>
              <a:rPr lang="en-GB" baseline="0" dirty="0" smtClean="0"/>
              <a:t> what their preferred style might be in pairs.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Ask them to note in their workbook which conductor they think they most naturally are.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803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 briefly to this list in case big areas not covered already.</a:t>
            </a:r>
          </a:p>
          <a:p>
            <a:endParaRPr lang="en-GB" dirty="0" smtClean="0"/>
          </a:p>
          <a:p>
            <a:r>
              <a:rPr lang="en-GB" dirty="0" smtClean="0"/>
              <a:t>Ask them to note biggest challenge in their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66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 briefly to this list in case big areas not covered already.</a:t>
            </a:r>
          </a:p>
          <a:p>
            <a:endParaRPr lang="en-GB" dirty="0" smtClean="0"/>
          </a:p>
          <a:p>
            <a:r>
              <a:rPr lang="en-GB" dirty="0" smtClean="0"/>
              <a:t>Ask them to note biggest challenge in their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51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XXX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1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0" dirty="0" smtClean="0"/>
              <a:t> + 15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Introduce clip by saying let’s see how styles of leadership can differ  </a:t>
            </a:r>
            <a:br>
              <a:rPr lang="en-GB" baseline="0" dirty="0" smtClean="0"/>
            </a:br>
            <a:r>
              <a:rPr lang="en-GB" baseline="0" dirty="0" smtClean="0">
                <a:solidFill>
                  <a:srgbClr val="8A3BFF"/>
                </a:solidFill>
              </a:rPr>
              <a:t>[PLAY VIDEO:  </a:t>
            </a:r>
            <a:r>
              <a:rPr lang="en-GB" dirty="0" smtClean="0">
                <a:solidFill>
                  <a:srgbClr val="8A3BFF"/>
                </a:solidFill>
              </a:rPr>
              <a:t>https://www.google.co.uk/#q=ted+talk+conductors]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After video – talk about how each style is valid and effective, and has different impact.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them to discuss</a:t>
            </a:r>
            <a:r>
              <a:rPr lang="en-GB" baseline="0" dirty="0" smtClean="0"/>
              <a:t> what their preferred style might be in pairs.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Ask them to note in their workbook which conductor they think they most naturally are.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11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There is a process to follow as a leader – talk through each step and explain there are top tips to follow.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7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min</a:t>
            </a:r>
          </a:p>
          <a:p>
            <a:endParaRPr lang="en-GB" dirty="0" smtClean="0"/>
          </a:p>
          <a:p>
            <a:r>
              <a:rPr lang="en-GB" dirty="0" smtClean="0"/>
              <a:t>Ask them to note down a potential goal for their ringers in their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832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min</a:t>
            </a:r>
          </a:p>
          <a:p>
            <a:endParaRPr lang="en-GB" dirty="0" smtClean="0"/>
          </a:p>
          <a:p>
            <a:r>
              <a:rPr lang="en-GB" dirty="0" smtClean="0"/>
              <a:t>Ask them to note who they would need to get on board.</a:t>
            </a:r>
          </a:p>
          <a:p>
            <a:endParaRPr lang="en-GB" dirty="0" smtClean="0"/>
          </a:p>
          <a:p>
            <a:r>
              <a:rPr lang="en-GB" dirty="0" smtClean="0"/>
              <a:t>Include the clergy!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02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62EF-9E58-4751-B4BE-4E2CC1173AC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322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705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86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0864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</a:p>
          <a:p>
            <a:endParaRPr lang="en-GB" dirty="0" smtClean="0"/>
          </a:p>
          <a:p>
            <a:r>
              <a:rPr lang="en-GB" dirty="0" smtClean="0"/>
              <a:t>Motivation</a:t>
            </a:r>
            <a:r>
              <a:rPr lang="en-GB" baseline="0" dirty="0" smtClean="0"/>
              <a:t> is the key to progressing your band.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Good communications with your band members is important.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Tower Captain should listen to and try to understand their ringers.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637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</a:p>
          <a:p>
            <a:endParaRPr lang="en-GB" dirty="0" smtClean="0"/>
          </a:p>
          <a:p>
            <a:r>
              <a:rPr lang="en-GB" dirty="0" smtClean="0"/>
              <a:t>A good atmosphere in the tower will help keep your ringers feeling good and feeling</a:t>
            </a:r>
            <a:r>
              <a:rPr lang="en-GB" baseline="0" dirty="0" smtClean="0"/>
              <a:t> focused!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16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XXX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942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</a:p>
          <a:p>
            <a:endParaRPr lang="en-GB" dirty="0" smtClean="0"/>
          </a:p>
          <a:p>
            <a:r>
              <a:rPr lang="en-GB" dirty="0" smtClean="0"/>
              <a:t>Plan</a:t>
            </a:r>
            <a:r>
              <a:rPr lang="en-GB" baseline="0" dirty="0" smtClean="0"/>
              <a:t> your ringers’ progress carefully, building each achievement on the last one in small steps the individual can cope with.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661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0" dirty="0" smtClean="0"/>
              <a:t> min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the tower captain sets targets which are too hard the ringer cannot succeed.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 very careful that you progress your ringers in steps that they can cope with.  These steps will be different for different ringers.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Your slower learners need small steps and your faster learners need greater challenges to keep them focused.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944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5 </a:t>
            </a:r>
            <a:r>
              <a:rPr lang="en-GB" baseline="0" dirty="0" err="1" smtClean="0"/>
              <a:t>mins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546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min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2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Paired</a:t>
            </a:r>
            <a:r>
              <a:rPr lang="en-GB" baseline="0" dirty="0" smtClean="0"/>
              <a:t> work to agree how they personally define success (over coffee).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 them to note:</a:t>
            </a:r>
          </a:p>
          <a:p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How they are defining success in their workbook.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What they have right now.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What is missing that would make a difference.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918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Talk about how they are at the source of their current situation – their NOW.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of their creation.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their car parking space.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how they impact.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50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33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min</a:t>
            </a:r>
          </a:p>
          <a:p>
            <a:endParaRPr lang="en-GB" dirty="0" smtClean="0"/>
          </a:p>
          <a:p>
            <a:r>
              <a:rPr lang="en-GB" dirty="0" smtClean="0"/>
              <a:t>Ask them to note in their workbook:</a:t>
            </a:r>
          </a:p>
          <a:p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What</a:t>
            </a:r>
            <a:r>
              <a:rPr lang="en-GB" baseline="0" dirty="0" smtClean="0"/>
              <a:t> are they going to focus on in the future?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What steps are they going to take to develop their leadership?  (list them)</a:t>
            </a:r>
          </a:p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184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62EF-9E58-4751-B4BE-4E2CC1173AC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9804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min</a:t>
            </a:r>
          </a:p>
          <a:p>
            <a:endParaRPr lang="en-GB" dirty="0" smtClean="0"/>
          </a:p>
          <a:p>
            <a:r>
              <a:rPr lang="en-GB" dirty="0" smtClean="0"/>
              <a:t>Ask them to note in their workbook:</a:t>
            </a:r>
          </a:p>
          <a:p>
            <a:endParaRPr lang="en-GB" dirty="0" smtClean="0"/>
          </a:p>
          <a:p>
            <a:pPr marL="228600" indent="-228600">
              <a:buAutoNum type="arabicPeriod"/>
            </a:pPr>
            <a:r>
              <a:rPr lang="en-GB" dirty="0" smtClean="0"/>
              <a:t>What</a:t>
            </a:r>
            <a:r>
              <a:rPr lang="en-GB" baseline="0" dirty="0" smtClean="0"/>
              <a:t> are they going to focus on in the future?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What steps are they going to take to develop their leadership?  (list them)</a:t>
            </a:r>
          </a:p>
          <a:p>
            <a:pPr marL="0" indent="0"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5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0" dirty="0" smtClean="0"/>
              <a:t> MINS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Talk through list adding that there will be a mix of full group discussions, small group work and paired sharing.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Invite them to participate fully and suggest the more they bring the material to them, the more they will get.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Inform re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4963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</a:p>
          <a:p>
            <a:endParaRPr lang="en-GB" dirty="0" smtClean="0"/>
          </a:p>
          <a:p>
            <a:r>
              <a:rPr lang="en-GB" dirty="0" smtClean="0"/>
              <a:t>The tower captain</a:t>
            </a:r>
            <a:r>
              <a:rPr lang="en-GB" baseline="0" dirty="0" smtClean="0"/>
              <a:t> needs good relationships with the local community and the church community.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4362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</a:t>
            </a:r>
          </a:p>
          <a:p>
            <a:endParaRPr lang="en-GB" dirty="0" smtClean="0"/>
          </a:p>
          <a:p>
            <a:r>
              <a:rPr lang="en-GB" dirty="0" smtClean="0"/>
              <a:t>The tower captain</a:t>
            </a:r>
            <a:r>
              <a:rPr lang="en-GB" baseline="0" dirty="0" smtClean="0"/>
              <a:t> needs good relationships with the local community and the church community.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909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min</a:t>
            </a:r>
          </a:p>
          <a:p>
            <a:endParaRPr lang="en-GB" dirty="0" smtClean="0"/>
          </a:p>
          <a:p>
            <a:r>
              <a:rPr lang="en-GB" dirty="0" smtClean="0"/>
              <a:t>Active recruitment will be needed every</a:t>
            </a:r>
            <a:r>
              <a:rPr lang="en-GB" baseline="0" dirty="0" smtClean="0"/>
              <a:t> couple of years. At the time it may seem a shame to fill the tower up with beginners once you have just got the previous ringers to a reasonable stage. </a:t>
            </a:r>
          </a:p>
          <a:p>
            <a:r>
              <a:rPr lang="en-GB" baseline="0" dirty="0" smtClean="0"/>
              <a:t>You need to think about who you want to attract. This decision will affect where and how you advertise!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is important to keep a high profile in the locality so people know who the ringers are- sometimes this personal approach, produces good results. Such as bring a friend initiatives.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days and taster sessions can be useful for recruiting and just for public relations.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Before you recruit you need to decide how many teachers you have and therefore how many can you teach at one time?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184246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min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251979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tower captain is the link between the ringers and the community.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band members maybe important in this role. For example a ringer might be a local doctor, teacher, shop keeper.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Consideration should be given to the local residents when organising long periods of ringing.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Consider the difference between a sunny afternoon when local residents may be having a barbeque and a winters day when it is raining.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Advertise long periods of ringing in advance.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7030282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min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745719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XX min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2984882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(with previous slide)</a:t>
            </a:r>
          </a:p>
          <a:p>
            <a:endParaRPr lang="en-GB" baseline="0" dirty="0" smtClean="0"/>
          </a:p>
          <a:p>
            <a:r>
              <a:rPr lang="en-GB" b="1" baseline="0" dirty="0" smtClean="0"/>
              <a:t>Card-sort exercise</a:t>
            </a:r>
          </a:p>
          <a:p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Each individual given a pack of laminated cards – each with a ‘task’ on </a:t>
            </a:r>
            <a:r>
              <a:rPr lang="en-GB" baseline="0" dirty="0" err="1" smtClean="0"/>
              <a:t>eg</a:t>
            </a:r>
            <a:endParaRPr lang="en-GB" baseline="0" dirty="0" smtClean="0"/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Check bell frame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Organise bands for weddings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Check each ringer happy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Draft development plans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Speak with vicar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Attend district meetings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Ask disruptive ringers to leave the band</a:t>
            </a:r>
          </a:p>
          <a:p>
            <a:pPr marL="628650" lvl="1" indent="-171450">
              <a:buFontTx/>
              <a:buChar char="-"/>
            </a:pPr>
            <a:r>
              <a:rPr lang="en-GB" baseline="0" dirty="0" err="1" smtClean="0"/>
              <a:t>etc</a:t>
            </a:r>
            <a:endParaRPr lang="en-GB" baseline="0" dirty="0" smtClean="0"/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457200" lvl="1" indent="0">
              <a:buFontTx/>
              <a:buNone/>
            </a:pPr>
            <a:r>
              <a:rPr lang="en-GB" baseline="0" dirty="0" smtClean="0"/>
              <a:t>Ask to select all the tasks they have accountability for and to choose top 5 priorities.</a:t>
            </a:r>
          </a:p>
          <a:p>
            <a:pPr marL="457200" lvl="1" indent="0">
              <a:buFontTx/>
              <a:buNone/>
            </a:pPr>
            <a:endParaRPr lang="en-GB" baseline="0" dirty="0" smtClean="0"/>
          </a:p>
          <a:p>
            <a:pPr marL="457200" lvl="1" indent="0">
              <a:buFontTx/>
              <a:buNone/>
            </a:pPr>
            <a:r>
              <a:rPr lang="en-GB" baseline="0" dirty="0" smtClean="0"/>
              <a:t>Compare priorities with partner.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457200" lvl="1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232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762EF-9E58-4751-B4BE-4E2CC1173AC9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259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Lead</a:t>
            </a:r>
            <a:r>
              <a:rPr lang="en-GB" baseline="0" dirty="0" smtClean="0"/>
              <a:t> facilitator to introduce themselves, describing experience and giving their credibility as a:</a:t>
            </a:r>
          </a:p>
          <a:p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Ringer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Leader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Leader of ringers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Trainer of leaders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9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min</a:t>
            </a:r>
            <a:r>
              <a:rPr lang="en-GB" baseline="0" dirty="0" smtClean="0"/>
              <a:t> (depending on numbers)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Let’s see who is in the room and do this by being leaders and introducing each other.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Take note of how this feels for you – check what your intention is and also how it feels to be introduced and ‘promoted’ by someone else.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Ask them to note in their workbook what they want from the 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86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Full group exercise –</a:t>
            </a:r>
            <a:r>
              <a:rPr lang="en-GB" baseline="0" dirty="0" smtClean="0"/>
              <a:t> facilitator flips up key points raised (or creates mind map on flip chart)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24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Note</a:t>
            </a:r>
            <a:r>
              <a:rPr lang="en-GB" baseline="0" dirty="0" smtClean="0"/>
              <a:t> how it is seen in many different ways.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61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Give time to reflect and ask for further points.</a:t>
            </a:r>
          </a:p>
          <a:p>
            <a:endParaRPr lang="en-GB" dirty="0" smtClean="0"/>
          </a:p>
          <a:p>
            <a:r>
              <a:rPr lang="en-GB" dirty="0" smtClean="0"/>
              <a:t>Invite them to write down their favourite/personal definition in their</a:t>
            </a:r>
            <a:r>
              <a:rPr lang="en-GB" baseline="0" dirty="0" smtClean="0"/>
              <a:t> workbook.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11989-816D-483D-981F-7EBF066D1FF9}" type="slidenum">
              <a:rPr lang="en-GB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7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ssociation-of-ringing-teachers-transparen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4640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6729413" y="6249988"/>
            <a:ext cx="201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D20000"/>
                </a:solidFill>
              </a:rPr>
              <a:t>www.ringingteachers.co.uk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15088"/>
            <a:ext cx="658812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79426"/>
            <a:ext cx="6080125" cy="102358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55696"/>
            <a:ext cx="6080125" cy="6838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313" y="4527866"/>
            <a:ext cx="4032250" cy="357187"/>
          </a:xfrm>
        </p:spPr>
        <p:txBody>
          <a:bodyPr/>
          <a:lstStyle>
            <a:lvl1pPr>
              <a:buNone/>
              <a:defRPr sz="1800">
                <a:solidFill>
                  <a:srgbClr val="D20000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4414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0"/>
          <p:cNvCxnSpPr>
            <a:cxnSpLocks noChangeShapeType="1"/>
          </p:cNvCxnSpPr>
          <p:nvPr userDrawn="1"/>
        </p:nvCxnSpPr>
        <p:spPr bwMode="auto">
          <a:xfrm rot="5400000">
            <a:off x="2145507" y="3553619"/>
            <a:ext cx="4679950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72538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72538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302" y="1214084"/>
            <a:ext cx="2581615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68314" y="4893324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648201" y="4893324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468314" y="381647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7"/>
          </p:nvPr>
        </p:nvSpPr>
        <p:spPr>
          <a:xfrm>
            <a:off x="4648201" y="381647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438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940426" y="1214084"/>
            <a:ext cx="2735261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8239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497013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313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97013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313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497013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43438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672138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643438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72138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643438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672138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7971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3697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12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909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606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838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510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70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04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7322"/>
            <a:ext cx="8207374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57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776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838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886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ssociation-of-ringing-teachers-transparen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44640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6729413" y="6249988"/>
            <a:ext cx="2019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smtClean="0">
                <a:solidFill>
                  <a:srgbClr val="D20000"/>
                </a:solidFill>
              </a:rPr>
              <a:t>www.ringingteachers.co.uk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15088"/>
            <a:ext cx="6588125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79426"/>
            <a:ext cx="6080125" cy="1023583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55696"/>
            <a:ext cx="6080125" cy="68388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68313" y="4527866"/>
            <a:ext cx="4032250" cy="357187"/>
          </a:xfrm>
        </p:spPr>
        <p:txBody>
          <a:bodyPr/>
          <a:lstStyle>
            <a:lvl1pPr>
              <a:buNone/>
              <a:defRPr sz="1800">
                <a:solidFill>
                  <a:srgbClr val="D20000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25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3438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286" y="24953"/>
            <a:ext cx="9144000" cy="6858000"/>
          </a:xfrm>
          <a:prstGeom prst="rect">
            <a:avLst/>
          </a:prstGeom>
          <a:gradFill>
            <a:gsLst>
              <a:gs pos="63628">
                <a:srgbClr val="DFEEF9">
                  <a:alpha val="99000"/>
                  <a:lumMod val="87000"/>
                  <a:lumOff val="13000"/>
                </a:srgbClr>
              </a:gs>
              <a:gs pos="49000">
                <a:srgbClr val="EEF6FC"/>
              </a:gs>
              <a:gs pos="0">
                <a:schemeClr val="accent1">
                  <a:lumMod val="5000"/>
                  <a:lumOff val="95000"/>
                </a:schemeClr>
              </a:gs>
              <a:gs pos="95000">
                <a:srgbClr val="99CAEB"/>
              </a:gs>
              <a:gs pos="23000">
                <a:schemeClr val="bg1"/>
              </a:gs>
              <a:gs pos="100000">
                <a:schemeClr val="accent1">
                  <a:lumMod val="63000"/>
                  <a:lumOff val="3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" r="5" b="1868"/>
          <a:stretch/>
        </p:blipFill>
        <p:spPr>
          <a:xfrm rot="16200000">
            <a:off x="1244490" y="-1258948"/>
            <a:ext cx="6480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" r="5" b="1868"/>
          <a:stretch/>
        </p:blipFill>
        <p:spPr>
          <a:xfrm rot="16200000">
            <a:off x="4214056" y="-1260140"/>
            <a:ext cx="6480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" r="5" b="1868"/>
          <a:stretch/>
        </p:blipFill>
        <p:spPr>
          <a:xfrm rot="16200000">
            <a:off x="7209817" y="-1263141"/>
            <a:ext cx="6480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332503" y="6242819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57697F7-4EA1-4BDB-B91B-C0BC3A9DE522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3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3438" y="1196752"/>
            <a:ext cx="4032250" cy="4679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891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4744"/>
            <a:ext cx="4032250" cy="3944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450"/>
              </a:spcBef>
              <a:buNone/>
              <a:defRPr sz="11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1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1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43438" y="1124744"/>
            <a:ext cx="4032250" cy="201612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8314" y="5141133"/>
            <a:ext cx="8207374" cy="663562"/>
          </a:xfrm>
        </p:spPr>
        <p:txBody>
          <a:bodyPr anchor="b"/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400" i="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0" indent="0" algn="r" rtl="0" fontAlgn="base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lang="en-US" sz="1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648471" y="3464719"/>
            <a:ext cx="4027218" cy="16049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436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468313" y="2611438"/>
            <a:ext cx="8207375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2"/>
          <p:cNvSpPr>
            <a:spLocks noChangeShapeType="1"/>
          </p:cNvSpPr>
          <p:nvPr userDrawn="1"/>
        </p:nvSpPr>
        <p:spPr bwMode="auto">
          <a:xfrm>
            <a:off x="468313" y="4283075"/>
            <a:ext cx="8207375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8313" y="1124745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857356" y="1124744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2781879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1857356" y="2781878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8313" y="4472193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5"/>
          </p:nvPr>
        </p:nvSpPr>
        <p:spPr>
          <a:xfrm>
            <a:off x="1857356" y="4472192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tabLst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090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0"/>
          <p:cNvCxnSpPr>
            <a:cxnSpLocks noChangeShapeType="1"/>
          </p:cNvCxnSpPr>
          <p:nvPr userDrawn="1"/>
        </p:nvCxnSpPr>
        <p:spPr bwMode="auto">
          <a:xfrm rot="5400000">
            <a:off x="2145507" y="3553619"/>
            <a:ext cx="4679950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272538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272538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302" y="1214084"/>
            <a:ext cx="2581615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68314" y="4893324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5"/>
          </p:nvPr>
        </p:nvSpPr>
        <p:spPr>
          <a:xfrm>
            <a:off x="4648201" y="4893324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6"/>
          </p:nvPr>
        </p:nvSpPr>
        <p:spPr>
          <a:xfrm>
            <a:off x="468314" y="3816475"/>
            <a:ext cx="3862955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7"/>
          </p:nvPr>
        </p:nvSpPr>
        <p:spPr>
          <a:xfrm>
            <a:off x="4648201" y="3816475"/>
            <a:ext cx="4027487" cy="1000710"/>
          </a:xfrm>
        </p:spPr>
        <p:txBody>
          <a:bodyPr/>
          <a:lstStyle>
            <a:lvl1pPr marL="0" indent="0"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643438" y="1214084"/>
            <a:ext cx="1100119" cy="1301745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940426" y="1214084"/>
            <a:ext cx="2735261" cy="1301750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def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US" sz="140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lang="en-GB" sz="1400" kern="120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6509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07375" cy="739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8313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497013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68313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97013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313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497013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43438" y="1201383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672138" y="1214084"/>
            <a:ext cx="3003550" cy="12890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643438" y="2742842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72138" y="2730143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4643438" y="4243040"/>
            <a:ext cx="900090" cy="130175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672138" y="4230341"/>
            <a:ext cx="3003550" cy="1314449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19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24744"/>
            <a:ext cx="4032250" cy="3944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450"/>
              </a:spcBef>
              <a:buNone/>
              <a:defRPr sz="11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1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1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43438" y="1124744"/>
            <a:ext cx="4032250" cy="2016125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8314" y="5141133"/>
            <a:ext cx="8207374" cy="663562"/>
          </a:xfrm>
        </p:spPr>
        <p:txBody>
          <a:bodyPr anchor="b"/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1400" i="0" kern="1200" dirty="0" smtClean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  <a:lvl2pPr marL="0" indent="0" algn="r" rtl="0" fontAlgn="base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lang="en-US" sz="1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648471" y="3464719"/>
            <a:ext cx="4027218" cy="16049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>
              <a:buClr>
                <a:schemeClr val="tx1"/>
              </a:buClr>
              <a:defRPr sz="1200">
                <a:solidFill>
                  <a:schemeClr val="tx1"/>
                </a:solidFill>
              </a:defRPr>
            </a:lvl2pPr>
            <a:lvl3pPr marL="228600" indent="-228600">
              <a:lnSpc>
                <a:spcPct val="100000"/>
              </a:lnSpc>
              <a:buClr>
                <a:schemeClr val="tx1"/>
              </a:buClr>
              <a:buSzPct val="100000"/>
              <a:defRPr lang="en-US" sz="1200" dirty="0" smtClean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buClr>
                <a:schemeClr val="tx1"/>
              </a:buClr>
              <a:defRPr lang="en-US" sz="1200" dirty="0" smtClean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7632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2"/>
          <p:cNvSpPr>
            <a:spLocks noChangeShapeType="1"/>
          </p:cNvSpPr>
          <p:nvPr userDrawn="1"/>
        </p:nvSpPr>
        <p:spPr bwMode="auto">
          <a:xfrm>
            <a:off x="468313" y="2611438"/>
            <a:ext cx="8207375" cy="158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Line 32"/>
          <p:cNvSpPr>
            <a:spLocks noChangeShapeType="1"/>
          </p:cNvSpPr>
          <p:nvPr userDrawn="1"/>
        </p:nvSpPr>
        <p:spPr bwMode="auto">
          <a:xfrm>
            <a:off x="468313" y="4283075"/>
            <a:ext cx="8207375" cy="1588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8313" y="1124745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857356" y="1124744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68313" y="2781879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3"/>
          </p:nvPr>
        </p:nvSpPr>
        <p:spPr>
          <a:xfrm>
            <a:off x="1857356" y="2781878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8313" y="4472193"/>
            <a:ext cx="1242995" cy="131625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5"/>
          </p:nvPr>
        </p:nvSpPr>
        <p:spPr>
          <a:xfrm>
            <a:off x="1857356" y="4472192"/>
            <a:ext cx="6818332" cy="131625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2pPr>
            <a:lvl3pPr marL="180975" indent="-180975">
              <a:spcBef>
                <a:spcPts val="600"/>
              </a:spcBef>
              <a:buFont typeface="Arial" pitchFamily="34" charset="0"/>
              <a:buChar char="•"/>
              <a:tabLst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3090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association-of-ringing-teachers-transparent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57697F7-4EA1-4BDB-B91B-C0BC3A9DE522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463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2" name="Line 11"/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7" descr="association-of-ringing-teachers-transparent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10EA852-6346-45AD-8D7C-44E81D09833F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9" r:id="rId2"/>
    <p:sldLayoutId id="2147484110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180975" indent="-180975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538163" indent="-1778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946150" indent="-228600" algn="l" defTabSz="973138" rtl="0" eaLnBrk="0" fontAlgn="base" hangingPunct="0">
        <a:lnSpc>
          <a:spcPct val="120000"/>
        </a:lnSpc>
        <a:spcBef>
          <a:spcPct val="6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198563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Helvetica" pitchFamily="34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</a:defRPr>
      </a:lvl4pPr>
      <a:lvl5pPr marL="1889125" indent="-228600" algn="l" defTabSz="97313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23463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28035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32607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3717925" indent="-228600" algn="l" defTabSz="973138" rtl="0" fontAlgn="base">
        <a:lnSpc>
          <a:spcPct val="90000"/>
        </a:lnSpc>
        <a:spcBef>
          <a:spcPct val="60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8" descr="association-of-ringing-teachers-transparent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7D93688-6C3C-46DF-8733-3163E9A6EDEF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5" r:id="rId2"/>
    <p:sldLayoutId id="2147484116" r:id="rId3"/>
    <p:sldLayoutId id="214748411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algn="l" defTabSz="973138" rtl="0" eaLnBrk="0" fontAlgn="base" hangingPunct="0">
        <a:lnSpc>
          <a:spcPct val="120000"/>
        </a:lnSpc>
        <a:spcBef>
          <a:spcPct val="1200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177800" indent="-177800" algn="l" defTabSz="973138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35560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3pPr>
      <a:lvl4pPr marL="5397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100000"/>
        <a:buFont typeface="Arial" charset="0"/>
        <a:buChar char="•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4pPr>
      <a:lvl5pPr marL="7175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8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11477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16049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20621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25193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4450"/>
            <a:ext cx="820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468313" y="1125538"/>
            <a:ext cx="8207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076" name="Line 11"/>
          <p:cNvSpPr>
            <a:spLocks noChangeShapeType="1"/>
          </p:cNvSpPr>
          <p:nvPr/>
        </p:nvSpPr>
        <p:spPr bwMode="auto">
          <a:xfrm>
            <a:off x="468313" y="877888"/>
            <a:ext cx="8207375" cy="0"/>
          </a:xfrm>
          <a:prstGeom prst="line">
            <a:avLst/>
          </a:prstGeom>
          <a:noFill/>
          <a:ln w="6350">
            <a:solidFill>
              <a:srgbClr val="D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8" descr="association-of-ringing-teachers-transparent.ep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7D93688-6C3C-46DF-8733-3163E9A6EDEF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00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2" r:id="rId3"/>
    <p:sldLayoutId id="214748412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spc="-5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algn="l" defTabSz="973138" rtl="0" eaLnBrk="0" fontAlgn="base" hangingPunct="0">
        <a:lnSpc>
          <a:spcPct val="120000"/>
        </a:lnSpc>
        <a:spcBef>
          <a:spcPct val="120000"/>
        </a:spcBef>
        <a:spcAft>
          <a:spcPct val="0"/>
        </a:spcAft>
        <a:buClr>
          <a:schemeClr val="accent1"/>
        </a:buClr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177800" indent="-177800" algn="l" defTabSz="973138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SzPct val="100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35560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3pPr>
      <a:lvl4pPr marL="5397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100000"/>
        <a:buFont typeface="Arial" charset="0"/>
        <a:buChar char="•"/>
        <a:defRPr lang="en-GB" sz="1600" dirty="0">
          <a:solidFill>
            <a:schemeClr val="tx1"/>
          </a:solidFill>
          <a:latin typeface="+mn-lt"/>
          <a:ea typeface="ＭＳ Ｐゴシック" pitchFamily="34" charset="-128"/>
        </a:defRPr>
      </a:lvl4pPr>
      <a:lvl5pPr marL="717550" indent="-177800" algn="l" defTabSz="973138" rtl="0" eaLnBrk="0" fontAlgn="base" hangingPunct="0">
        <a:lnSpc>
          <a:spcPct val="120000"/>
        </a:lnSpc>
        <a:spcBef>
          <a:spcPct val="15000"/>
        </a:spcBef>
        <a:spcAft>
          <a:spcPct val="0"/>
        </a:spcAft>
        <a:buSzPct val="80000"/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11477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6pPr>
      <a:lvl7pPr marL="16049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7pPr>
      <a:lvl8pPr marL="20621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8pPr>
      <a:lvl9pPr marL="2519363" indent="-227013" algn="l" defTabSz="973138" rtl="0" fontAlgn="base">
        <a:lnSpc>
          <a:spcPct val="90000"/>
        </a:lnSpc>
        <a:spcBef>
          <a:spcPct val="15000"/>
        </a:spcBef>
        <a:spcAft>
          <a:spcPct val="0"/>
        </a:spcAft>
        <a:buChar char="•"/>
        <a:defRPr sz="1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15088"/>
            <a:ext cx="6948488" cy="0"/>
          </a:xfrm>
          <a:prstGeom prst="line">
            <a:avLst/>
          </a:prstGeom>
          <a:ln>
            <a:solidFill>
              <a:srgbClr val="D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association-of-ringing-teachers-transparent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178550"/>
            <a:ext cx="15509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7115175" y="6223000"/>
            <a:ext cx="465138" cy="365125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10EA852-6346-45AD-8D7C-44E81D09833F}" type="slidenum">
              <a:rPr lang="en-AU" altLang="en-US" sz="1200" smtClean="0">
                <a:solidFill>
                  <a:srgbClr val="D20000"/>
                </a:solidFill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AU" altLang="en-US" sz="1200" smtClean="0">
              <a:solidFill>
                <a:srgbClr val="D2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itay_talgam_lead_like_the_great_conductors?language=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930">
              <a:schemeClr val="bg1"/>
            </a:gs>
            <a:gs pos="43000">
              <a:schemeClr val="accent1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63000">
              <a:schemeClr val="accent2">
                <a:lumMod val="75000"/>
              </a:schemeClr>
            </a:gs>
            <a:gs pos="96000">
              <a:schemeClr val="accent2">
                <a:lumMod val="50000"/>
              </a:schemeClr>
            </a:gs>
            <a:gs pos="100000">
              <a:srgbClr val="0024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8455" y="0"/>
            <a:ext cx="9144000" cy="6858000"/>
          </a:xfrm>
          <a:prstGeom prst="rect">
            <a:avLst/>
          </a:prstGeom>
          <a:gradFill>
            <a:gsLst>
              <a:gs pos="63628">
                <a:srgbClr val="DFEEF9">
                  <a:alpha val="99000"/>
                  <a:lumMod val="87000"/>
                  <a:lumOff val="13000"/>
                </a:srgbClr>
              </a:gs>
              <a:gs pos="49000">
                <a:srgbClr val="EEF6FC"/>
              </a:gs>
              <a:gs pos="0">
                <a:schemeClr val="bg1"/>
              </a:gs>
              <a:gs pos="95000">
                <a:srgbClr val="99CAEB"/>
              </a:gs>
              <a:gs pos="29000">
                <a:schemeClr val="bg1"/>
              </a:gs>
              <a:gs pos="100000">
                <a:schemeClr val="accent1">
                  <a:lumMod val="63000"/>
                  <a:lumOff val="3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937" y="2166078"/>
            <a:ext cx="6080125" cy="102358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cap="none" dirty="0" smtClean="0">
                <a:solidFill>
                  <a:srgbClr val="00246C"/>
                </a:solidFill>
                <a:latin typeface="Century Gothic" panose="020B0502020202020204" pitchFamily="34" charset="0"/>
                <a:cs typeface="Iskoola Pota" panose="020B0502040204020203" pitchFamily="34" charset="0"/>
              </a:rPr>
              <a:t>INSPIRING LEADERSHIP </a:t>
            </a:r>
            <a:endParaRPr lang="en-US" sz="2800" b="1" cap="none" dirty="0">
              <a:solidFill>
                <a:srgbClr val="00246C"/>
              </a:solidFill>
              <a:latin typeface="Century Gothic" panose="020B0502020202020204" pitchFamily="34" charset="0"/>
              <a:cs typeface="Iskoola Pota" panose="020B0502040204020203" pitchFamily="34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535852" y="3037860"/>
            <a:ext cx="6080125" cy="68388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latin typeface="Gill Sans MT" panose="020B0502020104020203" pitchFamily="34" charset="0"/>
              </a:rPr>
              <a:t>Workshop for local tower captains </a:t>
            </a:r>
            <a:br>
              <a:rPr lang="en-US" altLang="en-US" dirty="0" smtClean="0">
                <a:latin typeface="Gill Sans MT" panose="020B0502020104020203" pitchFamily="34" charset="0"/>
              </a:rPr>
            </a:br>
            <a:r>
              <a:rPr lang="en-US" altLang="en-US" dirty="0" smtClean="0">
                <a:latin typeface="Gill Sans MT" panose="020B0502020104020203" pitchFamily="34" charset="0"/>
              </a:rPr>
              <a:t>and district officers</a:t>
            </a:r>
          </a:p>
          <a:p>
            <a:pPr algn="ctr">
              <a:spcBef>
                <a:spcPct val="0"/>
              </a:spcBef>
            </a:pPr>
            <a:endParaRPr lang="en-US" altLang="en-US" dirty="0"/>
          </a:p>
          <a:p>
            <a:pPr algn="ctr">
              <a:spcBef>
                <a:spcPct val="0"/>
              </a:spcBef>
            </a:pPr>
            <a:r>
              <a:rPr lang="en-US" altLang="en-US" sz="1800" dirty="0" smtClean="0">
                <a:latin typeface="Gill Sans MT" panose="020B0502020104020203" pitchFamily="34" charset="0"/>
              </a:rPr>
              <a:t>March 2016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22"/>
          <a:stretch>
            <a:fillRect/>
          </a:stretch>
        </p:blipFill>
        <p:spPr bwMode="auto">
          <a:xfrm>
            <a:off x="65194" y="4735016"/>
            <a:ext cx="8996702" cy="20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association-of-ringing-teachers-transparent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50" y="304872"/>
            <a:ext cx="2289484" cy="6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1064" y="286610"/>
            <a:ext cx="2742007" cy="73858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62" y="260648"/>
            <a:ext cx="890047" cy="82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1520" y="158999"/>
            <a:ext cx="8568952" cy="993810"/>
          </a:xfrm>
          <a:prstGeom prst="rect">
            <a:avLst/>
          </a:prstGeom>
          <a:noFill/>
          <a:ln w="19050">
            <a:solidFill>
              <a:srgbClr val="0F49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ttp://www.elhamchurches.com/siteimages/ch%20bell%20ringing%201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" y="6258"/>
            <a:ext cx="91226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9074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What are the key challenges we face?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166" y="2320589"/>
            <a:ext cx="5118596" cy="312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290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Challenges in ringing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1988840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Safety issues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Child safeguarding issues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Band motivation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Finding new learners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Lack of ringers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Conflicts in the band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988840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Musical performance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Long learning time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Voluntary activity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Shortage of conductors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Relations with church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Bell maintenance and </a:t>
            </a:r>
            <a:br>
              <a:rPr lang="en-GB" sz="1800" dirty="0" smtClean="0">
                <a:latin typeface="Gill Sans MT" panose="020B0502020104020203" pitchFamily="34" charset="0"/>
              </a:rPr>
            </a:br>
            <a:r>
              <a:rPr lang="en-GB" sz="1800" dirty="0" smtClean="0">
                <a:latin typeface="Gill Sans MT" panose="020B0502020104020203" pitchFamily="34" charset="0"/>
              </a:rPr>
              <a:t>church fabric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Your skills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43608" y="3068960"/>
            <a:ext cx="11518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  <a:t>The </a:t>
            </a:r>
            <a:b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  <a:t>Inspiring </a:t>
            </a:r>
            <a:b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  <a:t>Leader </a:t>
            </a:r>
            <a:b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  <a:cs typeface="Iskoola Pota" panose="020B0502040204020203" pitchFamily="34" charset="0"/>
              </a:rPr>
              <a:t>Model</a:t>
            </a:r>
            <a:endParaRPr lang="en-GB" altLang="en-US" sz="1800" dirty="0"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541" y="1628800"/>
            <a:ext cx="4266317" cy="451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618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Developing key skills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912" y="2420888"/>
            <a:ext cx="5972175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169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5844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Methods of developing key skills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8846" y="1989014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Organising Sunday ringing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Organising quarter peals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Reading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Logging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Recording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Maintaining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Experimenting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989014"/>
            <a:ext cx="3593554" cy="3672234"/>
          </a:xfrm>
        </p:spPr>
        <p:txBody>
          <a:bodyPr>
            <a:normAutofit lnSpcReduction="10000"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Observing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Mentoring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Being mentored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Sharing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Requesting help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Coaching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Gill Sans MT" panose="020B0502020104020203" pitchFamily="34" charset="0"/>
              </a:rPr>
              <a:t>Recruitment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8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0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44008" y="2205038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/>
              <a:t>Bullet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2205038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/>
              <a:t>Bullet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6"/>
          <a:stretch/>
        </p:blipFill>
        <p:spPr>
          <a:xfrm>
            <a:off x="-14514" y="1030514"/>
            <a:ext cx="9137104" cy="58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26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Different styles of leadership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35796" y="2276474"/>
            <a:ext cx="3708412" cy="3168923"/>
          </a:xfrm>
          <a:prstGeom prst="roundRect">
            <a:avLst/>
          </a:prstGeom>
          <a:solidFill>
            <a:srgbClr val="16777C"/>
          </a:solidFill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Play TED talk video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“</a:t>
            </a:r>
            <a:r>
              <a:rPr lang="en-GB" sz="2000" b="1" dirty="0" smtClean="0"/>
              <a:t>Lead like the great conductors</a:t>
            </a:r>
            <a:r>
              <a:rPr lang="en-GB" sz="2000" dirty="0" smtClean="0"/>
              <a:t>”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i="1" dirty="0" err="1" smtClean="0"/>
              <a:t>Itay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Talgam</a:t>
            </a:r>
            <a:endParaRPr lang="en-GB" sz="2000" i="1" dirty="0" smtClean="0"/>
          </a:p>
          <a:p>
            <a:pPr algn="ctr"/>
            <a:endParaRPr lang="en-GB" sz="2000" i="1" dirty="0" smtClean="0"/>
          </a:p>
          <a:p>
            <a:pPr algn="ctr"/>
            <a:endParaRPr lang="en-GB" sz="2000" i="1" dirty="0"/>
          </a:p>
          <a:p>
            <a:pPr algn="ctr"/>
            <a:r>
              <a:rPr lang="en-GB" sz="1000" b="1">
                <a:hlinkClick r:id="rId3"/>
              </a:rPr>
              <a:t>https://</a:t>
            </a:r>
            <a:r>
              <a:rPr lang="en-GB" sz="1000" b="1" smtClean="0">
                <a:hlinkClick r:id="rId3"/>
              </a:rPr>
              <a:t>www.ted.com/talks/itay_talgam_lead_like_the_great_conductors?language=en#t-78670</a:t>
            </a:r>
            <a:endParaRPr lang="en-GB" sz="1000" b="1" smtClean="0"/>
          </a:p>
          <a:p>
            <a:pPr algn="ct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24539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Modes of communication that make a difference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1988840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Responding with a “yes”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Responding with a “no”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Stating a commitment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Making a denial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Rescinding an offer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Revoking a promise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Confirming an agreement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988840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Making a request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Giving an invitation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Making an offer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Making a promise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Making a declaration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Making an assertion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Proposing a deal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Foundations of powerful communication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9792" y="2132856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Known to be your word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Being related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Mutual trust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Mutual respect</a:t>
            </a:r>
          </a:p>
        </p:txBody>
      </p:sp>
    </p:spTree>
    <p:extLst>
      <p:ext uri="{BB962C8B-B14F-4D97-AF65-F5344CB8AC3E}">
        <p14:creationId xmlns:p14="http://schemas.microsoft.com/office/powerpoint/2010/main" xmlns="" val="17235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568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Introductions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530" y="1628800"/>
            <a:ext cx="286206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14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9469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Situational </a:t>
            </a:r>
            <a:r>
              <a:rPr lang="en-GB" altLang="en-US" b="1" dirty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Leadership </a:t>
            </a:r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Model</a:t>
            </a:r>
            <a:r>
              <a:rPr lang="en-GB" altLang="en-US" b="1" dirty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 </a:t>
            </a:r>
            <a:r>
              <a:rPr lang="en-GB" altLang="en-US" sz="1600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(Hersey-Blanchard)</a:t>
            </a:r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 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41" r="5076" b="14357"/>
          <a:stretch/>
        </p:blipFill>
        <p:spPr>
          <a:xfrm>
            <a:off x="2156248" y="1844824"/>
            <a:ext cx="5019352" cy="3927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844411" y="3818939"/>
            <a:ext cx="2088232" cy="3154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Supportive Behaviour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857041" y="2020688"/>
            <a:ext cx="6086" cy="91184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57041" y="5020764"/>
            <a:ext cx="6086" cy="811836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133761" y="5876142"/>
            <a:ext cx="5174543" cy="551185"/>
            <a:chOff x="2123728" y="6858000"/>
            <a:chExt cx="5174543" cy="551185"/>
          </a:xfrm>
        </p:grpSpPr>
        <p:sp>
          <p:nvSpPr>
            <p:cNvPr id="2" name="Rectangle 1"/>
            <p:cNvSpPr/>
            <p:nvPr/>
          </p:nvSpPr>
          <p:spPr>
            <a:xfrm>
              <a:off x="3563888" y="6858000"/>
              <a:ext cx="2088232" cy="31541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Directive Behaviour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2" idx="3"/>
            </p:cNvCxnSpPr>
            <p:nvPr/>
          </p:nvCxnSpPr>
          <p:spPr>
            <a:xfrm>
              <a:off x="5652120" y="7015708"/>
              <a:ext cx="1512168" cy="1369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" idx="1"/>
            </p:cNvCxnSpPr>
            <p:nvPr/>
          </p:nvCxnSpPr>
          <p:spPr>
            <a:xfrm>
              <a:off x="2144936" y="7015708"/>
              <a:ext cx="1418952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22207" y="7101407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High</a:t>
              </a:r>
              <a:endParaRPr lang="en-GB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3728" y="7101408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Low</a:t>
              </a:r>
              <a:endParaRPr lang="en-GB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0977" y="556836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Low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230683" y="19481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High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2269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568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Six steps to success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29146"/>
            <a:ext cx="7672939" cy="45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52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104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Vision and goals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2950" y="2133030"/>
            <a:ext cx="3593554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Co-creation is best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Between fantasy and predictable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Inspires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 specific and graphic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Describe how success will feel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00"/>
          <a:stretch/>
        </p:blipFill>
        <p:spPr>
          <a:xfrm>
            <a:off x="5076056" y="2241997"/>
            <a:ext cx="2524125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84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203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Share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912244"/>
            <a:ext cx="6120606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Ensure all stakeholders are on board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Check key personnel are inspired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95"/>
          <a:stretch/>
        </p:blipFill>
        <p:spPr>
          <a:xfrm>
            <a:off x="1854049" y="3429000"/>
            <a:ext cx="5435902" cy="216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48064" y="1917006"/>
            <a:ext cx="6120606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 brave and talk!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Find leaders</a:t>
            </a:r>
          </a:p>
        </p:txBody>
      </p:sp>
    </p:spTree>
    <p:extLst>
      <p:ext uri="{BB962C8B-B14F-4D97-AF65-F5344CB8AC3E}">
        <p14:creationId xmlns:p14="http://schemas.microsoft.com/office/powerpoint/2010/main" xmlns="" val="21386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ttp://www.elhamchurches.com/siteimages/ch%20bell%20ringing%201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" y="6258"/>
            <a:ext cx="91226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6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966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Engage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2001541"/>
            <a:ext cx="6120606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Create an occasion or event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Invite ringers powerfully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 prepared for a “no”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988840"/>
            <a:ext cx="6120606" cy="3672234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Thank them for their feedback/</a:t>
            </a:r>
            <a:br>
              <a:rPr lang="en-GB" altLang="en-US" sz="1800" dirty="0" smtClean="0">
                <a:latin typeface="Gill Sans MT" panose="020B05020201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</a:rPr>
              <a:t>consideration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Remind them of their interest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7" t="15629" r="3572" b="14604"/>
          <a:stretch/>
        </p:blipFill>
        <p:spPr>
          <a:xfrm>
            <a:off x="2627784" y="3861048"/>
            <a:ext cx="395490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7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658" y="1341438"/>
            <a:ext cx="3486683" cy="40677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622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9807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Deliver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129614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18" t="4869" r="2812"/>
          <a:stretch/>
        </p:blipFill>
        <p:spPr>
          <a:xfrm rot="5400000">
            <a:off x="6439779" y="4081501"/>
            <a:ext cx="2329440" cy="2032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10"/>
          <a:stretch/>
        </p:blipFill>
        <p:spPr>
          <a:xfrm>
            <a:off x="3995936" y="4725144"/>
            <a:ext cx="1985764" cy="1599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79" r="22226"/>
          <a:stretch/>
        </p:blipFill>
        <p:spPr>
          <a:xfrm>
            <a:off x="2483768" y="908720"/>
            <a:ext cx="1423975" cy="1374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050958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085184"/>
            <a:ext cx="1872208" cy="1232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7" t="7117" r="21970" b="25721"/>
          <a:stretch/>
        </p:blipFill>
        <p:spPr>
          <a:xfrm>
            <a:off x="7092280" y="1196752"/>
            <a:ext cx="1620360" cy="2038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00808"/>
            <a:ext cx="2088232" cy="1397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44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Motivate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794024"/>
            <a:ext cx="4392488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Make sure your practices are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enjoyable</a:t>
            </a:r>
            <a:endParaRPr lang="en-GB" altLang="en-US" sz="1800" dirty="0">
              <a:latin typeface="Gill Sans MT" panose="020B0502020104020203" pitchFamily="34" charset="0"/>
            </a:endParaRPr>
          </a:p>
          <a:p>
            <a:pPr marL="444500" defTabSz="812800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tabLst>
                <a:tab pos="990600" algn="l"/>
              </a:tabLst>
              <a:defRPr/>
            </a:pPr>
            <a:r>
              <a:rPr lang="en-GB" altLang="en-US" sz="1600" i="1" dirty="0">
                <a:latin typeface="Gill Sans MT" panose="020B0502020104020203" pitchFamily="34" charset="0"/>
              </a:rPr>
              <a:t>Having fun is important in </a:t>
            </a:r>
            <a:br>
              <a:rPr lang="en-GB" altLang="en-US" sz="1600" i="1" dirty="0">
                <a:latin typeface="Gill Sans MT" panose="020B0502020104020203" pitchFamily="34" charset="0"/>
              </a:rPr>
            </a:br>
            <a:r>
              <a:rPr lang="en-GB" altLang="en-US" sz="1600" i="1" dirty="0">
                <a:latin typeface="Gill Sans MT" panose="020B0502020104020203" pitchFamily="34" charset="0"/>
              </a:rPr>
              <a:t>the early stages of ringing </a:t>
            </a:r>
          </a:p>
          <a:p>
            <a:pPr marL="261938" indent="-261938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Flexible teaching style</a:t>
            </a:r>
          </a:p>
          <a:p>
            <a:pPr marL="444500" defTabSz="812800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tabLst>
                <a:tab pos="990600" algn="l"/>
              </a:tabLst>
              <a:defRPr/>
            </a:pPr>
            <a:r>
              <a:rPr lang="en-GB" altLang="en-US" sz="1600" i="1" dirty="0">
                <a:latin typeface="Gill Sans MT" panose="020B0502020104020203" pitchFamily="34" charset="0"/>
              </a:rPr>
              <a:t>Make your teaching </a:t>
            </a:r>
            <a:r>
              <a:rPr lang="en-GB" altLang="en-US" sz="1600" i="1" dirty="0" smtClean="0">
                <a:latin typeface="Gill Sans MT" panose="020B0502020104020203" pitchFamily="34" charset="0"/>
              </a:rPr>
              <a:t>learner-centred </a:t>
            </a:r>
            <a:endParaRPr lang="en-GB" altLang="en-US" sz="1600" i="1" dirty="0">
              <a:latin typeface="Gill Sans MT" panose="020B0502020104020203" pitchFamily="34" charset="0"/>
            </a:endParaRPr>
          </a:p>
          <a:p>
            <a:pPr>
              <a:spcAft>
                <a:spcPts val="900"/>
              </a:spcAft>
            </a:pPr>
            <a:endParaRPr lang="en-GB" sz="1800" dirty="0"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077072"/>
            <a:ext cx="3312368" cy="205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076056" y="1798216"/>
            <a:ext cx="3600400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Close </a:t>
            </a:r>
            <a:r>
              <a:rPr lang="en-GB" altLang="en-US" sz="1800" dirty="0">
                <a:latin typeface="Gill Sans MT" panose="020B0502020104020203" pitchFamily="34" charset="0"/>
              </a:rPr>
              <a:t>communications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– asking and </a:t>
            </a:r>
            <a:r>
              <a:rPr lang="en-GB" altLang="en-US" sz="1800" dirty="0">
                <a:latin typeface="Gill Sans MT" panose="020B0502020104020203" pitchFamily="34" charset="0"/>
              </a:rPr>
              <a:t>listening as well as telling</a:t>
            </a:r>
          </a:p>
          <a:p>
            <a:pPr marL="444500" defTabSz="812800">
              <a:lnSpc>
                <a:spcPct val="110000"/>
              </a:lnSpc>
              <a:spcAft>
                <a:spcPts val="900"/>
              </a:spcAft>
              <a:buClr>
                <a:srgbClr val="003399"/>
              </a:buClr>
              <a:buSzPct val="140000"/>
              <a:tabLst>
                <a:tab pos="990600" algn="l"/>
              </a:tabLst>
              <a:defRPr/>
            </a:pPr>
            <a:r>
              <a:rPr lang="en-GB" altLang="en-US" sz="1600" i="1" dirty="0">
                <a:latin typeface="Gill Sans MT" panose="020B0502020104020203" pitchFamily="34" charset="0"/>
              </a:rPr>
              <a:t>Really get to know the members </a:t>
            </a:r>
            <a:br>
              <a:rPr lang="en-GB" altLang="en-US" sz="1600" i="1" dirty="0">
                <a:latin typeface="Gill Sans MT" panose="020B0502020104020203" pitchFamily="34" charset="0"/>
              </a:rPr>
            </a:br>
            <a:r>
              <a:rPr lang="en-GB" altLang="en-US" sz="1600" i="1" dirty="0">
                <a:latin typeface="Gill Sans MT" panose="020B0502020104020203" pitchFamily="34" charset="0"/>
              </a:rPr>
              <a:t>of your band and what makes </a:t>
            </a:r>
            <a:br>
              <a:rPr lang="en-GB" altLang="en-US" sz="1600" i="1" dirty="0">
                <a:latin typeface="Gill Sans MT" panose="020B0502020104020203" pitchFamily="34" charset="0"/>
              </a:rPr>
            </a:br>
            <a:r>
              <a:rPr lang="en-GB" altLang="en-US" sz="1600" i="1" dirty="0">
                <a:latin typeface="Gill Sans MT" panose="020B0502020104020203" pitchFamily="34" charset="0"/>
              </a:rPr>
              <a:t>them tick</a:t>
            </a:r>
          </a:p>
          <a:p>
            <a:pPr>
              <a:spcAft>
                <a:spcPts val="900"/>
              </a:spcAft>
            </a:pPr>
            <a:endParaRPr lang="en-GB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9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731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Set a good atmosphere in the tower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168922" cy="265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1972285"/>
            <a:ext cx="309634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Place emphasis on</a:t>
            </a:r>
          </a:p>
          <a:p>
            <a:pPr marL="7239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600" i="1" dirty="0" smtClean="0">
                <a:latin typeface="Gill Sans MT" panose="020B0502020104020203" pitchFamily="34" charset="0"/>
              </a:rPr>
              <a:t>Personal effort</a:t>
            </a:r>
          </a:p>
          <a:p>
            <a:pPr marL="7239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600" i="1" dirty="0" smtClean="0">
                <a:latin typeface="Gill Sans MT" panose="020B0502020104020203" pitchFamily="34" charset="0"/>
              </a:rPr>
              <a:t>Striving to succeed</a:t>
            </a:r>
          </a:p>
          <a:p>
            <a:pPr marL="7239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600" i="1" dirty="0" smtClean="0">
                <a:latin typeface="Gill Sans MT" panose="020B0502020104020203" pitchFamily="34" charset="0"/>
              </a:rPr>
              <a:t>Skill development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Do not regard mistakes as </a:t>
            </a:r>
            <a:br>
              <a:rPr lang="en-GB" altLang="en-US" sz="1800" dirty="0" smtClean="0">
                <a:latin typeface="Gill Sans MT" panose="020B05020201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</a:rPr>
              <a:t>failures</a:t>
            </a:r>
          </a:p>
          <a:p>
            <a:pPr marL="723900" indent="-2794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600" i="1" dirty="0" smtClean="0">
                <a:latin typeface="Gill Sans MT" panose="020B0502020104020203" pitchFamily="34" charset="0"/>
              </a:rPr>
              <a:t>They provide opportunity for feedback and are essential </a:t>
            </a:r>
            <a:br>
              <a:rPr lang="en-GB" altLang="en-US" sz="1600" i="1" dirty="0" smtClean="0">
                <a:latin typeface="Gill Sans MT" panose="020B0502020104020203" pitchFamily="34" charset="0"/>
              </a:rPr>
            </a:br>
            <a:r>
              <a:rPr lang="en-GB" altLang="en-US" sz="1600" i="1" dirty="0" smtClean="0">
                <a:latin typeface="Gill Sans MT" panose="020B0502020104020203" pitchFamily="34" charset="0"/>
              </a:rPr>
              <a:t>to the learning process</a:t>
            </a:r>
            <a:endParaRPr lang="en-GB" sz="16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819424"/>
            <a:ext cx="7632774" cy="3168352"/>
          </a:xfrm>
        </p:spPr>
        <p:txBody>
          <a:bodyPr>
            <a:no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Opportunity to reflect on your role and accountabilities </a:t>
            </a:r>
            <a:br>
              <a:rPr lang="en-GB" altLang="en-US" sz="1800" dirty="0" smtClean="0">
                <a:latin typeface="Gill Sans MT" panose="020B05020201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</a:rPr>
              <a:t>as a leader in ringing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An introduction to the situational model of leadership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 chance to apply a six-step approach to making a difference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 chance to share common issues with others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Increased confidence in communicating with other ringers </a:t>
            </a:r>
            <a:br>
              <a:rPr lang="en-GB" altLang="en-US" sz="1800" dirty="0" smtClean="0">
                <a:latin typeface="Gill Sans MT" panose="020B05020201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</a:rPr>
              <a:t>and the Church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 clear focus and plan for moving forward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Clarity on your strengths as a leader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568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What will you get out of this workshop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8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The importance of experiencing success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150" y="1963440"/>
            <a:ext cx="3299668" cy="266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Success leads to confidence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Confidence leads to more effort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More effort leads to more achievement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Achievement leads to a feeling of success!</a:t>
            </a:r>
            <a:endParaRPr lang="en-GB" sz="1800" dirty="0">
              <a:latin typeface="Gill Sans MT" panose="020B05020201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79504" y="4684055"/>
            <a:ext cx="2592288" cy="782266"/>
            <a:chOff x="5292080" y="4725144"/>
            <a:chExt cx="2592288" cy="782266"/>
          </a:xfrm>
        </p:grpSpPr>
        <p:sp>
          <p:nvSpPr>
            <p:cNvPr id="40" name="Oval 39"/>
            <p:cNvSpPr/>
            <p:nvPr/>
          </p:nvSpPr>
          <p:spPr>
            <a:xfrm>
              <a:off x="5868144" y="4725144"/>
              <a:ext cx="1368152" cy="78226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92080" y="4941168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Effort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79504" y="2060848"/>
            <a:ext cx="2592288" cy="782266"/>
            <a:chOff x="5364088" y="1537147"/>
            <a:chExt cx="2592288" cy="782266"/>
          </a:xfrm>
        </p:grpSpPr>
        <p:sp>
          <p:nvSpPr>
            <p:cNvPr id="39" name="Oval 38"/>
            <p:cNvSpPr/>
            <p:nvPr/>
          </p:nvSpPr>
          <p:spPr>
            <a:xfrm>
              <a:off x="5940152" y="1537147"/>
              <a:ext cx="1368152" cy="78226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8" y="1700808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 rot="7241140">
            <a:off x="6595959" y="4268133"/>
            <a:ext cx="1161836" cy="504056"/>
          </a:xfrm>
          <a:prstGeom prst="rightArrow">
            <a:avLst>
              <a:gd name="adj1" fmla="val 50000"/>
              <a:gd name="adj2" fmla="val 67637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6231632" y="3356248"/>
            <a:ext cx="2592288" cy="782266"/>
            <a:chOff x="6927056" y="3077344"/>
            <a:chExt cx="2592288" cy="782266"/>
          </a:xfrm>
        </p:grpSpPr>
        <p:sp>
          <p:nvSpPr>
            <p:cNvPr id="37" name="Oval 36"/>
            <p:cNvSpPr/>
            <p:nvPr/>
          </p:nvSpPr>
          <p:spPr>
            <a:xfrm>
              <a:off x="7460704" y="3077344"/>
              <a:ext cx="1368152" cy="78226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7056" y="3280668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Confidence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 rot="2876454">
            <a:off x="6649137" y="2820263"/>
            <a:ext cx="991864" cy="504056"/>
          </a:xfrm>
          <a:prstGeom prst="rightArrow">
            <a:avLst>
              <a:gd name="adj1" fmla="val 50000"/>
              <a:gd name="adj2" fmla="val 67637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ight Arrow 47"/>
          <p:cNvSpPr/>
          <p:nvPr/>
        </p:nvSpPr>
        <p:spPr>
          <a:xfrm rot="18253103">
            <a:off x="5160424" y="2761408"/>
            <a:ext cx="1056935" cy="504056"/>
          </a:xfrm>
          <a:prstGeom prst="rightArrow">
            <a:avLst>
              <a:gd name="adj1" fmla="val 50000"/>
              <a:gd name="adj2" fmla="val 67637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139952" y="3356248"/>
            <a:ext cx="2592288" cy="782266"/>
            <a:chOff x="3635896" y="2734940"/>
            <a:chExt cx="2592288" cy="782266"/>
          </a:xfrm>
        </p:grpSpPr>
        <p:sp>
          <p:nvSpPr>
            <p:cNvPr id="36" name="Oval 35"/>
            <p:cNvSpPr/>
            <p:nvPr/>
          </p:nvSpPr>
          <p:spPr>
            <a:xfrm>
              <a:off x="4211960" y="2734940"/>
              <a:ext cx="1368152" cy="78226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35896" y="2924944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Achievement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 rot="14229125">
            <a:off x="5081031" y="4157514"/>
            <a:ext cx="978373" cy="504056"/>
          </a:xfrm>
          <a:prstGeom prst="rightArrow">
            <a:avLst>
              <a:gd name="adj1" fmla="val 50000"/>
              <a:gd name="adj2" fmla="val 67637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755650" y="4797152"/>
            <a:ext cx="3156446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your ringers’ progress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 they can achieve</a:t>
            </a:r>
          </a:p>
        </p:txBody>
      </p:sp>
    </p:spTree>
    <p:extLst>
      <p:ext uri="{BB962C8B-B14F-4D97-AF65-F5344CB8AC3E}">
        <p14:creationId xmlns:p14="http://schemas.microsoft.com/office/powerpoint/2010/main" xmlns="" val="3789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04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Repeated failure is demotivating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441" y="1801639"/>
            <a:ext cx="3157479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Leads </a:t>
            </a:r>
            <a:r>
              <a:rPr lang="en-GB" altLang="en-US" sz="1800" dirty="0">
                <a:latin typeface="Gill Sans MT" panose="020B0502020104020203" pitchFamily="34" charset="0"/>
              </a:rPr>
              <a:t>to frustration and loss of confidence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Loss of confidence leads to reluctance to try things and have a go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Less effort is put in 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Less effort leads to lack of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/>
            </a:r>
            <a:br>
              <a:rPr lang="en-GB" altLang="en-US" sz="1800" dirty="0" smtClean="0">
                <a:latin typeface="Gill Sans MT" panose="020B0502020104020203" pitchFamily="34" charset="0"/>
              </a:rPr>
            </a:br>
            <a:r>
              <a:rPr lang="en-GB" altLang="en-US" sz="1800" dirty="0" smtClean="0">
                <a:latin typeface="Gill Sans MT" panose="020B0502020104020203" pitchFamily="34" charset="0"/>
              </a:rPr>
              <a:t>achievement </a:t>
            </a:r>
            <a:r>
              <a:rPr lang="en-GB" altLang="en-US" sz="1800" dirty="0">
                <a:latin typeface="Gill Sans MT" panose="020B0502020104020203" pitchFamily="34" charset="0"/>
              </a:rPr>
              <a:t>and more failure </a:t>
            </a:r>
          </a:p>
          <a:p>
            <a:pPr marL="279400" indent="-279400" defTabSz="812800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tabLst>
                <a:tab pos="990600" algn="l"/>
              </a:tabLst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Eventually leads </a:t>
            </a:r>
            <a:r>
              <a:rPr lang="en-GB" altLang="en-US" sz="1800" dirty="0">
                <a:latin typeface="Gill Sans MT" panose="020B0502020104020203" pitchFamily="34" charset="0"/>
              </a:rPr>
              <a:t>to reduced attendance and probable loss of your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ringer</a:t>
            </a:r>
            <a:endParaRPr lang="en-GB" altLang="en-US" sz="1800" dirty="0">
              <a:latin typeface="Gill Sans MT" panose="020B0502020104020203" pitchFamily="34" charset="0"/>
            </a:endParaRPr>
          </a:p>
        </p:txBody>
      </p:sp>
      <p:pic>
        <p:nvPicPr>
          <p:cNvPr id="20" name="Picture 6"/>
          <p:cNvPicPr>
            <a:picLocks noGrp="1" noChangeAspect="1" noChangeArrowheads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2916386" cy="291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6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84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Acknowledge results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2073754" y="2847053"/>
            <a:ext cx="2304256" cy="2160637"/>
          </a:xfrm>
          <a:prstGeom prst="diamond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Speak from the heart</a:t>
            </a:r>
            <a:endParaRPr lang="en-GB" sz="1700" dirty="0"/>
          </a:p>
        </p:txBody>
      </p:sp>
      <p:sp>
        <p:nvSpPr>
          <p:cNvPr id="5" name="Diamond 4"/>
          <p:cNvSpPr/>
          <p:nvPr/>
        </p:nvSpPr>
        <p:spPr>
          <a:xfrm>
            <a:off x="3391932" y="4010198"/>
            <a:ext cx="2304256" cy="2160637"/>
          </a:xfrm>
          <a:prstGeom prst="diamond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/>
          </a:p>
        </p:txBody>
      </p:sp>
      <p:sp>
        <p:nvSpPr>
          <p:cNvPr id="6" name="Diamond 5"/>
          <p:cNvSpPr/>
          <p:nvPr/>
        </p:nvSpPr>
        <p:spPr>
          <a:xfrm>
            <a:off x="4716016" y="2824622"/>
            <a:ext cx="2304256" cy="2160637"/>
          </a:xfrm>
          <a:prstGeom prst="diamond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Bring humour and gratitude</a:t>
            </a:r>
            <a:endParaRPr lang="en-GB" sz="1700" dirty="0"/>
          </a:p>
        </p:txBody>
      </p:sp>
      <p:sp>
        <p:nvSpPr>
          <p:cNvPr id="8" name="Diamond 7"/>
          <p:cNvSpPr/>
          <p:nvPr/>
        </p:nvSpPr>
        <p:spPr>
          <a:xfrm>
            <a:off x="3391932" y="1700808"/>
            <a:ext cx="2304256" cy="2160637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 smtClean="0"/>
              <a:t>Tell the truth</a:t>
            </a:r>
            <a:endParaRPr lang="en-GB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3535948" y="465827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+mn-lt"/>
              </a:rPr>
              <a:t>Take</a:t>
            </a:r>
          </a:p>
          <a:p>
            <a:pPr algn="ctr"/>
            <a:r>
              <a:rPr lang="en-GB" sz="1800" dirty="0" smtClean="0">
                <a:solidFill>
                  <a:schemeClr val="bg1"/>
                </a:solidFill>
                <a:latin typeface="+mn-lt"/>
              </a:rPr>
              <a:t>responsibility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8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10188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Top tips for tower captains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1989014"/>
            <a:ext cx="5328518" cy="3672234"/>
          </a:xfrm>
        </p:spPr>
        <p:txBody>
          <a:bodyPr>
            <a:noAutofit/>
          </a:bodyPr>
          <a:lstStyle/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 smtClean="0">
                <a:latin typeface="Gill Sans MT" panose="020B0502020104020203" pitchFamily="34" charset="0"/>
              </a:rPr>
              <a:t>Delegate responsibilities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 smtClean="0">
                <a:latin typeface="Gill Sans MT" panose="020B0502020104020203" pitchFamily="34" charset="0"/>
              </a:rPr>
              <a:t>Share the teaching broadly </a:t>
            </a:r>
            <a:r>
              <a:rPr lang="en-GB" altLang="en-US" sz="1700" dirty="0" err="1" smtClean="0">
                <a:latin typeface="Gill Sans MT" panose="020B0502020104020203" pitchFamily="34" charset="0"/>
              </a:rPr>
              <a:t>eg</a:t>
            </a:r>
            <a:r>
              <a:rPr lang="en-GB" altLang="en-US" sz="1700" dirty="0" smtClean="0">
                <a:latin typeface="Gill Sans MT" panose="020B0502020104020203" pitchFamily="34" charset="0"/>
              </a:rPr>
              <a:t> ITTS courses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 smtClean="0">
                <a:latin typeface="Gill Sans MT" panose="020B0502020104020203" pitchFamily="34" charset="0"/>
              </a:rPr>
              <a:t>Have everyone conduct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 smtClean="0">
                <a:latin typeface="Gill Sans MT" panose="020B0502020104020203" pitchFamily="34" charset="0"/>
              </a:rPr>
              <a:t>Plan regular social activity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>
                <a:latin typeface="Gill Sans MT" panose="020B0502020104020203" pitchFamily="34" charset="0"/>
              </a:rPr>
              <a:t>Invite clergy into the </a:t>
            </a:r>
            <a:r>
              <a:rPr lang="en-GB" altLang="en-US" sz="1700" dirty="0" smtClean="0">
                <a:latin typeface="Gill Sans MT" panose="020B0502020104020203" pitchFamily="34" charset="0"/>
              </a:rPr>
              <a:t>team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>
                <a:latin typeface="Gill Sans MT" panose="020B0502020104020203" pitchFamily="34" charset="0"/>
              </a:rPr>
              <a:t>Plan ahead for each touch and each practice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>
                <a:latin typeface="Gill Sans MT" panose="020B0502020104020203" pitchFamily="34" charset="0"/>
              </a:rPr>
              <a:t>Ensure every ringer has their next step clear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700" dirty="0">
                <a:latin typeface="Gill Sans MT" panose="020B0502020104020203" pitchFamily="34" charset="0"/>
              </a:rPr>
              <a:t>Build in theory work and special </a:t>
            </a:r>
            <a:r>
              <a:rPr lang="en-GB" altLang="en-US" sz="1700" dirty="0" smtClean="0">
                <a:latin typeface="Gill Sans MT" panose="020B0502020104020203" pitchFamily="34" charset="0"/>
              </a:rPr>
              <a:t/>
            </a:r>
            <a:br>
              <a:rPr lang="en-GB" altLang="en-US" sz="1700" dirty="0" smtClean="0">
                <a:latin typeface="Gill Sans MT" panose="020B0502020104020203" pitchFamily="34" charset="0"/>
              </a:rPr>
            </a:br>
            <a:r>
              <a:rPr lang="en-GB" altLang="en-US" sz="1700" dirty="0" smtClean="0">
                <a:latin typeface="Gill Sans MT" panose="020B0502020104020203" pitchFamily="34" charset="0"/>
              </a:rPr>
              <a:t>performances into schedule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700" dirty="0" smtClean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25797"/>
            <a:ext cx="2752531" cy="28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9934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So what does ‘success’ look like?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9"/>
          <a:stretch/>
        </p:blipFill>
        <p:spPr>
          <a:xfrm>
            <a:off x="1853456" y="2205038"/>
            <a:ext cx="5437088" cy="335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100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568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You as the source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4092" y="2105933"/>
            <a:ext cx="4855816" cy="3636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550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84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Your accountabilities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260" y="2461110"/>
            <a:ext cx="2523600" cy="252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ounded Rectangle 1"/>
          <p:cNvSpPr/>
          <p:nvPr/>
        </p:nvSpPr>
        <p:spPr>
          <a:xfrm>
            <a:off x="1835696" y="2420888"/>
            <a:ext cx="2520280" cy="25208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 smtClean="0">
                <a:latin typeface="Gill Sans MT" panose="020B0502020104020203" pitchFamily="34" charset="0"/>
              </a:rPr>
              <a:t>Definition:</a:t>
            </a:r>
          </a:p>
          <a:p>
            <a:pPr algn="ctr"/>
            <a:endParaRPr lang="en-GB" sz="1800" dirty="0" smtClean="0">
              <a:latin typeface="Gill Sans MT" panose="020B0502020104020203" pitchFamily="34" charset="0"/>
            </a:endParaRPr>
          </a:p>
          <a:p>
            <a:pPr algn="ctr"/>
            <a:r>
              <a:rPr lang="en-GB" sz="1800" dirty="0" smtClean="0">
                <a:latin typeface="Gill Sans MT" panose="020B0502020104020203" pitchFamily="34" charset="0"/>
              </a:rPr>
              <a:t>“Obligation to account for activities, accept responsibility for them and disclose results”</a:t>
            </a:r>
            <a:endParaRPr lang="en-GB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8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84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Commitment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150" y="1832124"/>
            <a:ext cx="7624266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Being leader is about engaging commitment</a:t>
            </a:r>
          </a:p>
          <a:p>
            <a:pPr marL="261938" indent="-261938">
              <a:lnSpc>
                <a:spcPct val="110000"/>
              </a:lnSpc>
              <a:spcAft>
                <a:spcPts val="12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Let’s start with yours</a:t>
            </a:r>
            <a:endParaRPr lang="en-GB" altLang="en-US" sz="1800" dirty="0">
              <a:latin typeface="Gill Sans MT" panose="020B0502020104020203" pitchFamily="34" charset="0"/>
            </a:endParaRPr>
          </a:p>
          <a:p>
            <a:pPr>
              <a:spcAft>
                <a:spcPts val="1200"/>
              </a:spcAft>
            </a:pPr>
            <a:endParaRPr lang="en-GB" sz="1800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140968"/>
            <a:ext cx="4320480" cy="270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78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ttp://www.elhamchurches.com/siteimages/ch%20bell%20ringing%201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" y="6258"/>
            <a:ext cx="91226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20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384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Make a difference!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763" y="1467793"/>
            <a:ext cx="6323599" cy="474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34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204864"/>
            <a:ext cx="3528318" cy="3168352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Introductions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Defining leadership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Getting clear what you want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Your skills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62360" y="9934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Outline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0" y="2204864"/>
            <a:ext cx="3711822" cy="3168352"/>
          </a:xfrm>
        </p:spPr>
        <p:txBody>
          <a:bodyPr>
            <a:norm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The situational leadership model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The six-step approach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Your commitment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xmlns="" val="25460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7700" y="2780928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3200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SUPPLEMENTARY </a:t>
            </a:r>
            <a:br>
              <a:rPr lang="en-GB" altLang="en-US" sz="3200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sz="3200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TOP TIPS</a:t>
            </a:r>
            <a:endParaRPr lang="en-GB" altLang="en-US" sz="3200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7114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Direct and deliver community needs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2061022"/>
            <a:ext cx="2952254" cy="3672234"/>
          </a:xfrm>
        </p:spPr>
        <p:txBody>
          <a:bodyPr>
            <a:noAutofit/>
          </a:bodyPr>
          <a:lstStyle/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Ring for events in the community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Publish activities and achievements on your or a community website and Facebook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Get mentions in local press/radio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346238980"/>
              </p:ext>
            </p:extLst>
          </p:nvPr>
        </p:nvGraphicFramePr>
        <p:xfrm>
          <a:off x="3059832" y="1628800"/>
          <a:ext cx="590088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368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17550" y="1819424"/>
            <a:ext cx="3672334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How often?</a:t>
            </a:r>
          </a:p>
          <a:p>
            <a:pPr marL="261938" indent="-261938" fontAlgn="auto">
              <a:lnSpc>
                <a:spcPct val="110000"/>
              </a:lnSpc>
              <a:spcAft>
                <a:spcPts val="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Who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?		</a:t>
            </a:r>
          </a:p>
          <a:p>
            <a:pPr marL="625475" lvl="1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i="1" dirty="0" smtClean="0">
                <a:latin typeface="Gill Sans MT" panose="020B0502020104020203" pitchFamily="34" charset="0"/>
              </a:rPr>
              <a:t>Bring a friend</a:t>
            </a:r>
          </a:p>
          <a:p>
            <a:pPr marL="261938" indent="-261938" fontAlgn="auto">
              <a:lnSpc>
                <a:spcPct val="110000"/>
              </a:lnSpc>
              <a:spcAft>
                <a:spcPts val="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Advertising</a:t>
            </a:r>
            <a:endParaRPr lang="en-GB" altLang="en-US" sz="1800" dirty="0">
              <a:latin typeface="Gill Sans MT" panose="020B0502020104020203" pitchFamily="34" charset="0"/>
            </a:endParaRPr>
          </a:p>
          <a:p>
            <a:pPr marL="625475" lvl="1" indent="-261938" fontAlgn="auto">
              <a:lnSpc>
                <a:spcPct val="110000"/>
              </a:lnSpc>
              <a:spcAft>
                <a:spcPts val="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i="1" dirty="0" smtClean="0">
                <a:latin typeface="Gill Sans MT" panose="020B0502020104020203" pitchFamily="34" charset="0"/>
              </a:rPr>
              <a:t>How?</a:t>
            </a:r>
          </a:p>
          <a:p>
            <a:pPr marL="625475" lvl="1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i="1" dirty="0" smtClean="0">
                <a:latin typeface="Gill Sans MT" panose="020B0502020104020203" pitchFamily="34" charset="0"/>
              </a:rPr>
              <a:t>Where? 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Open days/taster </a:t>
            </a:r>
            <a:r>
              <a:rPr lang="en-GB" altLang="en-US" sz="1800" dirty="0">
                <a:latin typeface="Gill Sans MT" panose="020B0502020104020203" pitchFamily="34" charset="0"/>
              </a:rPr>
              <a:t>sessions </a:t>
            </a:r>
          </a:p>
          <a:p>
            <a:pPr marL="261938" indent="-261938" fontAlgn="auto">
              <a:lnSpc>
                <a:spcPct val="110000"/>
              </a:lnSpc>
              <a:spcAft>
                <a:spcPts val="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Teaching handling</a:t>
            </a:r>
          </a:p>
          <a:p>
            <a:pPr marL="625475" lvl="1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i="1" dirty="0">
                <a:latin typeface="Gill Sans MT" panose="020B0502020104020203" pitchFamily="34" charset="0"/>
              </a:rPr>
              <a:t>Sufficient teachers? 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770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Recruit some ringers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650" y="5085184"/>
            <a:ext cx="278789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proactive – </a:t>
            </a:r>
            <a:b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won’t come to you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457" y="1341438"/>
            <a:ext cx="3083371" cy="435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115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730250" y="1810916"/>
            <a:ext cx="4057774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Good channels of communication will lead to good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relationships</a:t>
            </a:r>
            <a:endParaRPr lang="en-GB" altLang="en-US" sz="1800" dirty="0">
              <a:latin typeface="Gill Sans MT" panose="020B0502020104020203" pitchFamily="34" charset="0"/>
            </a:endParaRP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Consider inviting the vicar to tower social events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Write articles for the church magazine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Church wardens are present before services which provides opportunity to have conversation with them.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Church </a:t>
            </a:r>
            <a:r>
              <a:rPr lang="en-GB" altLang="en-US" sz="1800" dirty="0">
                <a:latin typeface="Gill Sans MT" panose="020B0502020104020203" pitchFamily="34" charset="0"/>
              </a:rPr>
              <a:t>wardens are close to vicars and can be an ambassador for the ringers 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83568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Good communications with your clergy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25" r="15925"/>
          <a:stretch/>
        </p:blipFill>
        <p:spPr>
          <a:xfrm>
            <a:off x="5220072" y="2060848"/>
            <a:ext cx="2971304" cy="24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8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Grp="1" noChangeAspect="1" noChangeArrowheads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077072"/>
            <a:ext cx="5976664" cy="182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30250" y="1819424"/>
            <a:ext cx="8712968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Join in with community events and get to know local people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Hold tower open days so people can see the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bells</a:t>
            </a:r>
            <a:endParaRPr lang="en-GB" altLang="en-US" sz="1800" dirty="0">
              <a:latin typeface="Gill Sans MT" panose="020B0502020104020203" pitchFamily="34" charset="0"/>
            </a:endParaRP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Ring at regular times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Advertise or give notice of extra ringing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Hold open days so local people can come and see the bells 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384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Good communications with the local community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5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454400"/>
            <a:ext cx="3924436" cy="2616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4038" y="1819424"/>
            <a:ext cx="3558778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Ringing at unfamiliar times can annoy the neighbours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Long periods of ringing can annoy the neighbours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40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Community relations – things to beware of!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5392" y="1832124"/>
            <a:ext cx="4320480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If </a:t>
            </a:r>
            <a:r>
              <a:rPr lang="en-GB" altLang="en-US" sz="1800" dirty="0">
                <a:latin typeface="Gill Sans MT" panose="020B0502020104020203" pitchFamily="34" charset="0"/>
              </a:rPr>
              <a:t>you have a </a:t>
            </a:r>
            <a:r>
              <a:rPr lang="en-GB" altLang="en-US" sz="1800" dirty="0" smtClean="0">
                <a:latin typeface="Gill Sans MT" panose="020B0502020104020203" pitchFamily="34" charset="0"/>
              </a:rPr>
              <a:t>complaint, </a:t>
            </a:r>
            <a:r>
              <a:rPr lang="en-GB" altLang="en-US" sz="1800" dirty="0">
                <a:latin typeface="Gill Sans MT" panose="020B0502020104020203" pitchFamily="34" charset="0"/>
              </a:rPr>
              <a:t>discuss with the clergy how to deal with it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CCCBR Tower Management Committee</a:t>
            </a: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6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55650" y="1844824"/>
            <a:ext cx="3524994" cy="367223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Keeps the bells ringing for the </a:t>
            </a:r>
            <a:r>
              <a:rPr lang="en-GB" altLang="en-US" sz="1800" i="1" dirty="0">
                <a:latin typeface="Gill Sans MT" panose="020B0502020104020203" pitchFamily="34" charset="0"/>
              </a:rPr>
              <a:t>community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Keeps the band viable for the </a:t>
            </a:r>
            <a:r>
              <a:rPr lang="en-GB" altLang="en-US" sz="1800" i="1" dirty="0">
                <a:latin typeface="Gill Sans MT" panose="020B0502020104020203" pitchFamily="34" charset="0"/>
              </a:rPr>
              <a:t>ringers </a:t>
            </a:r>
          </a:p>
          <a:p>
            <a:pPr marL="261938" indent="-261938" fontAlgn="auto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latin typeface="Gill Sans MT" panose="020B0502020104020203" pitchFamily="34" charset="0"/>
              </a:rPr>
              <a:t>Keeps the bells ringing for the </a:t>
            </a:r>
            <a:r>
              <a:rPr lang="en-GB" altLang="en-US" sz="1800" i="1" dirty="0" smtClean="0">
                <a:latin typeface="Gill Sans MT" panose="020B0502020104020203" pitchFamily="34" charset="0"/>
              </a:rPr>
              <a:t>church </a:t>
            </a:r>
            <a:endParaRPr lang="en-GB" altLang="en-US" sz="1800" i="1" dirty="0">
              <a:latin typeface="Gill Sans MT" panose="020B0502020104020203" pitchFamily="34" charset="0"/>
            </a:endParaRPr>
          </a:p>
          <a:p>
            <a:pPr marL="261938" indent="-261938" fontAlgn="auto">
              <a:lnSpc>
                <a:spcPct val="110000"/>
              </a:lnSpc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n-GB" altLang="en-US" sz="18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1140" y="1023119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Being a tower captain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4365104"/>
            <a:ext cx="30963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tower captain is the backbone of ringing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34" r="3913"/>
          <a:stretch/>
        </p:blipFill>
        <p:spPr>
          <a:xfrm>
            <a:off x="4716016" y="1988840"/>
            <a:ext cx="2962797" cy="289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24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10061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Exercise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0982" y="2032382"/>
            <a:ext cx="3679056" cy="3679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427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5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http://www.elhamchurches.com/siteimages/ch%20bell%20ringing%201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utout/>
                    </a14:imgEffect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2" y="6258"/>
            <a:ext cx="912266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8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5651" y="909527"/>
            <a:ext cx="9432428" cy="53278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4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71140" y="653787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/>
            </a:r>
            <a:b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Introductions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650" y="2276872"/>
            <a:ext cx="3593554" cy="367223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None/>
              <a:defRPr/>
            </a:pPr>
            <a:r>
              <a:rPr lang="en-GB" altLang="en-US" sz="1800" b="1" dirty="0">
                <a:solidFill>
                  <a:srgbClr val="00246C"/>
                </a:solidFill>
                <a:latin typeface="Gill Sans MT" panose="020B0502020104020203" pitchFamily="34" charset="0"/>
                <a:ea typeface="ＭＳ Ｐゴシック" pitchFamily="34" charset="-128"/>
                <a:cs typeface="Iskoola Pota" panose="020B0502040204020203" pitchFamily="34" charset="0"/>
              </a:rPr>
              <a:t>Introduce your partner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Name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altLang="en-US" sz="1800" dirty="0" smtClean="0">
                <a:latin typeface="Gill Sans MT" panose="020B0502020104020203" pitchFamily="34" charset="0"/>
              </a:rPr>
              <a:t>Accountability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What do you find easy?</a:t>
            </a:r>
          </a:p>
          <a:p>
            <a:pPr marL="261938" indent="-261938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latin typeface="Gill Sans MT" panose="020B0502020104020203" pitchFamily="34" charset="0"/>
              </a:rPr>
              <a:t>What do you want help with?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5"/>
          <a:stretch/>
        </p:blipFill>
        <p:spPr>
          <a:xfrm>
            <a:off x="4500563" y="2290507"/>
            <a:ext cx="4338495" cy="250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873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3840" y="99342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What is leadership?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2" t="12210" r="6616"/>
          <a:stretch/>
        </p:blipFill>
        <p:spPr>
          <a:xfrm>
            <a:off x="2049227" y="2204864"/>
            <a:ext cx="5045546" cy="292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86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73100" y="63338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/>
            </a:r>
            <a:b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Leadership (1)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3666" y="1762214"/>
            <a:ext cx="3593554" cy="5040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1800"/>
              </a:spcAft>
              <a:buClr>
                <a:srgbClr val="003399"/>
              </a:buClr>
              <a:buSzPct val="140000"/>
              <a:buNone/>
              <a:defRPr/>
            </a:pPr>
            <a:r>
              <a:rPr lang="en-GB" altLang="en-US" sz="1600" dirty="0" smtClean="0">
                <a:latin typeface="Gill Sans MT" panose="020B0502020104020203" pitchFamily="34" charset="0"/>
              </a:rPr>
              <a:t>There are many, </a:t>
            </a:r>
            <a:br>
              <a:rPr lang="en-GB" altLang="en-US" sz="1600" dirty="0" smtClean="0">
                <a:latin typeface="Gill Sans MT" panose="020B0502020104020203" pitchFamily="34" charset="0"/>
              </a:rPr>
            </a:br>
            <a:r>
              <a:rPr lang="en-GB" altLang="en-US" sz="1600" dirty="0" smtClean="0">
                <a:latin typeface="Gill Sans MT" panose="020B0502020104020203" pitchFamily="34" charset="0"/>
              </a:rPr>
              <a:t>varied definitions: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19872" y="1603385"/>
            <a:ext cx="2952328" cy="88951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is the capacity to translate vision into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reality</a:t>
            </a:r>
          </a:p>
          <a:p>
            <a:pPr algn="ctr"/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Warren </a:t>
            </a:r>
            <a:r>
              <a:rPr lang="en-GB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Bennis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716016" y="3068960"/>
            <a:ext cx="3571355" cy="108012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leader is one who knows the way, goes the way,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shows the way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C Maxwell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03206" y="3098094"/>
            <a:ext cx="3623396" cy="108012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actions inspire others to dream more, learn more, do more and become more,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a leader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Quincy Adams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663975" y="4828579"/>
            <a:ext cx="3623396" cy="10801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at one time meant muscles; but today it means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along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Mahatma Gandhi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76114" y="4838699"/>
            <a:ext cx="3631466" cy="10801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is about taking responsibility,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making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excuses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Mitt Romney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988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7700" y="62068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/>
            </a:r>
            <a:b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</a:br>
            <a:r>
              <a:rPr lang="en-GB" altLang="en-US" b="1" dirty="0" smtClean="0">
                <a:solidFill>
                  <a:srgbClr val="00246C"/>
                </a:solidFill>
                <a:latin typeface="Gill Sans MT" panose="020B0502020104020203" pitchFamily="34" charset="0"/>
                <a:cs typeface="Iskoola Pota" panose="020B0502040204020203" pitchFamily="34" charset="0"/>
              </a:rPr>
              <a:t>Leadership (2)</a:t>
            </a:r>
            <a:endParaRPr lang="en-GB" altLang="en-US" b="1" dirty="0">
              <a:solidFill>
                <a:srgbClr val="00246C"/>
              </a:solidFill>
              <a:latin typeface="Gill Sans MT" panose="020B05020201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22028" y="2996952"/>
            <a:ext cx="3600000" cy="108012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is neutral and does not change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things.  With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courage and initiative, leaders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things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Jesse Jackson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275856" y="1525543"/>
            <a:ext cx="2880320" cy="82597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is leadership </a:t>
            </a: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Albert Schweitzer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24292" y="2996952"/>
            <a:ext cx="3600000" cy="1080120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(leader) generally gets the (followers)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deserves </a:t>
            </a: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Paul Getty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96300" y="4725144"/>
            <a:ext cx="3600000" cy="10801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the guy who isn’t rowing has time to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rock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boat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Jean-Paul Sartre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827584" y="4725144"/>
            <a:ext cx="3600000" cy="10801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is about arranging and telling.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about nurturing and enhancing </a:t>
            </a:r>
            <a:endParaRPr lang="en-GB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 Peters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30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TZ mini PowerPoint template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Title and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Title and Text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TZ Case Study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Case Stu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Case Study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TZ Case Study">
  <a:themeElements>
    <a:clrScheme name="DTZ">
      <a:dk1>
        <a:srgbClr val="000000"/>
      </a:dk1>
      <a:lt1>
        <a:srgbClr val="FFFFFF"/>
      </a:lt1>
      <a:dk2>
        <a:srgbClr val="58595B"/>
      </a:dk2>
      <a:lt2>
        <a:srgbClr val="DCDDDF"/>
      </a:lt2>
      <a:accent1>
        <a:srgbClr val="E4303D"/>
      </a:accent1>
      <a:accent2>
        <a:srgbClr val="58595B"/>
      </a:accent2>
      <a:accent3>
        <a:srgbClr val="BCBEC0"/>
      </a:accent3>
      <a:accent4>
        <a:srgbClr val="E0AA0F"/>
      </a:accent4>
      <a:accent5>
        <a:srgbClr val="005C84"/>
      </a:accent5>
      <a:accent6>
        <a:srgbClr val="D36D00"/>
      </a:accent6>
      <a:hlink>
        <a:srgbClr val="58595B"/>
      </a:hlink>
      <a:folHlink>
        <a:srgbClr val="BCBEC0"/>
      </a:folHlink>
    </a:clrScheme>
    <a:fontScheme name="DTZ Case Stu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TZ Case Study 1">
        <a:dk1>
          <a:srgbClr val="87888A"/>
        </a:dk1>
        <a:lt1>
          <a:srgbClr val="FFFFFF"/>
        </a:lt1>
        <a:dk2>
          <a:srgbClr val="000000"/>
        </a:dk2>
        <a:lt2>
          <a:srgbClr val="A7A8AA"/>
        </a:lt2>
        <a:accent1>
          <a:srgbClr val="E53138"/>
        </a:accent1>
        <a:accent2>
          <a:srgbClr val="707172"/>
        </a:accent2>
        <a:accent3>
          <a:srgbClr val="FFFFFF"/>
        </a:accent3>
        <a:accent4>
          <a:srgbClr val="727375"/>
        </a:accent4>
        <a:accent5>
          <a:srgbClr val="F0ADAE"/>
        </a:accent5>
        <a:accent6>
          <a:srgbClr val="656667"/>
        </a:accent6>
        <a:hlink>
          <a:srgbClr val="646567"/>
        </a:hlink>
        <a:folHlink>
          <a:srgbClr val="D9D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DTZ mini PowerPoint template</Template>
  <TotalTime>11870</TotalTime>
  <Words>2173</Words>
  <Application>Microsoft Office PowerPoint</Application>
  <PresentationFormat>On-screen Show (4:3)</PresentationFormat>
  <Paragraphs>497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DTZ mini PowerPoint template</vt:lpstr>
      <vt:lpstr>Title and Content</vt:lpstr>
      <vt:lpstr>DTZ Case Study</vt:lpstr>
      <vt:lpstr>1_DTZ Case Study</vt:lpstr>
      <vt:lpstr>Integral</vt:lpstr>
      <vt:lpstr>INSPIRING LEADERSHIP 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DTZ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Stub-Hub</dc:title>
  <dc:creator>cpearce</dc:creator>
  <cp:lastModifiedBy>Lesley</cp:lastModifiedBy>
  <cp:revision>448</cp:revision>
  <cp:lastPrinted>2016-03-08T13:21:35Z</cp:lastPrinted>
  <dcterms:created xsi:type="dcterms:W3CDTF">2011-06-02T10:56:53Z</dcterms:created>
  <dcterms:modified xsi:type="dcterms:W3CDTF">2016-04-26T14:26:07Z</dcterms:modified>
</cp:coreProperties>
</file>