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64" r:id="rId3"/>
    <p:sldId id="270" r:id="rId4"/>
    <p:sldId id="328" r:id="rId5"/>
    <p:sldId id="277" r:id="rId6"/>
    <p:sldId id="279" r:id="rId7"/>
    <p:sldId id="273" r:id="rId8"/>
    <p:sldId id="256" r:id="rId9"/>
    <p:sldId id="304" r:id="rId10"/>
    <p:sldId id="261" r:id="rId11"/>
    <p:sldId id="324" r:id="rId12"/>
    <p:sldId id="322" r:id="rId13"/>
    <p:sldId id="269" r:id="rId14"/>
    <p:sldId id="272" r:id="rId15"/>
    <p:sldId id="329" r:id="rId16"/>
    <p:sldId id="321" r:id="rId17"/>
    <p:sldId id="275" r:id="rId18"/>
    <p:sldId id="323" r:id="rId19"/>
    <p:sldId id="271" r:id="rId20"/>
    <p:sldId id="332" r:id="rId21"/>
    <p:sldId id="265" r:id="rId22"/>
    <p:sldId id="258" r:id="rId23"/>
    <p:sldId id="281" r:id="rId24"/>
    <p:sldId id="330" r:id="rId25"/>
    <p:sldId id="282" r:id="rId26"/>
    <p:sldId id="283" r:id="rId27"/>
    <p:sldId id="284" r:id="rId28"/>
    <p:sldId id="288" r:id="rId29"/>
    <p:sldId id="299" r:id="rId30"/>
    <p:sldId id="289" r:id="rId31"/>
    <p:sldId id="290" r:id="rId32"/>
    <p:sldId id="268" r:id="rId33"/>
    <p:sldId id="334" r:id="rId34"/>
    <p:sldId id="301" r:id="rId35"/>
    <p:sldId id="302" r:id="rId36"/>
    <p:sldId id="303" r:id="rId37"/>
    <p:sldId id="306" r:id="rId38"/>
    <p:sldId id="307" r:id="rId39"/>
    <p:sldId id="308" r:id="rId40"/>
    <p:sldId id="309" r:id="rId41"/>
    <p:sldId id="327" r:id="rId42"/>
    <p:sldId id="311" r:id="rId43"/>
    <p:sldId id="312" r:id="rId44"/>
    <p:sldId id="314" r:id="rId45"/>
    <p:sldId id="315" r:id="rId46"/>
    <p:sldId id="317" r:id="rId47"/>
    <p:sldId id="319" r:id="rId48"/>
    <p:sldId id="333" r:id="rId49"/>
    <p:sldId id="325" r:id="rId50"/>
    <p:sldId id="335" r:id="rId51"/>
    <p:sldId id="336" r:id="rId52"/>
    <p:sldId id="337" r:id="rId53"/>
    <p:sldId id="338" r:id="rId54"/>
    <p:sldId id="326" r:id="rId55"/>
    <p:sldId id="318" r:id="rId56"/>
    <p:sldId id="32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14" autoAdjust="0"/>
  </p:normalViewPr>
  <p:slideViewPr>
    <p:cSldViewPr>
      <p:cViewPr varScale="1">
        <p:scale>
          <a:sx n="48" d="100"/>
          <a:sy n="48" d="100"/>
        </p:scale>
        <p:origin x="-1080" y="-96"/>
      </p:cViewPr>
      <p:guideLst>
        <p:guide orient="horz" pos="2160"/>
        <p:guide pos="2880"/>
      </p:guideLst>
    </p:cSldViewPr>
  </p:slideViewPr>
  <p:notesTextViewPr>
    <p:cViewPr>
      <p:scale>
        <a:sx n="1" d="1"/>
        <a:sy n="1" d="1"/>
      </p:scale>
      <p:origin x="0" y="0"/>
    </p:cViewPr>
  </p:notesTextViewPr>
  <p:sorterViewPr>
    <p:cViewPr>
      <p:scale>
        <a:sx n="100" d="100"/>
        <a:sy n="100" d="100"/>
      </p:scale>
      <p:origin x="0" y="80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5745A-E3C6-4F80-B13E-09FF30142B8F}" type="doc">
      <dgm:prSet loTypeId="urn:microsoft.com/office/officeart/2005/8/layout/venn1" loCatId="relationship" qsTypeId="urn:microsoft.com/office/officeart/2005/8/quickstyle/simple1#1" qsCatId="simple" csTypeId="urn:microsoft.com/office/officeart/2005/8/colors/accent1_2#1" csCatId="accent1"/>
      <dgm:spPr/>
    </dgm:pt>
    <dgm:pt modelId="{853E93B9-A317-4B05-88A4-E459C97E54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The Church</a:t>
          </a:r>
        </a:p>
      </dgm:t>
    </dgm:pt>
    <dgm:pt modelId="{A8E00510-EA24-418D-BC3D-2F02D6973A66}" type="parTrans" cxnId="{91235104-085A-4CDE-AD9F-036992E689BE}">
      <dgm:prSet/>
      <dgm:spPr/>
      <dgm:t>
        <a:bodyPr/>
        <a:lstStyle/>
        <a:p>
          <a:endParaRPr lang="en-GB"/>
        </a:p>
      </dgm:t>
    </dgm:pt>
    <dgm:pt modelId="{6CDF75E8-5F8D-4DBA-8F80-65EF4CBD30BF}" type="sibTrans" cxnId="{91235104-085A-4CDE-AD9F-036992E689BE}">
      <dgm:prSet/>
      <dgm:spPr/>
      <dgm:t>
        <a:bodyPr/>
        <a:lstStyle/>
        <a:p>
          <a:endParaRPr lang="en-GB"/>
        </a:p>
      </dgm:t>
    </dgm:pt>
    <dgm:pt modelId="{9BD67C7C-5D23-42E6-AEEC-7E3B82162A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Bellringers</a:t>
          </a:r>
        </a:p>
      </dgm:t>
    </dgm:pt>
    <dgm:pt modelId="{2ECA3AD0-5104-4482-828D-0A64FC6D6B4D}" type="parTrans" cxnId="{2B68256C-0A09-4CEB-B1BA-A3043062B60B}">
      <dgm:prSet/>
      <dgm:spPr/>
      <dgm:t>
        <a:bodyPr/>
        <a:lstStyle/>
        <a:p>
          <a:endParaRPr lang="en-GB"/>
        </a:p>
      </dgm:t>
    </dgm:pt>
    <dgm:pt modelId="{AB288402-E2EE-458C-9A32-5A63D0B6DCB4}" type="sibTrans" cxnId="{2B68256C-0A09-4CEB-B1BA-A3043062B60B}">
      <dgm:prSet/>
      <dgm:spPr/>
      <dgm:t>
        <a:bodyPr/>
        <a:lstStyle/>
        <a:p>
          <a:endParaRPr lang="en-GB"/>
        </a:p>
      </dgm:t>
    </dgm:pt>
    <dgm:pt modelId="{AB9F6703-9E15-4305-8A6C-4775CE81E1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The Community</a:t>
          </a:r>
        </a:p>
      </dgm:t>
    </dgm:pt>
    <dgm:pt modelId="{591B9B7A-2017-4015-B8BE-1292E1C09668}" type="parTrans" cxnId="{0F0E8A33-48CC-470F-8F8B-58261A3C4DE1}">
      <dgm:prSet/>
      <dgm:spPr/>
      <dgm:t>
        <a:bodyPr/>
        <a:lstStyle/>
        <a:p>
          <a:endParaRPr lang="en-GB"/>
        </a:p>
      </dgm:t>
    </dgm:pt>
    <dgm:pt modelId="{E5B43503-439F-49FA-8C05-6F992CF05676}" type="sibTrans" cxnId="{0F0E8A33-48CC-470F-8F8B-58261A3C4DE1}">
      <dgm:prSet/>
      <dgm:spPr/>
      <dgm:t>
        <a:bodyPr/>
        <a:lstStyle/>
        <a:p>
          <a:endParaRPr lang="en-GB"/>
        </a:p>
      </dgm:t>
    </dgm:pt>
    <dgm:pt modelId="{40511565-E796-4DD6-A034-84957DB8A246}" type="pres">
      <dgm:prSet presAssocID="{D195745A-E3C6-4F80-B13E-09FF30142B8F}" presName="compositeShape" presStyleCnt="0">
        <dgm:presLayoutVars>
          <dgm:chMax val="7"/>
          <dgm:dir/>
          <dgm:resizeHandles val="exact"/>
        </dgm:presLayoutVars>
      </dgm:prSet>
      <dgm:spPr/>
    </dgm:pt>
    <dgm:pt modelId="{670AD039-4AA1-4DC7-B4DA-D26520AC02D0}" type="pres">
      <dgm:prSet presAssocID="{853E93B9-A317-4B05-88A4-E459C97E549B}" presName="circ1" presStyleLbl="vennNode1" presStyleIdx="0" presStyleCnt="3"/>
      <dgm:spPr/>
      <dgm:t>
        <a:bodyPr/>
        <a:lstStyle/>
        <a:p>
          <a:endParaRPr lang="en-GB"/>
        </a:p>
      </dgm:t>
    </dgm:pt>
    <dgm:pt modelId="{2CF8086C-7046-4CA5-8287-0CD49CC577D1}" type="pres">
      <dgm:prSet presAssocID="{853E93B9-A317-4B05-88A4-E459C97E549B}" presName="circ1Tx" presStyleLbl="revTx" presStyleIdx="0" presStyleCnt="0">
        <dgm:presLayoutVars>
          <dgm:chMax val="0"/>
          <dgm:chPref val="0"/>
          <dgm:bulletEnabled val="1"/>
        </dgm:presLayoutVars>
      </dgm:prSet>
      <dgm:spPr/>
      <dgm:t>
        <a:bodyPr/>
        <a:lstStyle/>
        <a:p>
          <a:endParaRPr lang="en-GB"/>
        </a:p>
      </dgm:t>
    </dgm:pt>
    <dgm:pt modelId="{82F3BBEB-D422-455B-908C-34670B0DC74B}" type="pres">
      <dgm:prSet presAssocID="{9BD67C7C-5D23-42E6-AEEC-7E3B82162AA5}" presName="circ2" presStyleLbl="vennNode1" presStyleIdx="1" presStyleCnt="3"/>
      <dgm:spPr/>
      <dgm:t>
        <a:bodyPr/>
        <a:lstStyle/>
        <a:p>
          <a:endParaRPr lang="en-GB"/>
        </a:p>
      </dgm:t>
    </dgm:pt>
    <dgm:pt modelId="{81FEB7E3-05F5-45CF-95B3-2E9E0C78C0F9}" type="pres">
      <dgm:prSet presAssocID="{9BD67C7C-5D23-42E6-AEEC-7E3B82162AA5}" presName="circ2Tx" presStyleLbl="revTx" presStyleIdx="0" presStyleCnt="0">
        <dgm:presLayoutVars>
          <dgm:chMax val="0"/>
          <dgm:chPref val="0"/>
          <dgm:bulletEnabled val="1"/>
        </dgm:presLayoutVars>
      </dgm:prSet>
      <dgm:spPr/>
      <dgm:t>
        <a:bodyPr/>
        <a:lstStyle/>
        <a:p>
          <a:endParaRPr lang="en-GB"/>
        </a:p>
      </dgm:t>
    </dgm:pt>
    <dgm:pt modelId="{0A51E48E-71BC-475C-B471-A41E341D9D1B}" type="pres">
      <dgm:prSet presAssocID="{AB9F6703-9E15-4305-8A6C-4775CE81E150}" presName="circ3" presStyleLbl="vennNode1" presStyleIdx="2" presStyleCnt="3"/>
      <dgm:spPr/>
      <dgm:t>
        <a:bodyPr/>
        <a:lstStyle/>
        <a:p>
          <a:endParaRPr lang="en-GB"/>
        </a:p>
      </dgm:t>
    </dgm:pt>
    <dgm:pt modelId="{BFFC9305-32E2-479A-B72A-D06FA6093A5F}" type="pres">
      <dgm:prSet presAssocID="{AB9F6703-9E15-4305-8A6C-4775CE81E150}" presName="circ3Tx" presStyleLbl="revTx" presStyleIdx="0" presStyleCnt="0">
        <dgm:presLayoutVars>
          <dgm:chMax val="0"/>
          <dgm:chPref val="0"/>
          <dgm:bulletEnabled val="1"/>
        </dgm:presLayoutVars>
      </dgm:prSet>
      <dgm:spPr/>
      <dgm:t>
        <a:bodyPr/>
        <a:lstStyle/>
        <a:p>
          <a:endParaRPr lang="en-GB"/>
        </a:p>
      </dgm:t>
    </dgm:pt>
  </dgm:ptLst>
  <dgm:cxnLst>
    <dgm:cxn modelId="{0F0E8A33-48CC-470F-8F8B-58261A3C4DE1}" srcId="{D195745A-E3C6-4F80-B13E-09FF30142B8F}" destId="{AB9F6703-9E15-4305-8A6C-4775CE81E150}" srcOrd="2" destOrd="0" parTransId="{591B9B7A-2017-4015-B8BE-1292E1C09668}" sibTransId="{E5B43503-439F-49FA-8C05-6F992CF05676}"/>
    <dgm:cxn modelId="{38F85259-CE8A-4B99-9CBC-D26A0AD1A466}" type="presOf" srcId="{9BD67C7C-5D23-42E6-AEEC-7E3B82162AA5}" destId="{81FEB7E3-05F5-45CF-95B3-2E9E0C78C0F9}" srcOrd="1" destOrd="0" presId="urn:microsoft.com/office/officeart/2005/8/layout/venn1"/>
    <dgm:cxn modelId="{D5E92B24-B2BB-4206-8450-109FD1C75883}" type="presOf" srcId="{9BD67C7C-5D23-42E6-AEEC-7E3B82162AA5}" destId="{82F3BBEB-D422-455B-908C-34670B0DC74B}" srcOrd="0" destOrd="0" presId="urn:microsoft.com/office/officeart/2005/8/layout/venn1"/>
    <dgm:cxn modelId="{6836CB5B-14B5-42F6-82FF-3A61202890DB}" type="presOf" srcId="{D195745A-E3C6-4F80-B13E-09FF30142B8F}" destId="{40511565-E796-4DD6-A034-84957DB8A246}" srcOrd="0" destOrd="0" presId="urn:microsoft.com/office/officeart/2005/8/layout/venn1"/>
    <dgm:cxn modelId="{91235104-085A-4CDE-AD9F-036992E689BE}" srcId="{D195745A-E3C6-4F80-B13E-09FF30142B8F}" destId="{853E93B9-A317-4B05-88A4-E459C97E549B}" srcOrd="0" destOrd="0" parTransId="{A8E00510-EA24-418D-BC3D-2F02D6973A66}" sibTransId="{6CDF75E8-5F8D-4DBA-8F80-65EF4CBD30BF}"/>
    <dgm:cxn modelId="{2B68256C-0A09-4CEB-B1BA-A3043062B60B}" srcId="{D195745A-E3C6-4F80-B13E-09FF30142B8F}" destId="{9BD67C7C-5D23-42E6-AEEC-7E3B82162AA5}" srcOrd="1" destOrd="0" parTransId="{2ECA3AD0-5104-4482-828D-0A64FC6D6B4D}" sibTransId="{AB288402-E2EE-458C-9A32-5A63D0B6DCB4}"/>
    <dgm:cxn modelId="{CC48A426-6AC2-473E-9880-1579BB9712FD}" type="presOf" srcId="{853E93B9-A317-4B05-88A4-E459C97E549B}" destId="{2CF8086C-7046-4CA5-8287-0CD49CC577D1}" srcOrd="1" destOrd="0" presId="urn:microsoft.com/office/officeart/2005/8/layout/venn1"/>
    <dgm:cxn modelId="{0294879F-20D3-4A99-B3D0-21AE330081EB}" type="presOf" srcId="{AB9F6703-9E15-4305-8A6C-4775CE81E150}" destId="{0A51E48E-71BC-475C-B471-A41E341D9D1B}" srcOrd="0" destOrd="0" presId="urn:microsoft.com/office/officeart/2005/8/layout/venn1"/>
    <dgm:cxn modelId="{6A96EE98-724D-4494-9403-B4321CB3C4B4}" type="presOf" srcId="{AB9F6703-9E15-4305-8A6C-4775CE81E150}" destId="{BFFC9305-32E2-479A-B72A-D06FA6093A5F}" srcOrd="1" destOrd="0" presId="urn:microsoft.com/office/officeart/2005/8/layout/venn1"/>
    <dgm:cxn modelId="{B5437589-5600-47D2-9142-FBBE8F1547EE}" type="presOf" srcId="{853E93B9-A317-4B05-88A4-E459C97E549B}" destId="{670AD039-4AA1-4DC7-B4DA-D26520AC02D0}" srcOrd="0" destOrd="0" presId="urn:microsoft.com/office/officeart/2005/8/layout/venn1"/>
    <dgm:cxn modelId="{3D1F5943-E224-4452-B819-50247560E4FA}" type="presParOf" srcId="{40511565-E796-4DD6-A034-84957DB8A246}" destId="{670AD039-4AA1-4DC7-B4DA-D26520AC02D0}" srcOrd="0" destOrd="0" presId="urn:microsoft.com/office/officeart/2005/8/layout/venn1"/>
    <dgm:cxn modelId="{2D717EFA-1F5E-415F-BBB5-C2475DF504C9}" type="presParOf" srcId="{40511565-E796-4DD6-A034-84957DB8A246}" destId="{2CF8086C-7046-4CA5-8287-0CD49CC577D1}" srcOrd="1" destOrd="0" presId="urn:microsoft.com/office/officeart/2005/8/layout/venn1"/>
    <dgm:cxn modelId="{725D48CD-D5DF-41BC-8552-BD0B44CAED71}" type="presParOf" srcId="{40511565-E796-4DD6-A034-84957DB8A246}" destId="{82F3BBEB-D422-455B-908C-34670B0DC74B}" srcOrd="2" destOrd="0" presId="urn:microsoft.com/office/officeart/2005/8/layout/venn1"/>
    <dgm:cxn modelId="{2095CC79-DD6D-4FFD-A2A8-5D2712DDCD30}" type="presParOf" srcId="{40511565-E796-4DD6-A034-84957DB8A246}" destId="{81FEB7E3-05F5-45CF-95B3-2E9E0C78C0F9}" srcOrd="3" destOrd="0" presId="urn:microsoft.com/office/officeart/2005/8/layout/venn1"/>
    <dgm:cxn modelId="{5C557111-7997-42D5-BF37-9DA71702043E}" type="presParOf" srcId="{40511565-E796-4DD6-A034-84957DB8A246}" destId="{0A51E48E-71BC-475C-B471-A41E341D9D1B}" srcOrd="4" destOrd="0" presId="urn:microsoft.com/office/officeart/2005/8/layout/venn1"/>
    <dgm:cxn modelId="{AB2E4AF3-152D-4DBC-A2B3-F2CB720A968B}" type="presParOf" srcId="{40511565-E796-4DD6-A034-84957DB8A246}" destId="{BFFC9305-32E2-479A-B72A-D06FA6093A5F}"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E92CD-A088-4BDB-ABC3-98027797CD35}" type="doc">
      <dgm:prSet loTypeId="urn:microsoft.com/office/officeart/2005/8/layout/venn1" loCatId="relationship" qsTypeId="urn:microsoft.com/office/officeart/2005/8/quickstyle/simple1#2" qsCatId="simple" csTypeId="urn:microsoft.com/office/officeart/2005/8/colors/accent1_2#2" csCatId="accent1"/>
      <dgm:spPr/>
    </dgm:pt>
    <dgm:pt modelId="{6CE3B1CD-A03C-4A38-B159-7A9848320E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Bellringers</a:t>
          </a:r>
        </a:p>
      </dgm:t>
    </dgm:pt>
    <dgm:pt modelId="{0186172A-02C7-469B-A7C8-3EBE35B7B113}" type="parTrans" cxnId="{A86F859B-9D3C-490D-90A6-441B897C447F}">
      <dgm:prSet/>
      <dgm:spPr/>
    </dgm:pt>
    <dgm:pt modelId="{F08BD51B-92FA-4982-96B5-41099B69498B}" type="sibTrans" cxnId="{A86F859B-9D3C-490D-90A6-441B897C447F}">
      <dgm:prSet/>
      <dgm:spPr/>
    </dgm:pt>
    <dgm:pt modelId="{27C578CD-6B4A-4C95-87BF-80835FEEF4E9}" type="pres">
      <dgm:prSet presAssocID="{BCCE92CD-A088-4BDB-ABC3-98027797CD35}" presName="compositeShape" presStyleCnt="0">
        <dgm:presLayoutVars>
          <dgm:chMax val="7"/>
          <dgm:dir/>
          <dgm:resizeHandles val="exact"/>
        </dgm:presLayoutVars>
      </dgm:prSet>
      <dgm:spPr/>
    </dgm:pt>
    <dgm:pt modelId="{96B23E1E-D08B-4BB8-9D8C-9A54068AF9C7}" type="pres">
      <dgm:prSet presAssocID="{6CE3B1CD-A03C-4A38-B159-7A9848320E38}" presName="circ1TxSh" presStyleLbl="vennNode1" presStyleIdx="0" presStyleCnt="1"/>
      <dgm:spPr/>
      <dgm:t>
        <a:bodyPr/>
        <a:lstStyle/>
        <a:p>
          <a:endParaRPr lang="en-GB"/>
        </a:p>
      </dgm:t>
    </dgm:pt>
  </dgm:ptLst>
  <dgm:cxnLst>
    <dgm:cxn modelId="{F707D3E8-D8DD-4E9A-8F7A-834E0F4BC13F}" type="presOf" srcId="{BCCE92CD-A088-4BDB-ABC3-98027797CD35}" destId="{27C578CD-6B4A-4C95-87BF-80835FEEF4E9}" srcOrd="0" destOrd="0" presId="urn:microsoft.com/office/officeart/2005/8/layout/venn1"/>
    <dgm:cxn modelId="{B3D8AA01-B4F0-4F23-AD90-986A19DD1CFF}" type="presOf" srcId="{6CE3B1CD-A03C-4A38-B159-7A9848320E38}" destId="{96B23E1E-D08B-4BB8-9D8C-9A54068AF9C7}" srcOrd="0" destOrd="0" presId="urn:microsoft.com/office/officeart/2005/8/layout/venn1"/>
    <dgm:cxn modelId="{A86F859B-9D3C-490D-90A6-441B897C447F}" srcId="{BCCE92CD-A088-4BDB-ABC3-98027797CD35}" destId="{6CE3B1CD-A03C-4A38-B159-7A9848320E38}" srcOrd="0" destOrd="0" parTransId="{0186172A-02C7-469B-A7C8-3EBE35B7B113}" sibTransId="{F08BD51B-92FA-4982-96B5-41099B69498B}"/>
    <dgm:cxn modelId="{6011BF77-F0B0-4922-ADC6-DC2C83782D6F}" type="presParOf" srcId="{27C578CD-6B4A-4C95-87BF-80835FEEF4E9}" destId="{96B23E1E-D08B-4BB8-9D8C-9A54068AF9C7}"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AC843-52FF-47F2-B526-8D3EC989114A}" type="doc">
      <dgm:prSet loTypeId="urn:microsoft.com/office/officeart/2005/8/layout/venn1" loCatId="relationship" qsTypeId="urn:microsoft.com/office/officeart/2005/8/quickstyle/simple1#3" qsCatId="simple" csTypeId="urn:microsoft.com/office/officeart/2005/8/colors/accent1_2#3" csCatId="accent1" phldr="1"/>
      <dgm:spPr/>
    </dgm:pt>
    <dgm:pt modelId="{A8753B59-0C21-40AA-A9F2-3B4E131BAB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B2E03E8D-EFC3-4496-BAF4-D29994417939}" type="parTrans" cxnId="{25948BA5-3E96-4B69-802E-68597A24C0C8}">
      <dgm:prSet/>
      <dgm:spPr/>
      <dgm:t>
        <a:bodyPr/>
        <a:lstStyle/>
        <a:p>
          <a:endParaRPr lang="en-GB"/>
        </a:p>
      </dgm:t>
    </dgm:pt>
    <dgm:pt modelId="{D9A97F78-A15A-451D-B0D6-8A85DDF01729}" type="sibTrans" cxnId="{25948BA5-3E96-4B69-802E-68597A24C0C8}">
      <dgm:prSet/>
      <dgm:spPr/>
      <dgm:t>
        <a:bodyPr/>
        <a:lstStyle/>
        <a:p>
          <a:endParaRPr lang="en-GB"/>
        </a:p>
      </dgm:t>
    </dgm:pt>
    <dgm:pt modelId="{0B7D9125-9A81-43EF-AA9C-D7C95BCCA98D}">
      <dgm:prSet/>
      <dgm:spPr>
        <a:solidFill>
          <a:schemeClr val="accent5">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621057E7-9A64-4C59-AC44-BDDEB96361A4}" type="parTrans" cxnId="{36D02CE2-B0A4-4625-8423-E1DA3B7797B6}">
      <dgm:prSet/>
      <dgm:spPr/>
      <dgm:t>
        <a:bodyPr/>
        <a:lstStyle/>
        <a:p>
          <a:endParaRPr lang="en-GB"/>
        </a:p>
      </dgm:t>
    </dgm:pt>
    <dgm:pt modelId="{896999EB-BC3B-42F9-8607-77540F0C9222}" type="sibTrans" cxnId="{36D02CE2-B0A4-4625-8423-E1DA3B7797B6}">
      <dgm:prSet/>
      <dgm:spPr/>
      <dgm:t>
        <a:bodyPr/>
        <a:lstStyle/>
        <a:p>
          <a:endParaRPr lang="en-GB"/>
        </a:p>
      </dgm:t>
    </dgm:pt>
    <dgm:pt modelId="{7F33E768-FA89-4C8A-B01F-B6647FCF13EB}" type="pres">
      <dgm:prSet presAssocID="{DACAC843-52FF-47F2-B526-8D3EC989114A}" presName="compositeShape" presStyleCnt="0">
        <dgm:presLayoutVars>
          <dgm:chMax val="7"/>
          <dgm:dir/>
          <dgm:resizeHandles val="exact"/>
        </dgm:presLayoutVars>
      </dgm:prSet>
      <dgm:spPr/>
    </dgm:pt>
    <dgm:pt modelId="{EA6C416E-6587-403C-8ECB-FA9FF8831B50}" type="pres">
      <dgm:prSet presAssocID="{A8753B59-0C21-40AA-A9F2-3B4E131BABAF}" presName="circ1" presStyleLbl="vennNode1" presStyleIdx="0" presStyleCnt="2"/>
      <dgm:spPr/>
      <dgm:t>
        <a:bodyPr/>
        <a:lstStyle/>
        <a:p>
          <a:endParaRPr lang="en-GB"/>
        </a:p>
      </dgm:t>
    </dgm:pt>
    <dgm:pt modelId="{60E61863-8417-43E0-8346-9F46E6780E8E}" type="pres">
      <dgm:prSet presAssocID="{A8753B59-0C21-40AA-A9F2-3B4E131BABAF}" presName="circ1Tx" presStyleLbl="revTx" presStyleIdx="0" presStyleCnt="0">
        <dgm:presLayoutVars>
          <dgm:chMax val="0"/>
          <dgm:chPref val="0"/>
          <dgm:bulletEnabled val="1"/>
        </dgm:presLayoutVars>
      </dgm:prSet>
      <dgm:spPr/>
      <dgm:t>
        <a:bodyPr/>
        <a:lstStyle/>
        <a:p>
          <a:endParaRPr lang="en-GB"/>
        </a:p>
      </dgm:t>
    </dgm:pt>
    <dgm:pt modelId="{0D326DC3-3661-468D-895C-A85774F37087}" type="pres">
      <dgm:prSet presAssocID="{0B7D9125-9A81-43EF-AA9C-D7C95BCCA98D}" presName="circ2" presStyleLbl="vennNode1" presStyleIdx="1" presStyleCnt="2"/>
      <dgm:spPr/>
      <dgm:t>
        <a:bodyPr/>
        <a:lstStyle/>
        <a:p>
          <a:endParaRPr lang="en-GB"/>
        </a:p>
      </dgm:t>
    </dgm:pt>
    <dgm:pt modelId="{FF2474E2-D651-45B7-8532-C541D56E4669}" type="pres">
      <dgm:prSet presAssocID="{0B7D9125-9A81-43EF-AA9C-D7C95BCCA98D}" presName="circ2Tx" presStyleLbl="revTx" presStyleIdx="0" presStyleCnt="0">
        <dgm:presLayoutVars>
          <dgm:chMax val="0"/>
          <dgm:chPref val="0"/>
          <dgm:bulletEnabled val="1"/>
        </dgm:presLayoutVars>
      </dgm:prSet>
      <dgm:spPr/>
      <dgm:t>
        <a:bodyPr/>
        <a:lstStyle/>
        <a:p>
          <a:endParaRPr lang="en-GB"/>
        </a:p>
      </dgm:t>
    </dgm:pt>
  </dgm:ptLst>
  <dgm:cxnLst>
    <dgm:cxn modelId="{53933E2E-59E4-47AC-8DDF-EB4CA07A6A71}" type="presOf" srcId="{0B7D9125-9A81-43EF-AA9C-D7C95BCCA98D}" destId="{FF2474E2-D651-45B7-8532-C541D56E4669}" srcOrd="1" destOrd="0" presId="urn:microsoft.com/office/officeart/2005/8/layout/venn1"/>
    <dgm:cxn modelId="{FEB41232-DB26-478E-92A5-00F1F9F7ED1E}" type="presOf" srcId="{A8753B59-0C21-40AA-A9F2-3B4E131BABAF}" destId="{EA6C416E-6587-403C-8ECB-FA9FF8831B50}" srcOrd="0" destOrd="0" presId="urn:microsoft.com/office/officeart/2005/8/layout/venn1"/>
    <dgm:cxn modelId="{36D02CE2-B0A4-4625-8423-E1DA3B7797B6}" srcId="{DACAC843-52FF-47F2-B526-8D3EC989114A}" destId="{0B7D9125-9A81-43EF-AA9C-D7C95BCCA98D}" srcOrd="1" destOrd="0" parTransId="{621057E7-9A64-4C59-AC44-BDDEB96361A4}" sibTransId="{896999EB-BC3B-42F9-8607-77540F0C9222}"/>
    <dgm:cxn modelId="{31E4AAF5-E629-45DA-A4BA-00FA092CC77E}" type="presOf" srcId="{A8753B59-0C21-40AA-A9F2-3B4E131BABAF}" destId="{60E61863-8417-43E0-8346-9F46E6780E8E}" srcOrd="1" destOrd="0" presId="urn:microsoft.com/office/officeart/2005/8/layout/venn1"/>
    <dgm:cxn modelId="{103D13AD-0BB1-48E9-9363-5626D13F362D}" type="presOf" srcId="{0B7D9125-9A81-43EF-AA9C-D7C95BCCA98D}" destId="{0D326DC3-3661-468D-895C-A85774F37087}" srcOrd="0" destOrd="0" presId="urn:microsoft.com/office/officeart/2005/8/layout/venn1"/>
    <dgm:cxn modelId="{25948BA5-3E96-4B69-802E-68597A24C0C8}" srcId="{DACAC843-52FF-47F2-B526-8D3EC989114A}" destId="{A8753B59-0C21-40AA-A9F2-3B4E131BABAF}" srcOrd="0" destOrd="0" parTransId="{B2E03E8D-EFC3-4496-BAF4-D29994417939}" sibTransId="{D9A97F78-A15A-451D-B0D6-8A85DDF01729}"/>
    <dgm:cxn modelId="{07F607D6-73B8-4CB8-8A94-7E208ED58A9B}" type="presOf" srcId="{DACAC843-52FF-47F2-B526-8D3EC989114A}" destId="{7F33E768-FA89-4C8A-B01F-B6647FCF13EB}" srcOrd="0" destOrd="0" presId="urn:microsoft.com/office/officeart/2005/8/layout/venn1"/>
    <dgm:cxn modelId="{9D1CB798-D158-4F90-82BE-052E73513138}" type="presParOf" srcId="{7F33E768-FA89-4C8A-B01F-B6647FCF13EB}" destId="{EA6C416E-6587-403C-8ECB-FA9FF8831B50}" srcOrd="0" destOrd="0" presId="urn:microsoft.com/office/officeart/2005/8/layout/venn1"/>
    <dgm:cxn modelId="{B3EB61DD-8A01-4E9D-9B25-60D39552FCCE}" type="presParOf" srcId="{7F33E768-FA89-4C8A-B01F-B6647FCF13EB}" destId="{60E61863-8417-43E0-8346-9F46E6780E8E}" srcOrd="1" destOrd="0" presId="urn:microsoft.com/office/officeart/2005/8/layout/venn1"/>
    <dgm:cxn modelId="{7C061747-4ECC-4471-B290-EE6CEA709B31}" type="presParOf" srcId="{7F33E768-FA89-4C8A-B01F-B6647FCF13EB}" destId="{0D326DC3-3661-468D-895C-A85774F37087}" srcOrd="2" destOrd="0" presId="urn:microsoft.com/office/officeart/2005/8/layout/venn1"/>
    <dgm:cxn modelId="{357AD743-239D-4A48-91A0-1C8D2ED4BE9E}" type="presParOf" srcId="{7F33E768-FA89-4C8A-B01F-B6647FCF13EB}" destId="{FF2474E2-D651-45B7-8532-C541D56E4669}" srcOrd="3" destOrd="0" presId="urn:microsoft.com/office/officeart/2005/8/layout/ven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0ED25-6522-4151-8DAD-F85D886838F7}" type="doc">
      <dgm:prSet loTypeId="urn:microsoft.com/office/officeart/2005/8/layout/venn1" loCatId="relationship" qsTypeId="urn:microsoft.com/office/officeart/2005/8/quickstyle/simple1#4" qsCatId="simple" csTypeId="urn:microsoft.com/office/officeart/2005/8/colors/accent1_2#4" csCatId="accent1" phldr="1"/>
      <dgm:spPr/>
    </dgm:pt>
    <dgm:pt modelId="{623E0881-62CC-458D-81ED-20B1D958CD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Bellringers</a:t>
          </a:r>
        </a:p>
      </dgm:t>
    </dgm:pt>
    <dgm:pt modelId="{96DCD6EA-C1DC-4F91-99AA-C88E962C243B}" type="parTrans" cxnId="{37957176-E3D4-4FCF-B78A-435BF9163878}">
      <dgm:prSet/>
      <dgm:spPr/>
      <dgm:t>
        <a:bodyPr/>
        <a:lstStyle/>
        <a:p>
          <a:endParaRPr lang="en-GB"/>
        </a:p>
      </dgm:t>
    </dgm:pt>
    <dgm:pt modelId="{635E6652-47CE-43E7-AF51-4243FF116483}" type="sibTrans" cxnId="{37957176-E3D4-4FCF-B78A-435BF9163878}">
      <dgm:prSet/>
      <dgm:spPr/>
      <dgm:t>
        <a:bodyPr/>
        <a:lstStyle/>
        <a:p>
          <a:endParaRPr lang="en-GB"/>
        </a:p>
      </dgm:t>
    </dgm:pt>
    <dgm:pt modelId="{AEE43415-DA6D-4340-BE59-9CCE0CDDB2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cs typeface="Arial" charset="0"/>
            </a:rPr>
            <a:t>Community</a:t>
          </a:r>
        </a:p>
      </dgm:t>
    </dgm:pt>
    <dgm:pt modelId="{B2745344-4CF1-4C2B-979D-3E787F401F8A}" type="parTrans" cxnId="{7FD3343E-0F3F-4355-8375-EB0266BC2583}">
      <dgm:prSet/>
      <dgm:spPr/>
      <dgm:t>
        <a:bodyPr/>
        <a:lstStyle/>
        <a:p>
          <a:endParaRPr lang="en-GB"/>
        </a:p>
      </dgm:t>
    </dgm:pt>
    <dgm:pt modelId="{7C0592E7-4F11-48F3-B205-9E8413E96E1C}" type="sibTrans" cxnId="{7FD3343E-0F3F-4355-8375-EB0266BC2583}">
      <dgm:prSet/>
      <dgm:spPr/>
      <dgm:t>
        <a:bodyPr/>
        <a:lstStyle/>
        <a:p>
          <a:endParaRPr lang="en-GB"/>
        </a:p>
      </dgm:t>
    </dgm:pt>
    <dgm:pt modelId="{2FF31CED-CAB4-4A1E-B04F-C96399AEDC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cs typeface="Arial" charset="0"/>
            </a:rPr>
            <a:t>Church</a:t>
          </a:r>
        </a:p>
      </dgm:t>
    </dgm:pt>
    <dgm:pt modelId="{6B2D9516-088A-4C75-A88A-7DCA0C8D8A90}" type="parTrans" cxnId="{1FDDD5B5-CD37-478E-977A-54311B5E7BBC}">
      <dgm:prSet/>
      <dgm:spPr/>
      <dgm:t>
        <a:bodyPr/>
        <a:lstStyle/>
        <a:p>
          <a:endParaRPr lang="en-GB"/>
        </a:p>
      </dgm:t>
    </dgm:pt>
    <dgm:pt modelId="{8E9FB52B-8301-4F1C-AF71-AF2EA8A22F1C}" type="sibTrans" cxnId="{1FDDD5B5-CD37-478E-977A-54311B5E7BBC}">
      <dgm:prSet/>
      <dgm:spPr/>
      <dgm:t>
        <a:bodyPr/>
        <a:lstStyle/>
        <a:p>
          <a:endParaRPr lang="en-GB"/>
        </a:p>
      </dgm:t>
    </dgm:pt>
    <dgm:pt modelId="{2ADC0058-AE96-4B75-9DB7-C4181DFE9040}" type="pres">
      <dgm:prSet presAssocID="{5D00ED25-6522-4151-8DAD-F85D886838F7}" presName="compositeShape" presStyleCnt="0">
        <dgm:presLayoutVars>
          <dgm:chMax val="7"/>
          <dgm:dir/>
          <dgm:resizeHandles val="exact"/>
        </dgm:presLayoutVars>
      </dgm:prSet>
      <dgm:spPr/>
    </dgm:pt>
    <dgm:pt modelId="{CB7B26F1-FF66-4A82-A024-7E5B9598A64F}" type="pres">
      <dgm:prSet presAssocID="{623E0881-62CC-458D-81ED-20B1D958CD0B}" presName="circ1" presStyleLbl="vennNode1" presStyleIdx="0" presStyleCnt="3"/>
      <dgm:spPr/>
      <dgm:t>
        <a:bodyPr/>
        <a:lstStyle/>
        <a:p>
          <a:endParaRPr lang="en-GB"/>
        </a:p>
      </dgm:t>
    </dgm:pt>
    <dgm:pt modelId="{6046A81D-D631-45EA-B3AA-29A2A7880191}" type="pres">
      <dgm:prSet presAssocID="{623E0881-62CC-458D-81ED-20B1D958CD0B}" presName="circ1Tx" presStyleLbl="revTx" presStyleIdx="0" presStyleCnt="0">
        <dgm:presLayoutVars>
          <dgm:chMax val="0"/>
          <dgm:chPref val="0"/>
          <dgm:bulletEnabled val="1"/>
        </dgm:presLayoutVars>
      </dgm:prSet>
      <dgm:spPr/>
      <dgm:t>
        <a:bodyPr/>
        <a:lstStyle/>
        <a:p>
          <a:endParaRPr lang="en-GB"/>
        </a:p>
      </dgm:t>
    </dgm:pt>
    <dgm:pt modelId="{E2234853-384E-4E9B-8EB3-A54FFE8B525C}" type="pres">
      <dgm:prSet presAssocID="{AEE43415-DA6D-4340-BE59-9CCE0CDDB2FA}" presName="circ2" presStyleLbl="vennNode1" presStyleIdx="1" presStyleCnt="3"/>
      <dgm:spPr/>
      <dgm:t>
        <a:bodyPr/>
        <a:lstStyle/>
        <a:p>
          <a:endParaRPr lang="en-GB"/>
        </a:p>
      </dgm:t>
    </dgm:pt>
    <dgm:pt modelId="{B6E1579D-F740-4DE1-9AA9-1BA8985A5643}" type="pres">
      <dgm:prSet presAssocID="{AEE43415-DA6D-4340-BE59-9CCE0CDDB2FA}" presName="circ2Tx" presStyleLbl="revTx" presStyleIdx="0" presStyleCnt="0">
        <dgm:presLayoutVars>
          <dgm:chMax val="0"/>
          <dgm:chPref val="0"/>
          <dgm:bulletEnabled val="1"/>
        </dgm:presLayoutVars>
      </dgm:prSet>
      <dgm:spPr/>
      <dgm:t>
        <a:bodyPr/>
        <a:lstStyle/>
        <a:p>
          <a:endParaRPr lang="en-GB"/>
        </a:p>
      </dgm:t>
    </dgm:pt>
    <dgm:pt modelId="{DE828A0D-FBE9-419E-A0BA-A78683748F90}" type="pres">
      <dgm:prSet presAssocID="{2FF31CED-CAB4-4A1E-B04F-C96399AEDC30}" presName="circ3" presStyleLbl="vennNode1" presStyleIdx="2" presStyleCnt="3"/>
      <dgm:spPr/>
      <dgm:t>
        <a:bodyPr/>
        <a:lstStyle/>
        <a:p>
          <a:endParaRPr lang="en-GB"/>
        </a:p>
      </dgm:t>
    </dgm:pt>
    <dgm:pt modelId="{D0869BB6-75D3-40C3-AB8C-F55C2E4F1103}" type="pres">
      <dgm:prSet presAssocID="{2FF31CED-CAB4-4A1E-B04F-C96399AEDC30}" presName="circ3Tx" presStyleLbl="revTx" presStyleIdx="0" presStyleCnt="0">
        <dgm:presLayoutVars>
          <dgm:chMax val="0"/>
          <dgm:chPref val="0"/>
          <dgm:bulletEnabled val="1"/>
        </dgm:presLayoutVars>
      </dgm:prSet>
      <dgm:spPr/>
      <dgm:t>
        <a:bodyPr/>
        <a:lstStyle/>
        <a:p>
          <a:endParaRPr lang="en-GB"/>
        </a:p>
      </dgm:t>
    </dgm:pt>
  </dgm:ptLst>
  <dgm:cxnLst>
    <dgm:cxn modelId="{7DAE2A6C-B501-44BE-A2F7-2F4628CB830B}" type="presOf" srcId="{AEE43415-DA6D-4340-BE59-9CCE0CDDB2FA}" destId="{E2234853-384E-4E9B-8EB3-A54FFE8B525C}" srcOrd="0" destOrd="0" presId="urn:microsoft.com/office/officeart/2005/8/layout/venn1"/>
    <dgm:cxn modelId="{7FD3343E-0F3F-4355-8375-EB0266BC2583}" srcId="{5D00ED25-6522-4151-8DAD-F85D886838F7}" destId="{AEE43415-DA6D-4340-BE59-9CCE0CDDB2FA}" srcOrd="1" destOrd="0" parTransId="{B2745344-4CF1-4C2B-979D-3E787F401F8A}" sibTransId="{7C0592E7-4F11-48F3-B205-9E8413E96E1C}"/>
    <dgm:cxn modelId="{929FF22E-108E-458F-B3FF-B0F2EBDBCA95}" type="presOf" srcId="{2FF31CED-CAB4-4A1E-B04F-C96399AEDC30}" destId="{DE828A0D-FBE9-419E-A0BA-A78683748F90}" srcOrd="0" destOrd="0" presId="urn:microsoft.com/office/officeart/2005/8/layout/venn1"/>
    <dgm:cxn modelId="{AF13E522-CE04-4F89-B9DB-10A04C6D7786}" type="presOf" srcId="{5D00ED25-6522-4151-8DAD-F85D886838F7}" destId="{2ADC0058-AE96-4B75-9DB7-C4181DFE9040}" srcOrd="0" destOrd="0" presId="urn:microsoft.com/office/officeart/2005/8/layout/venn1"/>
    <dgm:cxn modelId="{EAEB4B9F-199E-432F-BD68-4A22194145F8}" type="presOf" srcId="{623E0881-62CC-458D-81ED-20B1D958CD0B}" destId="{6046A81D-D631-45EA-B3AA-29A2A7880191}" srcOrd="1" destOrd="0" presId="urn:microsoft.com/office/officeart/2005/8/layout/venn1"/>
    <dgm:cxn modelId="{D587C5B6-B85D-4529-84AB-998A56C03290}" type="presOf" srcId="{AEE43415-DA6D-4340-BE59-9CCE0CDDB2FA}" destId="{B6E1579D-F740-4DE1-9AA9-1BA8985A5643}" srcOrd="1" destOrd="0" presId="urn:microsoft.com/office/officeart/2005/8/layout/venn1"/>
    <dgm:cxn modelId="{1FDDD5B5-CD37-478E-977A-54311B5E7BBC}" srcId="{5D00ED25-6522-4151-8DAD-F85D886838F7}" destId="{2FF31CED-CAB4-4A1E-B04F-C96399AEDC30}" srcOrd="2" destOrd="0" parTransId="{6B2D9516-088A-4C75-A88A-7DCA0C8D8A90}" sibTransId="{8E9FB52B-8301-4F1C-AF71-AF2EA8A22F1C}"/>
    <dgm:cxn modelId="{7DD02552-5C1B-4944-9FBF-A41A73772C5C}" type="presOf" srcId="{2FF31CED-CAB4-4A1E-B04F-C96399AEDC30}" destId="{D0869BB6-75D3-40C3-AB8C-F55C2E4F1103}" srcOrd="1" destOrd="0" presId="urn:microsoft.com/office/officeart/2005/8/layout/venn1"/>
    <dgm:cxn modelId="{37957176-E3D4-4FCF-B78A-435BF9163878}" srcId="{5D00ED25-6522-4151-8DAD-F85D886838F7}" destId="{623E0881-62CC-458D-81ED-20B1D958CD0B}" srcOrd="0" destOrd="0" parTransId="{96DCD6EA-C1DC-4F91-99AA-C88E962C243B}" sibTransId="{635E6652-47CE-43E7-AF51-4243FF116483}"/>
    <dgm:cxn modelId="{12003037-D02E-4A1C-A30F-264EF3254103}" type="presOf" srcId="{623E0881-62CC-458D-81ED-20B1D958CD0B}" destId="{CB7B26F1-FF66-4A82-A024-7E5B9598A64F}" srcOrd="0" destOrd="0" presId="urn:microsoft.com/office/officeart/2005/8/layout/venn1"/>
    <dgm:cxn modelId="{C7048CB2-4342-4A66-A802-DE77E0A74B74}" type="presParOf" srcId="{2ADC0058-AE96-4B75-9DB7-C4181DFE9040}" destId="{CB7B26F1-FF66-4A82-A024-7E5B9598A64F}" srcOrd="0" destOrd="0" presId="urn:microsoft.com/office/officeart/2005/8/layout/venn1"/>
    <dgm:cxn modelId="{39BC24E9-674F-413B-AF23-6C2ACA2C249E}" type="presParOf" srcId="{2ADC0058-AE96-4B75-9DB7-C4181DFE9040}" destId="{6046A81D-D631-45EA-B3AA-29A2A7880191}" srcOrd="1" destOrd="0" presId="urn:microsoft.com/office/officeart/2005/8/layout/venn1"/>
    <dgm:cxn modelId="{4936A0D3-B282-46E5-ADBD-58D74C78ACDA}" type="presParOf" srcId="{2ADC0058-AE96-4B75-9DB7-C4181DFE9040}" destId="{E2234853-384E-4E9B-8EB3-A54FFE8B525C}" srcOrd="2" destOrd="0" presId="urn:microsoft.com/office/officeart/2005/8/layout/venn1"/>
    <dgm:cxn modelId="{BD51FA8A-A0D9-49E6-81AF-DD19A8E407C5}" type="presParOf" srcId="{2ADC0058-AE96-4B75-9DB7-C4181DFE9040}" destId="{B6E1579D-F740-4DE1-9AA9-1BA8985A5643}" srcOrd="3" destOrd="0" presId="urn:microsoft.com/office/officeart/2005/8/layout/venn1"/>
    <dgm:cxn modelId="{A5FA200D-AD9B-4401-8FF7-99530427E367}" type="presParOf" srcId="{2ADC0058-AE96-4B75-9DB7-C4181DFE9040}" destId="{DE828A0D-FBE9-419E-A0BA-A78683748F90}" srcOrd="4" destOrd="0" presId="urn:microsoft.com/office/officeart/2005/8/layout/venn1"/>
    <dgm:cxn modelId="{94E4BC72-58E7-4ED8-A6A2-A633C83FCB87}" type="presParOf" srcId="{2ADC0058-AE96-4B75-9DB7-C4181DFE9040}" destId="{D0869BB6-75D3-40C3-AB8C-F55C2E4F110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8F9537-AE50-481C-8DC7-9951FB1E2A34}" type="datetimeFigureOut">
              <a:rPr lang="en-GB"/>
              <a:pPr>
                <a:defRPr/>
              </a:pPr>
              <a:t>22/03/2013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D383822-BAF3-4DAF-9C14-735290EC453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BABCC6-EB8E-4585-B7A5-840E4D33AE91}"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New bells at old St Martin’s </a:t>
            </a:r>
          </a:p>
          <a:p>
            <a:pPr eaLnBrk="1" hangingPunct="1">
              <a:spcBef>
                <a:spcPct val="0"/>
              </a:spcBef>
            </a:pPr>
            <a:endParaRPr lang="en-GB" smtClean="0"/>
          </a:p>
          <a:p>
            <a:pPr eaLnBrk="1" hangingPunct="1">
              <a:spcBef>
                <a:spcPct val="0"/>
              </a:spcBef>
            </a:pPr>
            <a:r>
              <a:rPr lang="en-GB" smtClean="0"/>
              <a:t>£150,000</a:t>
            </a:r>
          </a:p>
          <a:p>
            <a:pPr eaLnBrk="1" hangingPunct="1">
              <a:spcBef>
                <a:spcPct val="0"/>
              </a:spcBef>
            </a:pPr>
            <a:endParaRPr lang="en-GB" smtClean="0"/>
          </a:p>
          <a:p>
            <a:pPr eaLnBrk="1" hangingPunct="1">
              <a:spcBef>
                <a:spcPct val="0"/>
              </a:spcBef>
            </a:pPr>
            <a:r>
              <a:rPr lang="en-GB" smtClean="0"/>
              <a:t>New bells at Barbourne</a:t>
            </a:r>
          </a:p>
          <a:p>
            <a:pPr eaLnBrk="1" hangingPunct="1">
              <a:spcBef>
                <a:spcPct val="0"/>
              </a:spcBef>
            </a:pPr>
            <a:endParaRPr lang="en-GB" smtClean="0"/>
          </a:p>
          <a:p>
            <a:pPr eaLnBrk="1" hangingPunct="1">
              <a:spcBef>
                <a:spcPct val="0"/>
              </a:spcBef>
            </a:pPr>
            <a:r>
              <a:rPr lang="en-GB" smtClean="0"/>
              <a:t>£90,000</a:t>
            </a:r>
          </a:p>
          <a:p>
            <a:pPr eaLnBrk="1" hangingPunct="1">
              <a:spcBef>
                <a:spcPct val="0"/>
              </a:spcBef>
            </a:pPr>
            <a:endParaRPr lang="en-GB" smtClean="0"/>
          </a:p>
          <a:p>
            <a:pPr eaLnBrk="1" hangingPunct="1">
              <a:spcBef>
                <a:spcPct val="0"/>
              </a:spcBef>
            </a:pPr>
            <a:r>
              <a:rPr lang="en-GB" smtClean="0"/>
              <a:t>Worcester a city of bells, so move over Oxford.</a:t>
            </a:r>
          </a:p>
          <a:p>
            <a:pPr eaLnBrk="1" hangingPunct="1">
              <a:spcBef>
                <a:spcPct val="0"/>
              </a:spcBef>
            </a:pPr>
            <a:endParaRPr lang="en-GB" smtClean="0"/>
          </a:p>
          <a:p>
            <a:pPr eaLnBrk="1" hangingPunct="1">
              <a:spcBef>
                <a:spcPct val="0"/>
              </a:spcBef>
            </a:pPr>
            <a:r>
              <a:rPr lang="en-GB" smtClean="0"/>
              <a:t>The County Archaeology service is writing an educational trail for bells in the City!</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62FC7-379B-4C3D-B08C-46756E2220E7}" type="slidenum">
              <a:rPr lang="en-GB"/>
              <a:pPr fontAlgn="base">
                <a:spcBef>
                  <a:spcPct val="0"/>
                </a:spcBef>
                <a:spcAft>
                  <a:spcPct val="0"/>
                </a:spcAft>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62F78-1FB4-4640-8F4A-5ECF5EFEE77B}" type="slidenum">
              <a:rPr lang="en-GB"/>
              <a:pPr fontAlgn="base">
                <a:spcBef>
                  <a:spcPct val="0"/>
                </a:spcBef>
                <a:spcAft>
                  <a:spcPct val="0"/>
                </a:spcAft>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is a unusual view of the tower – the bells, the ringers and the TC.</a:t>
            </a:r>
          </a:p>
          <a:p>
            <a:pPr eaLnBrk="1" hangingPunct="1">
              <a:spcBef>
                <a:spcPct val="0"/>
              </a:spcBef>
            </a:pPr>
            <a:endParaRPr lang="en-GB" smtClean="0"/>
          </a:p>
          <a:p>
            <a:pPr eaLnBrk="1" hangingPunct="1">
              <a:spcBef>
                <a:spcPct val="0"/>
              </a:spcBef>
            </a:pPr>
            <a:r>
              <a:rPr lang="en-GB" smtClean="0"/>
              <a:t>Available as a jigsaw. Sold over 150.</a:t>
            </a:r>
          </a:p>
          <a:p>
            <a:pPr eaLnBrk="1" hangingPunct="1">
              <a:spcBef>
                <a:spcPct val="0"/>
              </a:spcBef>
            </a:pPr>
            <a:endParaRPr lang="en-GB" smtClean="0"/>
          </a:p>
          <a:p>
            <a:pPr eaLnBrk="1" hangingPunct="1">
              <a:spcBef>
                <a:spcPct val="0"/>
              </a:spcBef>
            </a:pPr>
            <a:r>
              <a:rPr lang="en-GB" smtClean="0"/>
              <a:t>We also sell cds and dvds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01D3D-D06B-46EF-9EAA-944CA88335A8}" type="slidenum">
              <a:rPr lang="en-GB"/>
              <a:pPr fontAlgn="base">
                <a:spcBef>
                  <a:spcPct val="0"/>
                </a:spcBef>
                <a:spcAft>
                  <a:spcPct val="0"/>
                </a:spcAft>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Archaeology</a:t>
            </a:r>
          </a:p>
          <a:p>
            <a:pPr eaLnBrk="1" hangingPunct="1">
              <a:spcBef>
                <a:spcPct val="0"/>
              </a:spcBef>
            </a:pPr>
            <a:endParaRPr lang="en-GB" smtClean="0"/>
          </a:p>
          <a:p>
            <a:pPr eaLnBrk="1" hangingPunct="1">
              <a:spcBef>
                <a:spcPct val="0"/>
              </a:spcBef>
            </a:pPr>
            <a:r>
              <a:rPr lang="en-GB" smtClean="0"/>
              <a:t>Importance of the cloister bells.</a:t>
            </a:r>
          </a:p>
          <a:p>
            <a:pPr eaLnBrk="1" hangingPunct="1">
              <a:spcBef>
                <a:spcPct val="0"/>
              </a:spcBef>
            </a:pPr>
            <a:endParaRPr lang="en-GB" smtClean="0"/>
          </a:p>
          <a:p>
            <a:pPr eaLnBrk="1" hangingPunct="1">
              <a:spcBef>
                <a:spcPct val="0"/>
              </a:spcBef>
            </a:pPr>
            <a:r>
              <a:rPr lang="en-GB" smtClean="0"/>
              <a:t>Most cast in the 14thC.</a:t>
            </a:r>
          </a:p>
          <a:p>
            <a:pPr eaLnBrk="1" hangingPunct="1">
              <a:spcBef>
                <a:spcPct val="0"/>
              </a:spcBef>
            </a:pPr>
            <a:endParaRPr lang="en-GB" smtClean="0"/>
          </a:p>
          <a:p>
            <a:pPr eaLnBrk="1" hangingPunct="1">
              <a:spcBef>
                <a:spcPct val="0"/>
              </a:spcBef>
            </a:pPr>
            <a:r>
              <a:rPr lang="en-GB" smtClean="0"/>
              <a:t>Rang in civil war 1683 ringing for relief of Vienna from the Turks. 4 days later! Ringing for victory over the French – by the deans orders. </a:t>
            </a:r>
          </a:p>
          <a:p>
            <a:pPr eaLnBrk="1" hangingPunct="1">
              <a:spcBef>
                <a:spcPct val="0"/>
              </a:spcBef>
            </a:pPr>
            <a:endParaRPr lang="en-GB" smtClean="0"/>
          </a:p>
          <a:p>
            <a:pPr eaLnBrk="1" hangingPunct="1">
              <a:spcBef>
                <a:spcPct val="0"/>
              </a:spcBef>
            </a:pPr>
            <a:r>
              <a:rPr lang="en-GB" smtClean="0"/>
              <a:t>Bells told the news.</a:t>
            </a:r>
          </a:p>
          <a:p>
            <a:pPr eaLnBrk="1" hangingPunct="1">
              <a:spcBef>
                <a:spcPct val="0"/>
              </a:spcBef>
            </a:pPr>
            <a:endParaRPr lang="en-GB" smtClean="0"/>
          </a:p>
          <a:p>
            <a:pPr eaLnBrk="1" hangingPunct="1">
              <a:spcBef>
                <a:spcPct val="0"/>
              </a:spcBef>
            </a:pPr>
            <a:r>
              <a:rPr lang="en-GB" smtClean="0"/>
              <a:t>Their value. The risk.</a:t>
            </a:r>
          </a:p>
          <a:p>
            <a:pPr eaLnBrk="1" hangingPunct="1">
              <a:spcBef>
                <a:spcPct val="0"/>
              </a:spcBef>
            </a:pPr>
            <a:endParaRPr lang="en-GB" smtClean="0"/>
          </a:p>
          <a:p>
            <a:pPr eaLnBrk="1" hangingPunct="1">
              <a:spcBef>
                <a:spcPct val="0"/>
              </a:spcBef>
            </a:pPr>
            <a:endParaRPr lang="en-GB"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C5B1D-8966-476E-809A-E41D427763DB}" type="slidenum">
              <a:rPr lang="en-GB"/>
              <a:pPr fontAlgn="base">
                <a:spcBef>
                  <a:spcPct val="0"/>
                </a:spcBef>
                <a:spcAft>
                  <a:spcPct val="0"/>
                </a:spcAft>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We ring on Sundays and we teach – that’s it really.</a:t>
            </a:r>
          </a:p>
          <a:p>
            <a:pPr eaLnBrk="1" hangingPunct="1">
              <a:spcBef>
                <a:spcPct val="0"/>
              </a:spcBef>
            </a:pPr>
            <a:endParaRPr lang="en-GB" smtClean="0"/>
          </a:p>
          <a:p>
            <a:pPr eaLnBrk="1" hangingPunct="1">
              <a:spcBef>
                <a:spcPct val="0"/>
              </a:spcBef>
            </a:pPr>
            <a:r>
              <a:rPr lang="en-GB" smtClean="0"/>
              <a:t>Working with King’s. tim keyes is a ringer. Good for choristers. AAFS story.</a:t>
            </a:r>
          </a:p>
          <a:p>
            <a:pPr eaLnBrk="1" hangingPunct="1">
              <a:spcBef>
                <a:spcPct val="0"/>
              </a:spcBef>
            </a:pPr>
            <a:endParaRPr lang="en-GB" smtClean="0"/>
          </a:p>
          <a:p>
            <a:pPr eaLnBrk="1" hangingPunct="1">
              <a:spcBef>
                <a:spcPct val="0"/>
              </a:spcBef>
            </a:pPr>
            <a:r>
              <a:rPr lang="en-GB" smtClean="0"/>
              <a:t>Start working with Bishops, CW, the Chase. </a:t>
            </a:r>
          </a:p>
          <a:p>
            <a:pPr eaLnBrk="1" hangingPunct="1">
              <a:spcBef>
                <a:spcPct val="0"/>
              </a:spcBef>
            </a:pPr>
            <a:endParaRPr lang="en-GB" smtClean="0"/>
          </a:p>
          <a:p>
            <a:pPr eaLnBrk="1" hangingPunct="1">
              <a:spcBef>
                <a:spcPct val="0"/>
              </a:spcBef>
            </a:pPr>
            <a:endParaRPr lang="en-GB"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5CFD41-A2A9-4324-B924-0A78A7803ABB}" type="slidenum">
              <a:rPr lang="en-GB"/>
              <a:pPr fontAlgn="base">
                <a:spcBef>
                  <a:spcPct val="0"/>
                </a:spcBef>
                <a:spcAft>
                  <a:spcPct val="0"/>
                </a:spcAft>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E45BD-8F44-49FD-9A75-F5077CFE3D81}" type="slidenum">
              <a:rPr lang="en-GB"/>
              <a:pPr fontAlgn="base">
                <a:spcBef>
                  <a:spcPct val="0"/>
                </a:spcBef>
                <a:spcAft>
                  <a:spcPct val="0"/>
                </a:spcAft>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764CCB-79E4-4CED-8835-6E338F5F936E}" type="slidenum">
              <a:rPr lang="en-GB"/>
              <a:pPr fontAlgn="base">
                <a:spcBef>
                  <a:spcPct val="0"/>
                </a:spcBef>
                <a:spcAft>
                  <a:spcPct val="0"/>
                </a:spcAft>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Explain Adelaide link</a:t>
            </a:r>
          </a:p>
          <a:p>
            <a:pPr eaLnBrk="1" hangingPunct="1">
              <a:spcBef>
                <a:spcPct val="0"/>
              </a:spcBef>
            </a:pPr>
            <a:endParaRPr lang="en-GB" smtClean="0"/>
          </a:p>
          <a:p>
            <a:pPr eaLnBrk="1" hangingPunct="1">
              <a:spcBef>
                <a:spcPct val="0"/>
              </a:spcBef>
            </a:pPr>
            <a:r>
              <a:rPr lang="en-GB" smtClean="0"/>
              <a:t>And the minor ten story at WCCC</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FF2A2-0206-4A29-B700-563A09100E9A}" type="slidenum">
              <a:rPr lang="en-GB"/>
              <a:pPr fontAlgn="base">
                <a:spcBef>
                  <a:spcPct val="0"/>
                </a:spcBef>
                <a:spcAft>
                  <a:spcPct val="0"/>
                </a:spcAft>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A6716-3E38-4B63-9732-95B4582840D3}" type="slidenum">
              <a:rPr lang="en-GB"/>
              <a:pPr fontAlgn="base">
                <a:spcBef>
                  <a:spcPct val="0"/>
                </a:spcBef>
                <a:spcAft>
                  <a:spcPct val="0"/>
                </a:spcAft>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Peals now 12 2 agms etc</a:t>
            </a:r>
          </a:p>
          <a:p>
            <a:pPr eaLnBrk="1" hangingPunct="1">
              <a:spcBef>
                <a:spcPct val="0"/>
              </a:spcBef>
            </a:pPr>
            <a:endParaRPr lang="en-GB" smtClean="0"/>
          </a:p>
          <a:p>
            <a:pPr eaLnBrk="1" hangingPunct="1">
              <a:spcBef>
                <a:spcPct val="0"/>
              </a:spcBef>
            </a:pPr>
            <a:r>
              <a:rPr lang="en-GB" smtClean="0"/>
              <a:t>3 in a week locals love it</a:t>
            </a:r>
          </a:p>
          <a:p>
            <a:pPr eaLnBrk="1" hangingPunct="1">
              <a:spcBef>
                <a:spcPct val="0"/>
              </a:spcBef>
            </a:pPr>
            <a:endParaRPr lang="en-GB" smtClean="0"/>
          </a:p>
          <a:p>
            <a:pPr eaLnBrk="1" hangingPunct="1">
              <a:spcBef>
                <a:spcPct val="0"/>
              </a:spcBef>
            </a:pPr>
            <a:r>
              <a:rPr lang="en-GB" smtClean="0"/>
              <a:t>Les dad armistice and royal wedding</a:t>
            </a:r>
          </a:p>
          <a:p>
            <a:pPr eaLnBrk="1" hangingPunct="1">
              <a:spcBef>
                <a:spcPct val="0"/>
              </a:spcBef>
            </a:pPr>
            <a:endParaRPr lang="en-GB" smtClean="0"/>
          </a:p>
          <a:p>
            <a:pPr eaLnBrk="1" hangingPunct="1">
              <a:spcBef>
                <a:spcPct val="0"/>
              </a:spcBef>
            </a:pPr>
            <a:r>
              <a:rPr lang="en-GB" smtClean="0"/>
              <a:t>Wccc stories</a:t>
            </a:r>
          </a:p>
          <a:p>
            <a:pPr eaLnBrk="1" hangingPunct="1">
              <a:spcBef>
                <a:spcPct val="0"/>
              </a:spcBef>
            </a:pPr>
            <a:endParaRPr lang="en-GB" smtClean="0"/>
          </a:p>
          <a:p>
            <a:pPr eaLnBrk="1" hangingPunct="1">
              <a:spcBef>
                <a:spcPct val="0"/>
              </a:spcBef>
            </a:pPr>
            <a:endParaRPr lang="en-GB"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157EF6-38BC-4DDE-91AA-272DECDFA2E1}"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is the great bell – ringing it weighs 48 cwt.</a:t>
            </a:r>
          </a:p>
          <a:p>
            <a:pPr eaLnBrk="1" hangingPunct="1">
              <a:spcBef>
                <a:spcPct val="0"/>
              </a:spcBef>
            </a:pPr>
            <a:endParaRPr lang="en-GB" smtClean="0"/>
          </a:p>
          <a:p>
            <a:pPr eaLnBrk="1" hangingPunct="1">
              <a:spcBef>
                <a:spcPct val="0"/>
              </a:spcBef>
            </a:pPr>
            <a:r>
              <a:rPr lang="en-GB" smtClean="0"/>
              <a:t>Wooden clapper story – has changed things. Now others have copied us - examples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0B5BF-6454-476B-AAEF-DF550E54C426}" type="slidenum">
              <a:rPr lang="en-GB"/>
              <a:pPr fontAlgn="base">
                <a:spcBef>
                  <a:spcPct val="0"/>
                </a:spcBef>
                <a:spcAft>
                  <a:spcPct val="0"/>
                </a:spcAft>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A6ABF6B-FCA2-401A-8AC7-7349F9A62210}" type="datetimeFigureOut">
              <a:rPr lang="en-GB"/>
              <a:pPr>
                <a:defRPr/>
              </a:pPr>
              <a:t>22/03/2013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1833D6-F375-452E-B238-02CAE1BACF3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8AF7FF-16DC-44D9-B0DA-297FC2E319F9}" type="datetimeFigureOut">
              <a:rPr lang="en-GB"/>
              <a:pPr>
                <a:defRPr/>
              </a:pPr>
              <a:t>22/03/2013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183C00-8816-4072-9C3F-7764C1D79DE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5458DCF-768D-49E7-9635-E105B36763B2}" type="datetimeFigureOut">
              <a:rPr lang="en-GB"/>
              <a:pPr>
                <a:defRPr/>
              </a:pPr>
              <a:t>22/03/2013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649A73-576E-4264-81DD-B50D34974FB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B5338938-5F7B-42A9-8DCA-53D94265558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EFF1EAB1-A1A5-4C6C-AAAA-C334BC8C1EA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918A50-3E36-47D2-AC0C-B9C7F4AA2BC8}" type="datetimeFigureOut">
              <a:rPr lang="en-GB"/>
              <a:pPr>
                <a:defRPr/>
              </a:pPr>
              <a:t>22/03/2013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A85716-E5F0-4884-B4A9-84825C8773C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533B81-C94A-4E5B-9473-3EE8B7AC134B}" type="datetimeFigureOut">
              <a:rPr lang="en-GB"/>
              <a:pPr>
                <a:defRPr/>
              </a:pPr>
              <a:t>22/03/2013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8C576C-5C27-4155-96E3-7D67005690E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C35B58C-0135-4962-A969-A5F6D0C72C48}" type="datetimeFigureOut">
              <a:rPr lang="en-GB"/>
              <a:pPr>
                <a:defRPr/>
              </a:pPr>
              <a:t>22/03/2013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7A883A-5E4F-4624-A6C8-ED8BFB1AEB1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475AD2B-61E7-43C5-A911-2880B45AF552}" type="datetimeFigureOut">
              <a:rPr lang="en-GB"/>
              <a:pPr>
                <a:defRPr/>
              </a:pPr>
              <a:t>22/03/2013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A388CD0-48AF-467E-A081-E07EE370B09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62A3CDE-427F-4D3B-8E44-DA555DB6EF36}" type="datetimeFigureOut">
              <a:rPr lang="en-GB"/>
              <a:pPr>
                <a:defRPr/>
              </a:pPr>
              <a:t>22/03/2013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F755A88-51DD-4B1D-B244-A7F61379BC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1EF7C7-1797-4241-BB31-CA8759775ABB}" type="datetimeFigureOut">
              <a:rPr lang="en-GB"/>
              <a:pPr>
                <a:defRPr/>
              </a:pPr>
              <a:t>22/03/2013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235D28A-ABD8-485C-9E12-763BB11B870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B92837-E9FD-45A6-AF16-E560AB847EA0}" type="datetimeFigureOut">
              <a:rPr lang="en-GB"/>
              <a:pPr>
                <a:defRPr/>
              </a:pPr>
              <a:t>22/03/2013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FFCA6E-AF81-4EDC-9F8F-3DC912CE2DF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895DA7-7C07-40FF-A240-DA0DF28D042E}" type="datetimeFigureOut">
              <a:rPr lang="en-GB"/>
              <a:pPr>
                <a:defRPr/>
              </a:pPr>
              <a:t>22/03/2013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C69072-AB14-43C7-BF44-F00C739A4A9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715A219-A99C-4316-B56A-CFC6E554678E}" type="datetimeFigureOut">
              <a:rPr lang="en-GB"/>
              <a:pPr>
                <a:defRPr/>
              </a:pPr>
              <a:t>22/03/2013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6F069C3-3852-4DC7-B178-4120FF99A3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cid:C33EEBE6-47E8-4905-A490-017660444BE9@la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hyperlink" Target="http://www.facebook.com/photo.php?op=1&amp;view=global&amp;subj=46652586230&amp;pid=4047338&amp;id=577105495&amp;oid=46652586230"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hyperlink" Target="http://www.facebook.com/photo.php?op=1&amp;view=all&amp;subj=46652586230&amp;aid=-1&amp;pid=4047336&amp;id=577105495&amp;oid=46652586230"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cid:C33EEBE6-47E8-4905-A490-017660444BE9@la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cid:57FAC7D9-0D3F-49FF-9F05-5346BF57DB73@lan"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cid:02B9895A-DA2B-4391-BA2B-1565109D6823@lan" TargetMode="External"/><Relationship Id="rId5" Type="http://schemas.openxmlformats.org/officeDocument/2006/relationships/image" Target="../media/image33.jpeg"/><Relationship Id="rId4" Type="http://schemas.openxmlformats.org/officeDocument/2006/relationships/image" Target="cid:91A1668B-5062-4F80-88C9-D13FF8D73EFD@lan" TargetMode="Externa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cid:EC248FF5-A34F-4A75-9B4D-EAF385930ECE@lan"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cid:609705C2-03F4-44D9-8C02-DE396BBC1D2A@lan" TargetMode="External"/><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cid:44FC22C1-8D64-4D54-B181-C499EBD2D4E0@lan" TargetMode="External"/><Relationship Id="rId5" Type="http://schemas.openxmlformats.org/officeDocument/2006/relationships/image" Target="../media/image37.jpeg"/><Relationship Id="rId4" Type="http://schemas.openxmlformats.org/officeDocument/2006/relationships/image" Target="cid:ABD368AD-7784-4091-A828-0329951F41DC@lan" TargetMode="Externa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cid:3658E6EB-41D1-443D-98C4-1EEFA8DE3736@la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png"/><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8cath1260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6" name="TextBox 3"/>
          <p:cNvSpPr txBox="1">
            <a:spLocks noChangeArrowheads="1"/>
          </p:cNvSpPr>
          <p:nvPr/>
        </p:nvSpPr>
        <p:spPr bwMode="auto">
          <a:xfrm>
            <a:off x="684213" y="404813"/>
            <a:ext cx="6983412" cy="2492375"/>
          </a:xfrm>
          <a:prstGeom prst="rect">
            <a:avLst/>
          </a:prstGeom>
          <a:noFill/>
          <a:ln w="9525">
            <a:noFill/>
            <a:miter lim="800000"/>
            <a:headEnd/>
            <a:tailEnd/>
          </a:ln>
        </p:spPr>
        <p:txBody>
          <a:bodyPr>
            <a:spAutoFit/>
          </a:bodyPr>
          <a:lstStyle/>
          <a:p>
            <a:r>
              <a:rPr lang="en-GB" sz="4400" b="1">
                <a:solidFill>
                  <a:schemeClr val="bg1"/>
                </a:solidFill>
                <a:latin typeface="Calibri" pitchFamily="34" charset="0"/>
              </a:rPr>
              <a:t>“Making things happen”</a:t>
            </a:r>
          </a:p>
          <a:p>
            <a:endParaRPr lang="en-GB" sz="4000" b="1">
              <a:solidFill>
                <a:schemeClr val="bg1"/>
              </a:solidFill>
              <a:latin typeface="Calibri" pitchFamily="34" charset="0"/>
            </a:endParaRPr>
          </a:p>
          <a:p>
            <a:r>
              <a:rPr lang="en-GB" sz="2400" b="1" i="1">
                <a:solidFill>
                  <a:schemeClr val="bg1"/>
                </a:solidFill>
                <a:latin typeface="Calibri" pitchFamily="34" charset="0"/>
              </a:rPr>
              <a:t>Kineton,  ART agm, 9 March 2013</a:t>
            </a:r>
          </a:p>
          <a:p>
            <a:r>
              <a:rPr lang="en-GB" sz="2400" b="1" i="1">
                <a:solidFill>
                  <a:schemeClr val="bg1"/>
                </a:solidFill>
                <a:latin typeface="Calibri" pitchFamily="34" charset="0"/>
              </a:rPr>
              <a:t>Mark Regan</a:t>
            </a:r>
          </a:p>
          <a:p>
            <a:r>
              <a:rPr lang="en-GB" sz="2400" b="1" i="1">
                <a:solidFill>
                  <a:schemeClr val="bg1"/>
                </a:solidFill>
                <a:latin typeface="Calibri" pitchFamily="34" charset="0"/>
              </a:rPr>
              <a:t>Worcester Cathedral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E:\Documents and Settings\Mark Regan\My Documents\work and bells\osm stuff\SNB20256.JPG"/>
          <p:cNvPicPr>
            <a:picLocks noChangeAspect="1" noChangeArrowheads="1"/>
          </p:cNvPicPr>
          <p:nvPr/>
        </p:nvPicPr>
        <p:blipFill>
          <a:blip r:embed="rId3"/>
          <a:srcRect/>
          <a:stretch>
            <a:fillRect/>
          </a:stretch>
        </p:blipFill>
        <p:spPr bwMode="auto">
          <a:xfrm>
            <a:off x="468313" y="549275"/>
            <a:ext cx="3146425" cy="4195763"/>
          </a:xfrm>
          <a:prstGeom prst="rect">
            <a:avLst/>
          </a:prstGeom>
          <a:noFill/>
          <a:ln w="9525">
            <a:noFill/>
            <a:miter lim="800000"/>
            <a:headEnd/>
            <a:tailEnd/>
          </a:ln>
        </p:spPr>
      </p:pic>
      <p:pic>
        <p:nvPicPr>
          <p:cNvPr id="30722" name="Picture 2"/>
          <p:cNvPicPr>
            <a:picLocks noChangeAspect="1" noChangeArrowheads="1"/>
          </p:cNvPicPr>
          <p:nvPr/>
        </p:nvPicPr>
        <p:blipFill>
          <a:blip r:embed="rId4"/>
          <a:srcRect/>
          <a:stretch>
            <a:fillRect/>
          </a:stretch>
        </p:blipFill>
        <p:spPr bwMode="auto">
          <a:xfrm>
            <a:off x="3925888" y="1989138"/>
            <a:ext cx="4719637" cy="3538537"/>
          </a:xfrm>
          <a:prstGeom prst="rect">
            <a:avLst/>
          </a:prstGeom>
          <a:noFill/>
          <a:ln w="9525">
            <a:noFill/>
            <a:miter lim="800000"/>
            <a:headEnd/>
            <a:tailEnd/>
          </a:ln>
        </p:spPr>
      </p:pic>
      <p:pic>
        <p:nvPicPr>
          <p:cNvPr id="30723" name="Picture 3"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4.bp.blogspot.com/_jglgfDu7YCs/TIpkn8OQMvI/AAAAAAAAAKo/72cJA1NHmrA/s1600/P9090041.JPG"/>
          <p:cNvPicPr>
            <a:picLocks noChangeAspect="1" noChangeArrowheads="1"/>
          </p:cNvPicPr>
          <p:nvPr/>
        </p:nvPicPr>
        <p:blipFill>
          <a:blip r:embed="rId3"/>
          <a:srcRect/>
          <a:stretch>
            <a:fillRect/>
          </a:stretch>
        </p:blipFill>
        <p:spPr bwMode="auto">
          <a:xfrm>
            <a:off x="879475" y="519113"/>
            <a:ext cx="3937000" cy="2952750"/>
          </a:xfrm>
          <a:prstGeom prst="rect">
            <a:avLst/>
          </a:prstGeom>
          <a:noFill/>
          <a:ln w="9525">
            <a:noFill/>
            <a:miter lim="800000"/>
            <a:headEnd/>
            <a:tailEnd/>
          </a:ln>
        </p:spPr>
      </p:pic>
      <p:pic>
        <p:nvPicPr>
          <p:cNvPr id="32770" name="Picture 4" descr="http://www.yourlocalweb.co.uk/images/pictures/16/77/st-denys-church-severn-stoke-165254.jpg"/>
          <p:cNvPicPr>
            <a:picLocks noChangeAspect="1" noChangeArrowheads="1"/>
          </p:cNvPicPr>
          <p:nvPr/>
        </p:nvPicPr>
        <p:blipFill>
          <a:blip r:embed="rId4"/>
          <a:srcRect/>
          <a:stretch>
            <a:fillRect/>
          </a:stretch>
        </p:blipFill>
        <p:spPr bwMode="auto">
          <a:xfrm>
            <a:off x="4429125" y="1196975"/>
            <a:ext cx="4246563" cy="2827338"/>
          </a:xfrm>
          <a:prstGeom prst="rect">
            <a:avLst/>
          </a:prstGeom>
          <a:noFill/>
          <a:ln w="9525">
            <a:noFill/>
            <a:miter lim="800000"/>
            <a:headEnd/>
            <a:tailEnd/>
          </a:ln>
        </p:spPr>
      </p:pic>
      <p:pic>
        <p:nvPicPr>
          <p:cNvPr id="32771" name="Picture 6" descr="http://farm8.staticflickr.com/7223/7227812220_1ea27f39bf_z.jpg"/>
          <p:cNvPicPr>
            <a:picLocks noChangeAspect="1" noChangeArrowheads="1"/>
          </p:cNvPicPr>
          <p:nvPr/>
        </p:nvPicPr>
        <p:blipFill>
          <a:blip r:embed="rId5"/>
          <a:srcRect/>
          <a:stretch>
            <a:fillRect/>
          </a:stretch>
        </p:blipFill>
        <p:spPr bwMode="auto">
          <a:xfrm>
            <a:off x="879475" y="3589338"/>
            <a:ext cx="4416425" cy="2946400"/>
          </a:xfrm>
          <a:prstGeom prst="rect">
            <a:avLst/>
          </a:prstGeom>
          <a:noFill/>
          <a:ln w="9525">
            <a:noFill/>
            <a:miter lim="800000"/>
            <a:headEnd/>
            <a:tailEnd/>
          </a:ln>
        </p:spPr>
      </p:pic>
      <p:pic>
        <p:nvPicPr>
          <p:cNvPr id="32772" name="Picture 4" descr="E195863D-775F-4401-95AF-C4EEF1D96622@Belkin"/>
          <p:cNvPicPr>
            <a:picLocks noChangeAspect="1" noChangeArrowheads="1"/>
          </p:cNvPicPr>
          <p:nvPr/>
        </p:nvPicPr>
        <p:blipFill>
          <a:blip r:embed="rId6"/>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ctrTitle"/>
          </p:nvPr>
        </p:nvSpPr>
        <p:spPr/>
        <p:txBody>
          <a:bodyPr/>
          <a:lstStyle/>
          <a:p>
            <a:pPr eaLnBrk="1" hangingPunct="1"/>
            <a:r>
              <a:rPr lang="en-GB" smtClean="0"/>
              <a:t>Status quo = inertia</a:t>
            </a:r>
          </a:p>
        </p:txBody>
      </p:sp>
      <p:sp>
        <p:nvSpPr>
          <p:cNvPr id="5" name="Subtitle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pic>
        <p:nvPicPr>
          <p:cNvPr id="33795"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p:txBody>
          <a:bodyPr/>
          <a:lstStyle/>
          <a:p>
            <a:pPr eaLnBrk="1" hangingPunct="1"/>
            <a:r>
              <a:rPr lang="en-GB" smtClean="0"/>
              <a:t>Everything we take for granted was once new.</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pic>
        <p:nvPicPr>
          <p:cNvPr id="34819" name="Picture 4"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685800" y="1341438"/>
            <a:ext cx="7772400" cy="3959225"/>
          </a:xfrm>
        </p:spPr>
        <p:txBody>
          <a:bodyPr/>
          <a:lstStyle/>
          <a:p>
            <a:pPr eaLnBrk="1" hangingPunct="1"/>
            <a:r>
              <a:rPr lang="en-GB" smtClean="0"/>
              <a:t>The status quo in ringing is getting so dumbed-down, we are apologising and not advocating</a:t>
            </a:r>
          </a:p>
        </p:txBody>
      </p:sp>
      <p:pic>
        <p:nvPicPr>
          <p:cNvPr id="35842"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5175"/>
            <a:ext cx="7772400" cy="1470025"/>
          </a:xfrm>
        </p:spPr>
        <p:txBody>
          <a:bodyPr rtlCol="0">
            <a:normAutofit fontScale="90000"/>
          </a:bodyPr>
          <a:lstStyle/>
          <a:p>
            <a:pPr eaLnBrk="1" fontAlgn="auto" hangingPunct="1">
              <a:spcAft>
                <a:spcPts val="0"/>
              </a:spcAft>
              <a:defRPr/>
            </a:pPr>
            <a:r>
              <a:rPr lang="en-GB" dirty="0" smtClean="0"/>
              <a:t>Our new ringing communities are flexible, transient, have no borders and e</a:t>
            </a:r>
            <a:endParaRPr lang="en-GB" dirty="0"/>
          </a:p>
        </p:txBody>
      </p:sp>
      <p:sp>
        <p:nvSpPr>
          <p:cNvPr id="36866" name="Subtitle 4"/>
          <p:cNvSpPr>
            <a:spLocks noGrp="1"/>
          </p:cNvSpPr>
          <p:nvPr>
            <p:ph type="subTitle" idx="1"/>
          </p:nvPr>
        </p:nvSpPr>
        <p:spPr>
          <a:xfrm>
            <a:off x="900113" y="2636838"/>
            <a:ext cx="7488237" cy="1752600"/>
          </a:xfrm>
        </p:spPr>
        <p:txBody>
          <a:bodyPr/>
          <a:lstStyle/>
          <a:p>
            <a:pPr eaLnBrk="1" hangingPunct="1"/>
            <a:r>
              <a:rPr lang="en-GB" sz="4000" smtClean="0">
                <a:solidFill>
                  <a:schemeClr val="tx1"/>
                </a:solidFill>
              </a:rPr>
              <a:t>Old boundaries and organisations are becoming irrelevant and unnecessary. Ringing associations need to evolve very quickly if they are to survive. What is their purpose?</a:t>
            </a:r>
          </a:p>
        </p:txBody>
      </p:sp>
      <p:pic>
        <p:nvPicPr>
          <p:cNvPr id="36867"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smtClean="0"/>
              <a:t>Consequences</a:t>
            </a:r>
          </a:p>
        </p:txBody>
      </p:sp>
      <p:sp>
        <p:nvSpPr>
          <p:cNvPr id="3" name="Content Placeholder 2"/>
          <p:cNvSpPr>
            <a:spLocks noGrp="1"/>
          </p:cNvSpPr>
          <p:nvPr>
            <p:ph idx="1"/>
          </p:nvPr>
        </p:nvSpPr>
        <p:spPr/>
        <p:txBody>
          <a:bodyPr/>
          <a:lstStyle/>
          <a:p>
            <a:pPr eaLnBrk="1" hangingPunct="1"/>
            <a:r>
              <a:rPr lang="en-GB" smtClean="0"/>
              <a:t>You will be very unpopular</a:t>
            </a:r>
          </a:p>
          <a:p>
            <a:pPr eaLnBrk="1" hangingPunct="1"/>
            <a:r>
              <a:rPr lang="en-GB" smtClean="0"/>
              <a:t>You will get lots of things wrong</a:t>
            </a:r>
          </a:p>
          <a:p>
            <a:pPr eaLnBrk="1" hangingPunct="1"/>
            <a:r>
              <a:rPr lang="en-GB" smtClean="0"/>
              <a:t>So if you fail, use a different approach</a:t>
            </a:r>
          </a:p>
          <a:p>
            <a:pPr eaLnBrk="1" hangingPunct="1"/>
            <a:r>
              <a:rPr lang="en-GB" smtClean="0"/>
              <a:t>Some people will do their best to destabilise what you are doing</a:t>
            </a:r>
          </a:p>
          <a:p>
            <a:pPr eaLnBrk="1" hangingPunct="1"/>
            <a:r>
              <a:rPr lang="en-GB" smtClean="0"/>
              <a:t>You will be very lonely</a:t>
            </a:r>
          </a:p>
          <a:p>
            <a:pPr eaLnBrk="1" hangingPunct="1"/>
            <a:r>
              <a:rPr lang="en-GB" smtClean="0"/>
              <a:t>Success has many fathers and failure is an orphan</a:t>
            </a:r>
          </a:p>
          <a:p>
            <a:pPr eaLnBrk="1" hangingPunct="1"/>
            <a:endParaRPr lang="en-GB" smtClean="0"/>
          </a:p>
          <a:p>
            <a:pPr eaLnBrk="1" hangingPunct="1"/>
            <a:endParaRPr lang="en-GB" smtClean="0"/>
          </a:p>
        </p:txBody>
      </p:sp>
      <p:pic>
        <p:nvPicPr>
          <p:cNvPr id="38915"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p:txBody>
          <a:bodyPr/>
          <a:lstStyle/>
          <a:p>
            <a:pPr eaLnBrk="1" hangingPunct="1"/>
            <a:r>
              <a:rPr lang="en-GB" smtClean="0"/>
              <a:t>You can’t solve a problem with the thinking which created it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pic>
        <p:nvPicPr>
          <p:cNvPr id="39939" name="Picture 4"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ctrTitle"/>
          </p:nvPr>
        </p:nvSpPr>
        <p:spPr/>
        <p:txBody>
          <a:bodyPr/>
          <a:lstStyle/>
          <a:p>
            <a:pPr eaLnBrk="1" hangingPunct="1"/>
            <a:r>
              <a:rPr lang="en-GB" smtClean="0"/>
              <a:t>Do we really want change?</a:t>
            </a:r>
          </a:p>
        </p:txBody>
      </p:sp>
      <p:sp>
        <p:nvSpPr>
          <p:cNvPr id="40962" name="Subtitle 4"/>
          <p:cNvSpPr>
            <a:spLocks noGrp="1"/>
          </p:cNvSpPr>
          <p:nvPr>
            <p:ph type="subTitle" idx="1"/>
          </p:nvPr>
        </p:nvSpPr>
        <p:spPr/>
        <p:txBody>
          <a:bodyPr/>
          <a:lstStyle/>
          <a:p>
            <a:pPr eaLnBrk="1" hangingPunct="1"/>
            <a:r>
              <a:rPr lang="en-GB" sz="4400" smtClean="0">
                <a:solidFill>
                  <a:schemeClr val="tx1"/>
                </a:solidFill>
              </a:rPr>
              <a:t>And the consequences?</a:t>
            </a:r>
          </a:p>
        </p:txBody>
      </p:sp>
      <p:pic>
        <p:nvPicPr>
          <p:cNvPr id="40963"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pPr eaLnBrk="1" hangingPunct="1"/>
            <a:r>
              <a:rPr lang="en-GB" smtClean="0"/>
              <a:t>The are two kinds of bellringer</a:t>
            </a:r>
          </a:p>
        </p:txBody>
      </p:sp>
      <p:sp>
        <p:nvSpPr>
          <p:cNvPr id="41986" name="Subtitle 2"/>
          <p:cNvSpPr>
            <a:spLocks noGrp="1"/>
          </p:cNvSpPr>
          <p:nvPr>
            <p:ph type="subTitle" idx="1"/>
          </p:nvPr>
        </p:nvSpPr>
        <p:spPr/>
        <p:txBody>
          <a:bodyPr/>
          <a:lstStyle/>
          <a:p>
            <a:pPr eaLnBrk="1" hangingPunct="1"/>
            <a:r>
              <a:rPr lang="en-GB" sz="4400" smtClean="0">
                <a:solidFill>
                  <a:schemeClr val="tx1"/>
                </a:solidFill>
              </a:rPr>
              <a:t>Those who do</a:t>
            </a:r>
          </a:p>
          <a:p>
            <a:pPr eaLnBrk="1" hangingPunct="1"/>
            <a:r>
              <a:rPr lang="en-GB" sz="4400" smtClean="0">
                <a:solidFill>
                  <a:schemeClr val="tx1"/>
                </a:solidFill>
              </a:rPr>
              <a:t>And those who don’t do</a:t>
            </a:r>
          </a:p>
        </p:txBody>
      </p:sp>
      <p:pic>
        <p:nvPicPr>
          <p:cNvPr id="41987"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regm1\Desktop\work files\jigsaw.jpg"/>
          <p:cNvPicPr>
            <a:picLocks noChangeAspect="1" noChangeArrowheads="1"/>
          </p:cNvPicPr>
          <p:nvPr/>
        </p:nvPicPr>
        <p:blipFill>
          <a:blip r:embed="rId3"/>
          <a:srcRect/>
          <a:stretch>
            <a:fillRect/>
          </a:stretch>
        </p:blipFill>
        <p:spPr bwMode="auto">
          <a:xfrm>
            <a:off x="468313" y="188913"/>
            <a:ext cx="8124825" cy="5829300"/>
          </a:xfrm>
          <a:prstGeom prst="rect">
            <a:avLst/>
          </a:prstGeom>
          <a:noFill/>
          <a:ln w="9525">
            <a:noFill/>
            <a:miter lim="800000"/>
            <a:headEnd/>
            <a:tailEnd/>
          </a:ln>
        </p:spPr>
      </p:pic>
      <p:pic>
        <p:nvPicPr>
          <p:cNvPr id="18434" name="Picture 2"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pPr eaLnBrk="1" hangingPunct="1"/>
            <a:r>
              <a:rPr lang="en-GB" smtClean="0"/>
              <a:t>Ringing is in great shape</a:t>
            </a:r>
          </a:p>
        </p:txBody>
      </p:sp>
      <p:sp>
        <p:nvSpPr>
          <p:cNvPr id="43010" name="Subtitle 2"/>
          <p:cNvSpPr>
            <a:spLocks noGrp="1"/>
          </p:cNvSpPr>
          <p:nvPr>
            <p:ph type="subTitle" idx="1"/>
          </p:nvPr>
        </p:nvSpPr>
        <p:spPr/>
        <p:txBody>
          <a:bodyPr/>
          <a:lstStyle/>
          <a:p>
            <a:pPr eaLnBrk="1" hangingPunct="1"/>
            <a:r>
              <a:rPr lang="en-GB" sz="4400" smtClean="0">
                <a:solidFill>
                  <a:schemeClr val="tx1"/>
                </a:solidFill>
              </a:rPr>
              <a:t>Be positive!</a:t>
            </a:r>
          </a:p>
        </p:txBody>
      </p:sp>
      <p:pic>
        <p:nvPicPr>
          <p:cNvPr id="43011"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srcRect/>
          <a:stretch>
            <a:fillRect/>
          </a:stretch>
        </p:blipFill>
        <p:spPr bwMode="auto">
          <a:xfrm>
            <a:off x="539750" y="549275"/>
            <a:ext cx="8043863" cy="4392613"/>
          </a:xfrm>
          <a:prstGeom prst="rect">
            <a:avLst/>
          </a:prstGeom>
          <a:noFill/>
          <a:ln w="9525">
            <a:noFill/>
            <a:miter lim="800000"/>
            <a:headEnd/>
            <a:tailEnd/>
          </a:ln>
        </p:spPr>
      </p:pic>
      <p:pic>
        <p:nvPicPr>
          <p:cNvPr id="44034" name="Picture 2"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pic>
        <p:nvPicPr>
          <p:cNvPr id="46082" name="Picture 2" descr="C:\Users\regm1\Desktop\all stuff\richards bvbell stuff\110311-5D-5175.jpg"/>
          <p:cNvPicPr>
            <a:picLocks noChangeAspect="1" noChangeArrowheads="1"/>
          </p:cNvPicPr>
          <p:nvPr/>
        </p:nvPicPr>
        <p:blipFill>
          <a:blip r:embed="rId4"/>
          <a:srcRect/>
          <a:stretch>
            <a:fillRect/>
          </a:stretch>
        </p:blipFill>
        <p:spPr bwMode="auto">
          <a:xfrm>
            <a:off x="684213" y="404813"/>
            <a:ext cx="7775575"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5"/>
          <p:cNvSpPr>
            <a:spLocks noGrp="1"/>
          </p:cNvSpPr>
          <p:nvPr>
            <p:ph type="title"/>
          </p:nvPr>
        </p:nvSpPr>
        <p:spPr/>
        <p:txBody>
          <a:bodyPr rtlCol="0">
            <a:normAutofit fontScale="90000"/>
          </a:bodyPr>
          <a:lstStyle/>
          <a:p>
            <a:pPr eaLnBrk="1" fontAlgn="auto" hangingPunct="1">
              <a:spcAft>
                <a:spcPts val="0"/>
              </a:spcAft>
              <a:defRPr/>
            </a:pPr>
            <a:r>
              <a:rPr lang="en-GB" dirty="0" smtClean="0"/>
              <a:t/>
            </a:r>
            <a:br>
              <a:rPr lang="en-GB" dirty="0" smtClean="0"/>
            </a:br>
            <a:r>
              <a:rPr lang="en-GB" sz="4900" dirty="0" smtClean="0"/>
              <a:t>Social engagement model</a:t>
            </a:r>
            <a:br>
              <a:rPr lang="en-GB" sz="4900" dirty="0" smtClean="0"/>
            </a:br>
            <a:endParaRPr lang="en-GB" dirty="0" smtClean="0"/>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1" name="Picture 4" descr="E195863D-775F-4401-95AF-C4EEF1D96622@Belkin"/>
          <p:cNvPicPr>
            <a:picLocks noChangeAspect="1" noChangeArrowheads="1"/>
          </p:cNvPicPr>
          <p:nvPr/>
        </p:nvPicPr>
        <p:blipFill>
          <a:blip r:embed="rId8"/>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pPr eaLnBrk="1" hangingPunct="1"/>
            <a:r>
              <a:rPr lang="en-GB" smtClean="0"/>
              <a:t>Reality</a:t>
            </a:r>
          </a:p>
        </p:txBody>
      </p:sp>
      <p:sp>
        <p:nvSpPr>
          <p:cNvPr id="7" name="Content Placeholder 6"/>
          <p:cNvSpPr>
            <a:spLocks noGrp="1"/>
          </p:cNvSpPr>
          <p:nvPr>
            <p:ph idx="1"/>
          </p:nvPr>
        </p:nvSpPr>
        <p:spPr/>
        <p:txBody>
          <a:bodyPr/>
          <a:lstStyle/>
          <a:p>
            <a:pPr marL="0" indent="0" eaLnBrk="1" hangingPunct="1">
              <a:buFont typeface="Arial" charset="0"/>
              <a:buNone/>
            </a:pPr>
            <a:r>
              <a:rPr lang="en-GB" smtClean="0"/>
              <a:t>Thick stone walls isolate us from reality. We are unaware that hundreds and thousands of people hear us perform every week. We need to be responsible about the noise we make. </a:t>
            </a:r>
          </a:p>
          <a:p>
            <a:pPr marL="0" indent="0" eaLnBrk="1" hangingPunct="1">
              <a:buFont typeface="Arial" charset="0"/>
              <a:buNone/>
            </a:pPr>
            <a:r>
              <a:rPr lang="en-GB" smtClean="0"/>
              <a:t>We are performers not hobbyists</a:t>
            </a:r>
          </a:p>
          <a:p>
            <a:pPr marL="0" indent="0" eaLnBrk="1" hangingPunct="1">
              <a:buFont typeface="Arial" charset="0"/>
              <a:buNone/>
            </a:pPr>
            <a:r>
              <a:rPr lang="en-GB" smtClean="0"/>
              <a:t>How many people do you know who listen to your ringing?</a:t>
            </a:r>
          </a:p>
        </p:txBody>
      </p:sp>
      <p:pic>
        <p:nvPicPr>
          <p:cNvPr id="49155" name="Picture 7"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3600" smtClean="0"/>
              <a:t/>
            </a:r>
            <a:br>
              <a:rPr lang="en-GB" sz="3600" smtClean="0"/>
            </a:br>
            <a:r>
              <a:rPr lang="en-GB" sz="3600" smtClean="0"/>
              <a:t>Social engagement model</a:t>
            </a:r>
            <a:br>
              <a:rPr lang="en-GB" sz="3600" smtClean="0"/>
            </a:br>
            <a:endParaRPr lang="en-GB" sz="3600" smtClean="0"/>
          </a:p>
        </p:txBody>
      </p:sp>
      <p:sp>
        <p:nvSpPr>
          <p:cNvPr id="50178" name="Rectangle 3"/>
          <p:cNvSpPr>
            <a:spLocks noGrp="1" noChangeArrowheads="1"/>
          </p:cNvSpPr>
          <p:nvPr>
            <p:ph type="body" sz="half" idx="1"/>
          </p:nvPr>
        </p:nvSpPr>
        <p:spPr>
          <a:xfrm>
            <a:off x="457200" y="1600200"/>
            <a:ext cx="4691063" cy="4525963"/>
          </a:xfrm>
        </p:spPr>
        <p:txBody>
          <a:bodyPr/>
          <a:lstStyle/>
          <a:p>
            <a:pPr marL="533400" indent="-533400" eaLnBrk="1" hangingPunct="1">
              <a:lnSpc>
                <a:spcPct val="90000"/>
              </a:lnSpc>
              <a:buFontTx/>
              <a:buNone/>
            </a:pPr>
            <a:r>
              <a:rPr lang="en-GB" sz="2800" smtClean="0"/>
              <a:t>What does this model mean?</a:t>
            </a:r>
          </a:p>
          <a:p>
            <a:pPr marL="533400" indent="-533400" eaLnBrk="1" hangingPunct="1">
              <a:lnSpc>
                <a:spcPct val="90000"/>
              </a:lnSpc>
              <a:buFontTx/>
              <a:buNone/>
            </a:pPr>
            <a:endParaRPr lang="en-GB" sz="2800" smtClean="0"/>
          </a:p>
          <a:p>
            <a:pPr marL="533400" indent="-533400" eaLnBrk="1" hangingPunct="1">
              <a:lnSpc>
                <a:spcPct val="90000"/>
              </a:lnSpc>
              <a:buFontTx/>
              <a:buAutoNum type="arabicPeriod"/>
            </a:pPr>
            <a:r>
              <a:rPr lang="en-GB" sz="2800" smtClean="0"/>
              <a:t>The Church owns the bells</a:t>
            </a:r>
          </a:p>
          <a:p>
            <a:pPr marL="533400" indent="-533400" eaLnBrk="1" hangingPunct="1">
              <a:lnSpc>
                <a:spcPct val="90000"/>
              </a:lnSpc>
              <a:buFontTx/>
              <a:buAutoNum type="arabicPeriod"/>
            </a:pPr>
            <a:r>
              <a:rPr lang="en-GB" sz="2800" smtClean="0"/>
              <a:t>The community own what we do</a:t>
            </a:r>
          </a:p>
          <a:p>
            <a:pPr marL="533400" indent="-533400" eaLnBrk="1" hangingPunct="1">
              <a:lnSpc>
                <a:spcPct val="90000"/>
              </a:lnSpc>
              <a:buFontTx/>
              <a:buAutoNum type="arabicPeriod"/>
            </a:pPr>
            <a:r>
              <a:rPr lang="en-GB" sz="2800" smtClean="0"/>
              <a:t>Bellringers are stewards and practitioners</a:t>
            </a:r>
          </a:p>
          <a:p>
            <a:pPr marL="533400" indent="-533400" eaLnBrk="1" hangingPunct="1">
              <a:lnSpc>
                <a:spcPct val="90000"/>
              </a:lnSpc>
              <a:buFontTx/>
              <a:buNone/>
            </a:pPr>
            <a:endParaRPr lang="en-GB" sz="2800" smtClean="0"/>
          </a:p>
          <a:p>
            <a:pPr marL="533400" indent="-533400" eaLnBrk="1" hangingPunct="1">
              <a:lnSpc>
                <a:spcPct val="90000"/>
              </a:lnSpc>
              <a:buFontTx/>
              <a:buNone/>
            </a:pPr>
            <a:endParaRPr lang="en-GB" sz="2400" smtClean="0"/>
          </a:p>
        </p:txBody>
      </p:sp>
      <p:pic>
        <p:nvPicPr>
          <p:cNvPr id="50179" name="Picture 5" descr="Bells1"/>
          <p:cNvPicPr>
            <a:picLocks noGrp="1" noChangeAspect="1" noChangeArrowheads="1"/>
          </p:cNvPicPr>
          <p:nvPr>
            <p:ph sz="half" idx="2"/>
          </p:nvPr>
        </p:nvPicPr>
        <p:blipFill>
          <a:blip r:embed="rId3"/>
          <a:srcRect/>
          <a:stretch>
            <a:fillRect/>
          </a:stretch>
        </p:blipFill>
        <p:spPr>
          <a:xfrm>
            <a:off x="5651500" y="1628775"/>
            <a:ext cx="2663825" cy="3479800"/>
          </a:xfrm>
        </p:spPr>
      </p:pic>
      <p:pic>
        <p:nvPicPr>
          <p:cNvPr id="50180" name="Picture 5"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GB" sz="3600" smtClean="0"/>
              <a:t>The current situation</a:t>
            </a:r>
          </a:p>
        </p:txBody>
      </p:sp>
      <p:sp>
        <p:nvSpPr>
          <p:cNvPr id="51202" name="Rectangle 3"/>
          <p:cNvSpPr>
            <a:spLocks noGrp="1" noChangeArrowheads="1"/>
          </p:cNvSpPr>
          <p:nvPr>
            <p:ph type="body" sz="half" idx="1"/>
          </p:nvPr>
        </p:nvSpPr>
        <p:spPr/>
        <p:txBody>
          <a:bodyPr/>
          <a:lstStyle/>
          <a:p>
            <a:pPr marL="609600" indent="-609600" eaLnBrk="1" hangingPunct="1">
              <a:lnSpc>
                <a:spcPct val="90000"/>
              </a:lnSpc>
              <a:buFontTx/>
              <a:buAutoNum type="arabicPeriod"/>
            </a:pPr>
            <a:r>
              <a:rPr lang="en-GB" sz="2000" smtClean="0"/>
              <a:t>Ringers are stewards and practitioners</a:t>
            </a:r>
          </a:p>
          <a:p>
            <a:pPr marL="609600" indent="-609600" eaLnBrk="1" hangingPunct="1">
              <a:lnSpc>
                <a:spcPct val="90000"/>
              </a:lnSpc>
              <a:buFontTx/>
              <a:buAutoNum type="arabicPeriod"/>
            </a:pPr>
            <a:endParaRPr lang="en-GB" sz="2000" smtClean="0"/>
          </a:p>
          <a:p>
            <a:pPr marL="609600" indent="-609600" eaLnBrk="1" hangingPunct="1">
              <a:lnSpc>
                <a:spcPct val="90000"/>
              </a:lnSpc>
              <a:buFontTx/>
              <a:buAutoNum type="arabicPeriod"/>
            </a:pPr>
            <a:endParaRPr lang="en-GB" sz="2000" smtClean="0"/>
          </a:p>
          <a:p>
            <a:pPr marL="609600" indent="-609600" eaLnBrk="1" hangingPunct="1">
              <a:lnSpc>
                <a:spcPct val="90000"/>
              </a:lnSpc>
              <a:buFontTx/>
              <a:buAutoNum type="arabicPeriod"/>
            </a:pPr>
            <a:endParaRPr lang="en-GB" sz="2000" smtClean="0"/>
          </a:p>
          <a:p>
            <a:pPr marL="609600" indent="-609600" eaLnBrk="1" hangingPunct="1">
              <a:lnSpc>
                <a:spcPct val="90000"/>
              </a:lnSpc>
              <a:buFontTx/>
              <a:buAutoNum type="arabicPeriod"/>
            </a:pPr>
            <a:endParaRPr lang="en-GB" sz="2000" smtClean="0"/>
          </a:p>
          <a:p>
            <a:pPr marL="609600" indent="-609600" eaLnBrk="1" hangingPunct="1">
              <a:lnSpc>
                <a:spcPct val="90000"/>
              </a:lnSpc>
              <a:buFontTx/>
              <a:buAutoNum type="arabicPeriod"/>
            </a:pPr>
            <a:r>
              <a:rPr lang="en-GB" sz="2000" smtClean="0"/>
              <a:t>The Church owns the bells</a:t>
            </a:r>
          </a:p>
          <a:p>
            <a:pPr marL="609600" indent="-609600" eaLnBrk="1" hangingPunct="1">
              <a:lnSpc>
                <a:spcPct val="90000"/>
              </a:lnSpc>
              <a:buFontTx/>
              <a:buAutoNum type="arabicPeriod"/>
            </a:pPr>
            <a:endParaRPr lang="en-GB" sz="2000" smtClean="0"/>
          </a:p>
          <a:p>
            <a:pPr marL="609600" indent="-609600" eaLnBrk="1" hangingPunct="1">
              <a:lnSpc>
                <a:spcPct val="90000"/>
              </a:lnSpc>
              <a:buFontTx/>
              <a:buAutoNum type="arabicPeriod"/>
            </a:pPr>
            <a:r>
              <a:rPr lang="en-GB" sz="2000" smtClean="0"/>
              <a:t>The Community owns what we do</a:t>
            </a:r>
          </a:p>
          <a:p>
            <a:pPr marL="609600" indent="-609600" eaLnBrk="1" hangingPunct="1">
              <a:lnSpc>
                <a:spcPct val="90000"/>
              </a:lnSpc>
              <a:buFontTx/>
              <a:buNone/>
            </a:pPr>
            <a:endParaRPr lang="en-GB" sz="2000" smtClean="0"/>
          </a:p>
          <a:p>
            <a:pPr marL="609600" indent="-609600" eaLnBrk="1" hangingPunct="1">
              <a:lnSpc>
                <a:spcPct val="90000"/>
              </a:lnSpc>
              <a:buFontTx/>
              <a:buNone/>
            </a:pPr>
            <a:r>
              <a:rPr lang="en-GB" sz="2000" smtClean="0"/>
              <a:t>	The Community comprises a complex group of stakeholders</a:t>
            </a:r>
          </a:p>
        </p:txBody>
      </p:sp>
      <p:graphicFrame>
        <p:nvGraphicFramePr>
          <p:cNvPr id="2" name="Diagram 1"/>
          <p:cNvGraphicFramePr/>
          <p:nvPr/>
        </p:nvGraphicFramePr>
        <p:xfrm>
          <a:off x="4572000" y="1341438"/>
          <a:ext cx="2187575" cy="218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1204" name="Diagram 34"/>
          <p:cNvGrpSpPr>
            <a:grpSpLocks/>
          </p:cNvGrpSpPr>
          <p:nvPr/>
        </p:nvGrpSpPr>
        <p:grpSpPr bwMode="auto">
          <a:xfrm>
            <a:off x="4572000" y="3500438"/>
            <a:ext cx="2578100" cy="2232025"/>
            <a:chOff x="2168" y="1441"/>
            <a:chExt cx="1624" cy="1406"/>
          </a:xfrm>
        </p:grpSpPr>
        <p:graphicFrame>
          <p:nvGraphicFramePr>
            <p:cNvPr id="5" name="Diagram 4"/>
            <p:cNvGraphicFramePr/>
            <p:nvPr/>
          </p:nvGraphicFramePr>
          <p:xfrm>
            <a:off x="2168" y="1441"/>
            <a:ext cx="1624" cy="13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1210" name="_s1029"/>
            <p:cNvSpPr>
              <a:spLocks noChangeArrowheads="1"/>
            </p:cNvSpPr>
            <p:nvPr/>
          </p:nvSpPr>
          <p:spPr bwMode="auto">
            <a:xfrm>
              <a:off x="3075" y="2718"/>
              <a:ext cx="517" cy="129"/>
            </a:xfrm>
            <a:prstGeom prst="rect">
              <a:avLst/>
            </a:prstGeom>
            <a:noFill/>
            <a:ln w="9525">
              <a:noFill/>
              <a:miter lim="800000"/>
              <a:headEnd/>
              <a:tailEnd/>
            </a:ln>
          </p:spPr>
          <p:txBody>
            <a:bodyPr wrap="none" anchor="ctr"/>
            <a:lstStyle/>
            <a:p>
              <a:pPr algn="ctr"/>
              <a:r>
                <a:rPr lang="en-GB">
                  <a:cs typeface="Arial" charset="0"/>
                </a:rPr>
                <a:t>Community</a:t>
              </a:r>
            </a:p>
          </p:txBody>
        </p:sp>
      </p:grpSp>
      <p:sp>
        <p:nvSpPr>
          <p:cNvPr id="51205" name="_s1029"/>
          <p:cNvSpPr>
            <a:spLocks noChangeArrowheads="1"/>
          </p:cNvSpPr>
          <p:nvPr/>
        </p:nvSpPr>
        <p:spPr bwMode="auto">
          <a:xfrm>
            <a:off x="4787900" y="3644900"/>
            <a:ext cx="820738" cy="204788"/>
          </a:xfrm>
          <a:prstGeom prst="rect">
            <a:avLst/>
          </a:prstGeom>
          <a:noFill/>
          <a:ln w="9525">
            <a:noFill/>
            <a:miter lim="800000"/>
            <a:headEnd/>
            <a:tailEnd/>
          </a:ln>
        </p:spPr>
        <p:txBody>
          <a:bodyPr wrap="none" anchor="ctr"/>
          <a:lstStyle/>
          <a:p>
            <a:pPr algn="ctr"/>
            <a:r>
              <a:rPr lang="en-GB">
                <a:latin typeface="Calibri" pitchFamily="34" charset="0"/>
              </a:rPr>
              <a:t>Church</a:t>
            </a:r>
          </a:p>
        </p:txBody>
      </p:sp>
      <p:sp>
        <p:nvSpPr>
          <p:cNvPr id="51206" name="Text Box 52"/>
          <p:cNvSpPr txBox="1">
            <a:spLocks noChangeArrowheads="1"/>
          </p:cNvSpPr>
          <p:nvPr/>
        </p:nvSpPr>
        <p:spPr bwMode="auto">
          <a:xfrm>
            <a:off x="6815138" y="2133600"/>
            <a:ext cx="2149475" cy="369888"/>
          </a:xfrm>
          <a:prstGeom prst="rect">
            <a:avLst/>
          </a:prstGeom>
          <a:noFill/>
          <a:ln w="9525">
            <a:noFill/>
            <a:miter lim="800000"/>
            <a:headEnd/>
            <a:tailEnd/>
          </a:ln>
        </p:spPr>
        <p:txBody>
          <a:bodyPr wrap="none">
            <a:spAutoFit/>
          </a:bodyPr>
          <a:lstStyle/>
          <a:p>
            <a:r>
              <a:rPr lang="en-GB">
                <a:latin typeface="Calibri" pitchFamily="34" charset="0"/>
                <a:cs typeface="Arial" charset="0"/>
              </a:rPr>
              <a:t>80% of current effort</a:t>
            </a:r>
          </a:p>
        </p:txBody>
      </p:sp>
      <p:sp>
        <p:nvSpPr>
          <p:cNvPr id="51207" name="Text Box 53"/>
          <p:cNvSpPr txBox="1">
            <a:spLocks noChangeArrowheads="1"/>
          </p:cNvSpPr>
          <p:nvPr/>
        </p:nvSpPr>
        <p:spPr bwMode="auto">
          <a:xfrm>
            <a:off x="6732588" y="3644900"/>
            <a:ext cx="2149475" cy="369888"/>
          </a:xfrm>
          <a:prstGeom prst="rect">
            <a:avLst/>
          </a:prstGeom>
          <a:noFill/>
          <a:ln w="9525">
            <a:noFill/>
            <a:miter lim="800000"/>
            <a:headEnd/>
            <a:tailEnd/>
          </a:ln>
        </p:spPr>
        <p:txBody>
          <a:bodyPr wrap="none">
            <a:spAutoFit/>
          </a:bodyPr>
          <a:lstStyle/>
          <a:p>
            <a:r>
              <a:rPr lang="en-GB">
                <a:solidFill>
                  <a:srgbClr val="000000"/>
                </a:solidFill>
                <a:latin typeface="Calibri" pitchFamily="34" charset="0"/>
                <a:cs typeface="Arial" charset="0"/>
              </a:rPr>
              <a:t>20% of current effort</a:t>
            </a:r>
          </a:p>
        </p:txBody>
      </p:sp>
      <p:pic>
        <p:nvPicPr>
          <p:cNvPr id="51208" name="Picture 9" descr="E195863D-775F-4401-95AF-C4EEF1D96622@Belkin"/>
          <p:cNvPicPr>
            <a:picLocks noChangeAspect="1" noChangeArrowheads="1"/>
          </p:cNvPicPr>
          <p:nvPr/>
        </p:nvPicPr>
        <p:blipFill>
          <a:blip r:embed="rId1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GB" smtClean="0"/>
              <a:t>Making things happen is easy</a:t>
            </a:r>
          </a:p>
        </p:txBody>
      </p:sp>
      <p:graphicFrame>
        <p:nvGraphicFramePr>
          <p:cNvPr id="2" name="Diagram 1"/>
          <p:cNvGraphicFramePr/>
          <p:nvPr/>
        </p:nvGraphicFramePr>
        <p:xfrm>
          <a:off x="827088" y="1557338"/>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Text Box 13"/>
          <p:cNvSpPr txBox="1">
            <a:spLocks noChangeArrowheads="1"/>
          </p:cNvSpPr>
          <p:nvPr/>
        </p:nvSpPr>
        <p:spPr bwMode="auto">
          <a:xfrm>
            <a:off x="1908175" y="4868863"/>
            <a:ext cx="1962150" cy="400050"/>
          </a:xfrm>
          <a:prstGeom prst="rect">
            <a:avLst/>
          </a:prstGeom>
          <a:noFill/>
          <a:ln w="9525">
            <a:noFill/>
            <a:miter lim="800000"/>
            <a:headEnd/>
            <a:tailEnd/>
          </a:ln>
        </p:spPr>
        <p:txBody>
          <a:bodyPr wrap="none">
            <a:spAutoFit/>
          </a:bodyPr>
          <a:lstStyle/>
          <a:p>
            <a:r>
              <a:rPr lang="en-GB" sz="2000" b="1">
                <a:cs typeface="Arial" charset="0"/>
              </a:rPr>
              <a:t>80% of activity</a:t>
            </a:r>
          </a:p>
        </p:txBody>
      </p:sp>
      <p:pic>
        <p:nvPicPr>
          <p:cNvPr id="53252" name="Picture 14" descr="WCG 005_edited-1"/>
          <p:cNvPicPr>
            <a:picLocks noGrp="1" noChangeAspect="1" noChangeArrowheads="1"/>
          </p:cNvPicPr>
          <p:nvPr>
            <p:ph sz="half" idx="2"/>
          </p:nvPr>
        </p:nvPicPr>
        <p:blipFill>
          <a:blip r:embed="rId8"/>
          <a:srcRect l="6000" t="6032" b="5511"/>
          <a:stretch>
            <a:fillRect/>
          </a:stretch>
        </p:blipFill>
        <p:spPr>
          <a:xfrm>
            <a:off x="5867400" y="2133600"/>
            <a:ext cx="2133600" cy="3200400"/>
          </a:xfrm>
        </p:spPr>
      </p:pic>
      <p:pic>
        <p:nvPicPr>
          <p:cNvPr id="53253" name="Picture 6" descr="E195863D-775F-4401-95AF-C4EEF1D96622@Belkin"/>
          <p:cNvPicPr>
            <a:picLocks noChangeAspect="1" noChangeArrowheads="1"/>
          </p:cNvPicPr>
          <p:nvPr/>
        </p:nvPicPr>
        <p:blipFill>
          <a:blip r:embed="rId9"/>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sz="3600" smtClean="0"/>
              <a:t>Worcester Cathedral’s Teaching Centre</a:t>
            </a:r>
          </a:p>
        </p:txBody>
      </p:sp>
      <p:pic>
        <p:nvPicPr>
          <p:cNvPr id="55298" name="Picture 3" descr="Dumbbells"/>
          <p:cNvPicPr>
            <a:picLocks noGrp="1" noChangeAspect="1" noChangeArrowheads="1"/>
          </p:cNvPicPr>
          <p:nvPr>
            <p:ph idx="1"/>
          </p:nvPr>
        </p:nvPicPr>
        <p:blipFill>
          <a:blip r:embed="rId3"/>
          <a:srcRect/>
          <a:stretch>
            <a:fillRect/>
          </a:stretch>
        </p:blipFill>
        <p:spPr>
          <a:xfrm>
            <a:off x="1554163" y="1600200"/>
            <a:ext cx="6034087" cy="4525963"/>
          </a:xfrm>
        </p:spPr>
      </p:pic>
      <p:pic>
        <p:nvPicPr>
          <p:cNvPr id="55299" name="Picture 4"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title"/>
          </p:nvPr>
        </p:nvSpPr>
        <p:spPr/>
        <p:txBody>
          <a:bodyPr/>
          <a:lstStyle/>
          <a:p>
            <a:pPr eaLnBrk="1" hangingPunct="1"/>
            <a:r>
              <a:rPr lang="en-GB" sz="3200" smtClean="0"/>
              <a:t>Worcester Cathedral’s Teaching Centre</a:t>
            </a:r>
            <a:endParaRPr lang="en-US" sz="3200" smtClean="0"/>
          </a:p>
        </p:txBody>
      </p:sp>
      <p:sp>
        <p:nvSpPr>
          <p:cNvPr id="56322" name="Rectangle 7"/>
          <p:cNvSpPr>
            <a:spLocks noGrp="1" noChangeArrowheads="1"/>
          </p:cNvSpPr>
          <p:nvPr>
            <p:ph type="body" sz="half" idx="1"/>
          </p:nvPr>
        </p:nvSpPr>
        <p:spPr/>
        <p:txBody>
          <a:bodyPr/>
          <a:lstStyle/>
          <a:p>
            <a:pPr eaLnBrk="1" hangingPunct="1"/>
            <a:endParaRPr lang="en-GB" smtClean="0"/>
          </a:p>
        </p:txBody>
      </p:sp>
      <p:sp>
        <p:nvSpPr>
          <p:cNvPr id="56323" name="Rectangle 8"/>
          <p:cNvSpPr>
            <a:spLocks noGrp="1" noChangeArrowheads="1"/>
          </p:cNvSpPr>
          <p:nvPr>
            <p:ph type="body" sz="half" idx="2"/>
          </p:nvPr>
        </p:nvSpPr>
        <p:spPr/>
        <p:txBody>
          <a:bodyPr/>
          <a:lstStyle/>
          <a:p>
            <a:pPr eaLnBrk="1" hangingPunct="1"/>
            <a:endParaRPr lang="en-GB" smtClean="0"/>
          </a:p>
        </p:txBody>
      </p:sp>
      <p:pic>
        <p:nvPicPr>
          <p:cNvPr id="56324" name="Picture 4" descr="SNC14185"/>
          <p:cNvPicPr>
            <a:picLocks noChangeAspect="1" noChangeArrowheads="1"/>
          </p:cNvPicPr>
          <p:nvPr/>
        </p:nvPicPr>
        <p:blipFill>
          <a:blip r:embed="rId3"/>
          <a:srcRect/>
          <a:stretch>
            <a:fillRect/>
          </a:stretch>
        </p:blipFill>
        <p:spPr bwMode="auto">
          <a:xfrm>
            <a:off x="395288" y="1557338"/>
            <a:ext cx="3403600" cy="4535487"/>
          </a:xfrm>
          <a:prstGeom prst="rect">
            <a:avLst/>
          </a:prstGeom>
          <a:noFill/>
          <a:ln w="9525">
            <a:noFill/>
            <a:miter lim="800000"/>
            <a:headEnd/>
            <a:tailEnd/>
          </a:ln>
        </p:spPr>
      </p:pic>
      <p:pic>
        <p:nvPicPr>
          <p:cNvPr id="56325" name="Picture 5" descr="SNC14190"/>
          <p:cNvPicPr>
            <a:picLocks noChangeAspect="1" noChangeArrowheads="1"/>
          </p:cNvPicPr>
          <p:nvPr/>
        </p:nvPicPr>
        <p:blipFill>
          <a:blip r:embed="rId4"/>
          <a:srcRect/>
          <a:stretch>
            <a:fillRect/>
          </a:stretch>
        </p:blipFill>
        <p:spPr bwMode="auto">
          <a:xfrm>
            <a:off x="3894138" y="1974850"/>
            <a:ext cx="4932362" cy="3698875"/>
          </a:xfrm>
          <a:prstGeom prst="rect">
            <a:avLst/>
          </a:prstGeom>
          <a:noFill/>
          <a:ln w="9525">
            <a:noFill/>
            <a:miter lim="800000"/>
            <a:headEnd/>
            <a:tailEnd/>
          </a:ln>
        </p:spPr>
      </p:pic>
      <p:pic>
        <p:nvPicPr>
          <p:cNvPr id="56326" name="Picture 7"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ctrTitle"/>
          </p:nvPr>
        </p:nvSpPr>
        <p:spPr/>
        <p:txBody>
          <a:bodyPr/>
          <a:lstStyle/>
          <a:p>
            <a:pPr eaLnBrk="1" hangingPunct="1"/>
            <a:r>
              <a:rPr lang="en-GB" smtClean="0"/>
              <a:t>The only consequence is what we do</a:t>
            </a:r>
          </a:p>
        </p:txBody>
      </p:sp>
      <p:pic>
        <p:nvPicPr>
          <p:cNvPr id="20482" name="Picture 6"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GB" sz="4000" smtClean="0"/>
              <a:t>Worcester Cathedral’s Teaching Centre</a:t>
            </a:r>
          </a:p>
        </p:txBody>
      </p:sp>
      <p:sp>
        <p:nvSpPr>
          <p:cNvPr id="15363" name="Rectangle 3"/>
          <p:cNvSpPr>
            <a:spLocks noGrp="1" noChangeArrowheads="1"/>
          </p:cNvSpPr>
          <p:nvPr>
            <p:ph type="body" sz="half" idx="1"/>
          </p:nvPr>
        </p:nvSpPr>
        <p:spPr/>
        <p:txBody>
          <a:bodyPr rtlCol="0">
            <a:normAutofit fontScale="92500" lnSpcReduction="10000"/>
          </a:bodyPr>
          <a:lstStyle/>
          <a:p>
            <a:pPr eaLnBrk="1" fontAlgn="auto" hangingPunct="1">
              <a:lnSpc>
                <a:spcPct val="80000"/>
              </a:lnSpc>
              <a:spcAft>
                <a:spcPts val="0"/>
              </a:spcAft>
              <a:buFontTx/>
              <a:buNone/>
              <a:defRPr/>
            </a:pPr>
            <a:r>
              <a:rPr lang="en-GB" sz="2800" dirty="0" smtClean="0"/>
              <a:t>What is it?</a:t>
            </a:r>
          </a:p>
          <a:p>
            <a:pPr eaLnBrk="1" fontAlgn="auto" hangingPunct="1">
              <a:lnSpc>
                <a:spcPct val="80000"/>
              </a:lnSpc>
              <a:spcAft>
                <a:spcPts val="0"/>
              </a:spcAft>
              <a:buFont typeface="Arial" pitchFamily="34" charset="0"/>
              <a:buChar char="•"/>
              <a:defRPr/>
            </a:pPr>
            <a:endParaRPr lang="en-GB" sz="2800" dirty="0" smtClean="0"/>
          </a:p>
          <a:p>
            <a:pPr eaLnBrk="1" fontAlgn="auto" hangingPunct="1">
              <a:lnSpc>
                <a:spcPct val="80000"/>
              </a:lnSpc>
              <a:spcAft>
                <a:spcPts val="0"/>
              </a:spcAft>
              <a:buFontTx/>
              <a:buNone/>
              <a:defRPr/>
            </a:pPr>
            <a:r>
              <a:rPr lang="en-GB" sz="2800" dirty="0" smtClean="0"/>
              <a:t>It is only hardware, well</a:t>
            </a:r>
          </a:p>
          <a:p>
            <a:pPr eaLnBrk="1" fontAlgn="auto" hangingPunct="1">
              <a:lnSpc>
                <a:spcPct val="80000"/>
              </a:lnSpc>
              <a:spcAft>
                <a:spcPts val="0"/>
              </a:spcAft>
              <a:buFontTx/>
              <a:buNone/>
              <a:defRPr/>
            </a:pPr>
            <a:r>
              <a:rPr lang="en-GB" sz="2800" dirty="0" smtClean="0"/>
              <a:t>£40,000 worth</a:t>
            </a:r>
          </a:p>
          <a:p>
            <a:pPr eaLnBrk="1" fontAlgn="auto" hangingPunct="1">
              <a:lnSpc>
                <a:spcPct val="80000"/>
              </a:lnSpc>
              <a:spcAft>
                <a:spcPts val="0"/>
              </a:spcAft>
              <a:buFontTx/>
              <a:buNone/>
              <a:defRPr/>
            </a:pPr>
            <a:endParaRPr lang="en-GB" sz="2800" dirty="0"/>
          </a:p>
          <a:p>
            <a:pPr eaLnBrk="1" fontAlgn="auto" hangingPunct="1">
              <a:lnSpc>
                <a:spcPct val="80000"/>
              </a:lnSpc>
              <a:spcAft>
                <a:spcPts val="0"/>
              </a:spcAft>
              <a:buFontTx/>
              <a:buNone/>
              <a:defRPr/>
            </a:pPr>
            <a:r>
              <a:rPr lang="en-GB" sz="2800" dirty="0" smtClean="0"/>
              <a:t>It is not the solution</a:t>
            </a:r>
          </a:p>
          <a:p>
            <a:pPr eaLnBrk="1" fontAlgn="auto" hangingPunct="1">
              <a:lnSpc>
                <a:spcPct val="80000"/>
              </a:lnSpc>
              <a:spcAft>
                <a:spcPts val="0"/>
              </a:spcAft>
              <a:buFontTx/>
              <a:buNone/>
              <a:defRPr/>
            </a:pPr>
            <a:endParaRPr lang="en-GB" sz="2800" dirty="0"/>
          </a:p>
          <a:p>
            <a:pPr eaLnBrk="1" fontAlgn="auto" hangingPunct="1">
              <a:lnSpc>
                <a:spcPct val="80000"/>
              </a:lnSpc>
              <a:spcAft>
                <a:spcPts val="0"/>
              </a:spcAft>
              <a:buFontTx/>
              <a:buNone/>
              <a:defRPr/>
            </a:pPr>
            <a:r>
              <a:rPr lang="en-GB" sz="2800" dirty="0" smtClean="0"/>
              <a:t>It evolved and we made </a:t>
            </a:r>
          </a:p>
          <a:p>
            <a:pPr eaLnBrk="1" fontAlgn="auto" hangingPunct="1">
              <a:lnSpc>
                <a:spcPct val="80000"/>
              </a:lnSpc>
              <a:spcAft>
                <a:spcPts val="0"/>
              </a:spcAft>
              <a:buFontTx/>
              <a:buNone/>
              <a:defRPr/>
            </a:pPr>
            <a:r>
              <a:rPr lang="en-GB" sz="2800" dirty="0" smtClean="0"/>
              <a:t>mistakes</a:t>
            </a:r>
          </a:p>
          <a:p>
            <a:pPr eaLnBrk="1" fontAlgn="auto" hangingPunct="1">
              <a:lnSpc>
                <a:spcPct val="80000"/>
              </a:lnSpc>
              <a:spcAft>
                <a:spcPts val="0"/>
              </a:spcAft>
              <a:buFontTx/>
              <a:buNone/>
              <a:defRPr/>
            </a:pPr>
            <a:endParaRPr lang="en-GB" sz="2800" dirty="0"/>
          </a:p>
          <a:p>
            <a:pPr eaLnBrk="1" fontAlgn="auto" hangingPunct="1">
              <a:lnSpc>
                <a:spcPct val="80000"/>
              </a:lnSpc>
              <a:spcAft>
                <a:spcPts val="0"/>
              </a:spcAft>
              <a:buFontTx/>
              <a:buNone/>
              <a:defRPr/>
            </a:pPr>
            <a:r>
              <a:rPr lang="en-GB" sz="2800" dirty="0" smtClean="0"/>
              <a:t>It has been copied and </a:t>
            </a:r>
          </a:p>
          <a:p>
            <a:pPr eaLnBrk="1" fontAlgn="auto" hangingPunct="1">
              <a:lnSpc>
                <a:spcPct val="80000"/>
              </a:lnSpc>
              <a:spcAft>
                <a:spcPts val="0"/>
              </a:spcAft>
              <a:buFontTx/>
              <a:buNone/>
              <a:defRPr/>
            </a:pPr>
            <a:r>
              <a:rPr lang="en-GB" sz="2800" dirty="0" smtClean="0"/>
              <a:t>improved at Adelaide</a:t>
            </a:r>
          </a:p>
          <a:p>
            <a:pPr eaLnBrk="1" fontAlgn="auto" hangingPunct="1">
              <a:lnSpc>
                <a:spcPct val="80000"/>
              </a:lnSpc>
              <a:spcAft>
                <a:spcPts val="0"/>
              </a:spcAft>
              <a:buFontTx/>
              <a:buNone/>
              <a:defRPr/>
            </a:pPr>
            <a:endParaRPr lang="en-GB" sz="2800" dirty="0" smtClean="0"/>
          </a:p>
          <a:p>
            <a:pPr eaLnBrk="1" fontAlgn="auto" hangingPunct="1">
              <a:lnSpc>
                <a:spcPct val="80000"/>
              </a:lnSpc>
              <a:spcAft>
                <a:spcPts val="0"/>
              </a:spcAft>
              <a:buFontTx/>
              <a:buNone/>
              <a:defRPr/>
            </a:pPr>
            <a:endParaRPr lang="en-GB" sz="2800" dirty="0" smtClean="0"/>
          </a:p>
        </p:txBody>
      </p:sp>
      <p:pic>
        <p:nvPicPr>
          <p:cNvPr id="57347" name="Picture 6" descr="dumbells 1"/>
          <p:cNvPicPr>
            <a:picLocks noGrp="1" noChangeAspect="1" noChangeArrowheads="1"/>
          </p:cNvPicPr>
          <p:nvPr>
            <p:ph sz="half" idx="2"/>
          </p:nvPr>
        </p:nvPicPr>
        <p:blipFill>
          <a:blip r:embed="rId3"/>
          <a:srcRect/>
          <a:stretch>
            <a:fillRect/>
          </a:stretch>
        </p:blipFill>
        <p:spPr>
          <a:xfrm>
            <a:off x="4427538" y="1700213"/>
            <a:ext cx="4038600" cy="3979862"/>
          </a:xfrm>
        </p:spPr>
      </p:pic>
      <p:pic>
        <p:nvPicPr>
          <p:cNvPr id="57348" name="Picture 5"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GB" sz="3600" smtClean="0"/>
              <a:t>Worcester Cathedral’s Teaching Centre</a:t>
            </a:r>
          </a:p>
        </p:txBody>
      </p:sp>
      <p:sp>
        <p:nvSpPr>
          <p:cNvPr id="16387" name="Text Placeholder 2"/>
          <p:cNvSpPr>
            <a:spLocks noGrp="1"/>
          </p:cNvSpPr>
          <p:nvPr>
            <p:ph type="body" sz="half" idx="1"/>
          </p:nvPr>
        </p:nvSpPr>
        <p:spPr/>
        <p:txBody>
          <a:bodyPr rtlCol="0">
            <a:normAutofit fontScale="92500" lnSpcReduction="10000"/>
          </a:bodyPr>
          <a:lstStyle/>
          <a:p>
            <a:pPr eaLnBrk="1" fontAlgn="auto" hangingPunct="1">
              <a:lnSpc>
                <a:spcPct val="80000"/>
              </a:lnSpc>
              <a:spcAft>
                <a:spcPts val="0"/>
              </a:spcAft>
              <a:buFontTx/>
              <a:buNone/>
              <a:defRPr/>
            </a:pPr>
            <a:r>
              <a:rPr lang="en-GB" sz="2800" dirty="0" smtClean="0"/>
              <a:t>How does it work?</a:t>
            </a:r>
          </a:p>
          <a:p>
            <a:pPr eaLnBrk="1" fontAlgn="auto" hangingPunct="1">
              <a:lnSpc>
                <a:spcPct val="80000"/>
              </a:lnSpc>
              <a:spcAft>
                <a:spcPts val="0"/>
              </a:spcAft>
              <a:buFontTx/>
              <a:buNone/>
              <a:defRPr/>
            </a:pPr>
            <a:endParaRPr lang="en-GB" sz="2800" dirty="0"/>
          </a:p>
          <a:p>
            <a:pPr eaLnBrk="1" fontAlgn="auto" hangingPunct="1">
              <a:lnSpc>
                <a:spcPct val="80000"/>
              </a:lnSpc>
              <a:spcAft>
                <a:spcPts val="0"/>
              </a:spcAft>
              <a:buFontTx/>
              <a:buNone/>
              <a:defRPr/>
            </a:pPr>
            <a:r>
              <a:rPr lang="en-GB" sz="2800" dirty="0" smtClean="0"/>
              <a:t>A massive change in </a:t>
            </a:r>
          </a:p>
          <a:p>
            <a:pPr eaLnBrk="1" fontAlgn="auto" hangingPunct="1">
              <a:lnSpc>
                <a:spcPct val="80000"/>
              </a:lnSpc>
              <a:spcAft>
                <a:spcPts val="0"/>
              </a:spcAft>
              <a:buFontTx/>
              <a:buNone/>
              <a:defRPr/>
            </a:pPr>
            <a:r>
              <a:rPr lang="en-GB" sz="2800" dirty="0"/>
              <a:t>a</a:t>
            </a:r>
            <a:r>
              <a:rPr lang="en-GB" sz="2800" dirty="0" smtClean="0"/>
              <a:t>ttitude</a:t>
            </a:r>
          </a:p>
          <a:p>
            <a:pPr eaLnBrk="1" fontAlgn="auto" hangingPunct="1">
              <a:lnSpc>
                <a:spcPct val="80000"/>
              </a:lnSpc>
              <a:spcAft>
                <a:spcPts val="0"/>
              </a:spcAft>
              <a:buFontTx/>
              <a:buNone/>
              <a:defRPr/>
            </a:pPr>
            <a:endParaRPr lang="en-GB" sz="2800" dirty="0" smtClean="0"/>
          </a:p>
          <a:p>
            <a:pPr eaLnBrk="1" fontAlgn="auto" hangingPunct="1">
              <a:lnSpc>
                <a:spcPct val="80000"/>
              </a:lnSpc>
              <a:spcAft>
                <a:spcPts val="0"/>
              </a:spcAft>
              <a:buFontTx/>
              <a:buNone/>
              <a:defRPr/>
            </a:pPr>
            <a:r>
              <a:rPr lang="en-GB" sz="2800" dirty="0" smtClean="0"/>
              <a:t>Working with schools.</a:t>
            </a:r>
          </a:p>
          <a:p>
            <a:pPr eaLnBrk="1" fontAlgn="auto" hangingPunct="1">
              <a:lnSpc>
                <a:spcPct val="80000"/>
              </a:lnSpc>
              <a:spcAft>
                <a:spcPts val="0"/>
              </a:spcAft>
              <a:buFontTx/>
              <a:buNone/>
              <a:defRPr/>
            </a:pPr>
            <a:r>
              <a:rPr lang="en-GB" sz="2800" dirty="0" smtClean="0"/>
              <a:t>Community engagement.</a:t>
            </a:r>
          </a:p>
          <a:p>
            <a:pPr eaLnBrk="1" fontAlgn="auto" hangingPunct="1">
              <a:lnSpc>
                <a:spcPct val="80000"/>
              </a:lnSpc>
              <a:spcAft>
                <a:spcPts val="0"/>
              </a:spcAft>
              <a:buFontTx/>
              <a:buNone/>
              <a:defRPr/>
            </a:pPr>
            <a:r>
              <a:rPr lang="en-GB" sz="2800" dirty="0" smtClean="0"/>
              <a:t>Open doors</a:t>
            </a:r>
          </a:p>
          <a:p>
            <a:pPr eaLnBrk="1" fontAlgn="auto" hangingPunct="1">
              <a:lnSpc>
                <a:spcPct val="80000"/>
              </a:lnSpc>
              <a:spcAft>
                <a:spcPts val="0"/>
              </a:spcAft>
              <a:buFontTx/>
              <a:buNone/>
              <a:defRPr/>
            </a:pPr>
            <a:endParaRPr lang="en-GB" sz="2800" dirty="0"/>
          </a:p>
          <a:p>
            <a:pPr eaLnBrk="1" fontAlgn="auto" hangingPunct="1">
              <a:lnSpc>
                <a:spcPct val="80000"/>
              </a:lnSpc>
              <a:spcAft>
                <a:spcPts val="0"/>
              </a:spcAft>
              <a:buFontTx/>
              <a:buNone/>
              <a:defRPr/>
            </a:pPr>
            <a:r>
              <a:rPr lang="en-GB" sz="2800" dirty="0" smtClean="0"/>
              <a:t>We had to change first:</a:t>
            </a:r>
          </a:p>
          <a:p>
            <a:pPr eaLnBrk="1" fontAlgn="auto" hangingPunct="1">
              <a:lnSpc>
                <a:spcPct val="80000"/>
              </a:lnSpc>
              <a:spcAft>
                <a:spcPts val="0"/>
              </a:spcAft>
              <a:buFontTx/>
              <a:buNone/>
              <a:defRPr/>
            </a:pPr>
            <a:r>
              <a:rPr lang="en-GB" sz="2800" dirty="0"/>
              <a:t>h</a:t>
            </a:r>
            <a:r>
              <a:rPr lang="en-GB" sz="2800" dirty="0" smtClean="0"/>
              <a:t>ow we think and how we  </a:t>
            </a:r>
          </a:p>
          <a:p>
            <a:pPr eaLnBrk="1" fontAlgn="auto" hangingPunct="1">
              <a:lnSpc>
                <a:spcPct val="80000"/>
              </a:lnSpc>
              <a:spcAft>
                <a:spcPts val="0"/>
              </a:spcAft>
              <a:buFontTx/>
              <a:buNone/>
              <a:defRPr/>
            </a:pPr>
            <a:r>
              <a:rPr lang="en-GB" sz="2800" dirty="0" smtClean="0"/>
              <a:t>do things</a:t>
            </a:r>
          </a:p>
        </p:txBody>
      </p:sp>
      <p:pic>
        <p:nvPicPr>
          <p:cNvPr id="58371" name="Picture 6" descr="dumbells 1"/>
          <p:cNvPicPr>
            <a:picLocks noChangeAspect="1" noChangeArrowheads="1"/>
          </p:cNvPicPr>
          <p:nvPr/>
        </p:nvPicPr>
        <p:blipFill>
          <a:blip r:embed="rId3"/>
          <a:srcRect/>
          <a:stretch>
            <a:fillRect/>
          </a:stretch>
        </p:blipFill>
        <p:spPr bwMode="auto">
          <a:xfrm>
            <a:off x="4427538" y="1700213"/>
            <a:ext cx="4038600" cy="3979862"/>
          </a:xfrm>
          <a:prstGeom prst="rect">
            <a:avLst/>
          </a:prstGeom>
          <a:noFill/>
          <a:ln w="9525">
            <a:noFill/>
            <a:miter lim="800000"/>
            <a:headEnd/>
            <a:tailEnd/>
          </a:ln>
        </p:spPr>
      </p:pic>
      <p:pic>
        <p:nvPicPr>
          <p:cNvPr id="58372" name="Picture 5"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l.yimg.com/ea/img/-/101021/3430050690_2be41da515_16butjt-16butju.jpg?x=469&amp;y=306&amp;xc=1&amp;yc=1&amp;wc=499&amp;hc=326&amp;q=60&amp;n=1&amp;sig=Yb.sb18wLDYNBUUT7tYXWg--"/>
          <p:cNvPicPr>
            <a:picLocks noChangeAspect="1" noChangeArrowheads="1"/>
          </p:cNvPicPr>
          <p:nvPr/>
        </p:nvPicPr>
        <p:blipFill>
          <a:blip r:embed="rId3"/>
          <a:srcRect/>
          <a:stretch>
            <a:fillRect/>
          </a:stretch>
        </p:blipFill>
        <p:spPr bwMode="auto">
          <a:xfrm>
            <a:off x="4500563" y="1773238"/>
            <a:ext cx="3952875" cy="2584450"/>
          </a:xfrm>
          <a:prstGeom prst="rect">
            <a:avLst/>
          </a:prstGeom>
          <a:noFill/>
          <a:ln w="9525">
            <a:noFill/>
            <a:miter lim="800000"/>
            <a:headEnd/>
            <a:tailEnd/>
          </a:ln>
        </p:spPr>
      </p:pic>
      <p:pic>
        <p:nvPicPr>
          <p:cNvPr id="59394" name="Picture 4" descr="http://www.ratestogo.com/blog/wp-content/uploads/2008/09/st-peters-cathedral.jpg"/>
          <p:cNvPicPr>
            <a:picLocks noChangeAspect="1" noChangeArrowheads="1"/>
          </p:cNvPicPr>
          <p:nvPr/>
        </p:nvPicPr>
        <p:blipFill>
          <a:blip r:embed="rId4"/>
          <a:srcRect/>
          <a:stretch>
            <a:fillRect/>
          </a:stretch>
        </p:blipFill>
        <p:spPr bwMode="auto">
          <a:xfrm>
            <a:off x="611188" y="684213"/>
            <a:ext cx="3571875" cy="4762500"/>
          </a:xfrm>
          <a:prstGeom prst="rect">
            <a:avLst/>
          </a:prstGeom>
          <a:noFill/>
          <a:ln w="9525">
            <a:noFill/>
            <a:miter lim="800000"/>
            <a:headEnd/>
            <a:tailEnd/>
          </a:ln>
        </p:spPr>
      </p:pic>
      <p:pic>
        <p:nvPicPr>
          <p:cNvPr id="59395" name="Picture 3"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ctrTitle"/>
          </p:nvPr>
        </p:nvSpPr>
        <p:spPr>
          <a:xfrm>
            <a:off x="685800" y="908050"/>
            <a:ext cx="7772400" cy="1470025"/>
          </a:xfrm>
        </p:spPr>
        <p:txBody>
          <a:bodyPr/>
          <a:lstStyle/>
          <a:p>
            <a:pPr eaLnBrk="1" hangingPunct="1"/>
            <a:r>
              <a:rPr lang="en-GB" smtClean="0"/>
              <a:t>Three groups</a:t>
            </a:r>
          </a:p>
        </p:txBody>
      </p:sp>
      <p:sp>
        <p:nvSpPr>
          <p:cNvPr id="61442" name="Subtitle 2"/>
          <p:cNvSpPr>
            <a:spLocks noGrp="1"/>
          </p:cNvSpPr>
          <p:nvPr>
            <p:ph type="subTitle" idx="1"/>
          </p:nvPr>
        </p:nvSpPr>
        <p:spPr>
          <a:xfrm>
            <a:off x="1371600" y="2997200"/>
            <a:ext cx="6400800" cy="1752600"/>
          </a:xfrm>
        </p:spPr>
        <p:txBody>
          <a:bodyPr/>
          <a:lstStyle/>
          <a:p>
            <a:pPr eaLnBrk="1" hangingPunct="1"/>
            <a:r>
              <a:rPr lang="en-GB" sz="4400" smtClean="0">
                <a:solidFill>
                  <a:schemeClr val="tx1"/>
                </a:solidFill>
              </a:rPr>
              <a:t>The church</a:t>
            </a:r>
          </a:p>
          <a:p>
            <a:pPr eaLnBrk="1" hangingPunct="1"/>
            <a:r>
              <a:rPr lang="en-GB" sz="4400" smtClean="0">
                <a:solidFill>
                  <a:schemeClr val="tx1"/>
                </a:solidFill>
              </a:rPr>
              <a:t>Schools</a:t>
            </a:r>
          </a:p>
          <a:p>
            <a:pPr eaLnBrk="1" hangingPunct="1"/>
            <a:r>
              <a:rPr lang="en-GB" sz="4400" smtClean="0">
                <a:solidFill>
                  <a:schemeClr val="tx1"/>
                </a:solidFill>
              </a:rPr>
              <a:t>The community</a:t>
            </a:r>
          </a:p>
        </p:txBody>
      </p:sp>
      <p:pic>
        <p:nvPicPr>
          <p:cNvPr id="61443"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SNC14150"/>
          <p:cNvPicPr>
            <a:picLocks noGrp="1" noChangeAspect="1" noChangeArrowheads="1"/>
          </p:cNvPicPr>
          <p:nvPr>
            <p:ph idx="4294967295"/>
          </p:nvPr>
        </p:nvPicPr>
        <p:blipFill>
          <a:blip r:embed="rId3"/>
          <a:srcRect/>
          <a:stretch>
            <a:fillRect/>
          </a:stretch>
        </p:blipFill>
        <p:spPr>
          <a:xfrm>
            <a:off x="1360488" y="765175"/>
            <a:ext cx="6667500" cy="5002213"/>
          </a:xfrm>
        </p:spPr>
      </p:pic>
      <p:pic>
        <p:nvPicPr>
          <p:cNvPr id="62466" name="Picture 4"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IMG_0545"/>
          <p:cNvPicPr>
            <a:picLocks noChangeAspect="1" noChangeArrowheads="1"/>
          </p:cNvPicPr>
          <p:nvPr/>
        </p:nvPicPr>
        <p:blipFill>
          <a:blip r:embed="rId3"/>
          <a:srcRect/>
          <a:stretch>
            <a:fillRect/>
          </a:stretch>
        </p:blipFill>
        <p:spPr bwMode="auto">
          <a:xfrm>
            <a:off x="755650" y="692150"/>
            <a:ext cx="3840163" cy="2879725"/>
          </a:xfrm>
          <a:prstGeom prst="rect">
            <a:avLst/>
          </a:prstGeom>
          <a:noFill/>
          <a:ln w="9525">
            <a:noFill/>
            <a:miter lim="800000"/>
            <a:headEnd/>
            <a:tailEnd/>
          </a:ln>
        </p:spPr>
      </p:pic>
      <p:pic>
        <p:nvPicPr>
          <p:cNvPr id="63490" name="Picture 5" descr="IMG_0532"/>
          <p:cNvPicPr>
            <a:picLocks noChangeAspect="1" noChangeArrowheads="1"/>
          </p:cNvPicPr>
          <p:nvPr/>
        </p:nvPicPr>
        <p:blipFill>
          <a:blip r:embed="rId4"/>
          <a:srcRect/>
          <a:stretch>
            <a:fillRect/>
          </a:stretch>
        </p:blipFill>
        <p:spPr bwMode="auto">
          <a:xfrm>
            <a:off x="1403350" y="3294063"/>
            <a:ext cx="3840163" cy="2879725"/>
          </a:xfrm>
          <a:prstGeom prst="rect">
            <a:avLst/>
          </a:prstGeom>
          <a:noFill/>
          <a:ln w="9525">
            <a:noFill/>
            <a:miter lim="800000"/>
            <a:headEnd/>
            <a:tailEnd/>
          </a:ln>
        </p:spPr>
      </p:pic>
      <p:pic>
        <p:nvPicPr>
          <p:cNvPr id="63491" name="Picture 6" descr="IMG_0534"/>
          <p:cNvPicPr>
            <a:picLocks noChangeAspect="1" noChangeArrowheads="1"/>
          </p:cNvPicPr>
          <p:nvPr/>
        </p:nvPicPr>
        <p:blipFill>
          <a:blip r:embed="rId5"/>
          <a:srcRect/>
          <a:stretch>
            <a:fillRect/>
          </a:stretch>
        </p:blipFill>
        <p:spPr bwMode="auto">
          <a:xfrm>
            <a:off x="4787900" y="952500"/>
            <a:ext cx="3840163" cy="2879725"/>
          </a:xfrm>
          <a:prstGeom prst="rect">
            <a:avLst/>
          </a:prstGeom>
          <a:noFill/>
          <a:ln w="9525">
            <a:noFill/>
            <a:miter lim="800000"/>
            <a:headEnd/>
            <a:tailEnd/>
          </a:ln>
        </p:spPr>
      </p:pic>
      <p:pic>
        <p:nvPicPr>
          <p:cNvPr id="63492" name="Picture 7" descr="E195863D-775F-4401-95AF-C4EEF1D96622@Belkin"/>
          <p:cNvPicPr>
            <a:picLocks noChangeAspect="1" noChangeArrowheads="1"/>
          </p:cNvPicPr>
          <p:nvPr/>
        </p:nvPicPr>
        <p:blipFill>
          <a:blip r:embed="rId6"/>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ChangeArrowheads="1"/>
          </p:cNvSpPr>
          <p:nvPr/>
        </p:nvSpPr>
        <p:spPr bwMode="auto">
          <a:xfrm>
            <a:off x="4529138" y="17224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4514" name="Rectangle 9"/>
          <p:cNvSpPr>
            <a:spLocks noChangeArrowheads="1"/>
          </p:cNvSpPr>
          <p:nvPr/>
        </p:nvSpPr>
        <p:spPr bwMode="auto">
          <a:xfrm>
            <a:off x="2386013" y="205105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4515" name="Rectangle 11"/>
          <p:cNvSpPr>
            <a:spLocks noChangeArrowheads="1"/>
          </p:cNvSpPr>
          <p:nvPr/>
        </p:nvSpPr>
        <p:spPr bwMode="auto">
          <a:xfrm>
            <a:off x="9828213" y="98107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4516" name="Rectangle 13"/>
          <p:cNvSpPr>
            <a:spLocks noChangeArrowheads="1"/>
          </p:cNvSpPr>
          <p:nvPr/>
        </p:nvSpPr>
        <p:spPr bwMode="auto">
          <a:xfrm>
            <a:off x="7359650" y="78105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64517" name="Picture 12" descr="cid:C33EEBE6-47E8-4905-A490-017660444BE9@lan"/>
          <p:cNvPicPr>
            <a:picLocks noChangeAspect="1" noChangeArrowheads="1"/>
          </p:cNvPicPr>
          <p:nvPr/>
        </p:nvPicPr>
        <p:blipFill>
          <a:blip r:embed="rId3" r:link="rId4"/>
          <a:srcRect/>
          <a:stretch>
            <a:fillRect/>
          </a:stretch>
        </p:blipFill>
        <p:spPr bwMode="auto">
          <a:xfrm>
            <a:off x="1331913" y="692150"/>
            <a:ext cx="6408737" cy="4775200"/>
          </a:xfrm>
          <a:prstGeom prst="rect">
            <a:avLst/>
          </a:prstGeom>
          <a:noFill/>
          <a:ln w="9525">
            <a:noFill/>
            <a:miter lim="800000"/>
            <a:headEnd/>
            <a:tailEnd/>
          </a:ln>
        </p:spPr>
      </p:pic>
      <p:pic>
        <p:nvPicPr>
          <p:cNvPr id="64518" name="Picture 9"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IMG_0545"/>
          <p:cNvPicPr>
            <a:picLocks noChangeAspect="1" noChangeArrowheads="1"/>
          </p:cNvPicPr>
          <p:nvPr/>
        </p:nvPicPr>
        <p:blipFill>
          <a:blip r:embed="rId3"/>
          <a:srcRect/>
          <a:stretch>
            <a:fillRect/>
          </a:stretch>
        </p:blipFill>
        <p:spPr bwMode="auto">
          <a:xfrm>
            <a:off x="755650" y="620713"/>
            <a:ext cx="3840163" cy="2879725"/>
          </a:xfrm>
          <a:prstGeom prst="rect">
            <a:avLst/>
          </a:prstGeom>
          <a:noFill/>
          <a:ln w="9525">
            <a:noFill/>
            <a:miter lim="800000"/>
            <a:headEnd/>
            <a:tailEnd/>
          </a:ln>
        </p:spPr>
      </p:pic>
      <p:pic>
        <p:nvPicPr>
          <p:cNvPr id="65538" name="Picture 6" descr="IMG_0532"/>
          <p:cNvPicPr>
            <a:picLocks noChangeAspect="1" noChangeArrowheads="1"/>
          </p:cNvPicPr>
          <p:nvPr/>
        </p:nvPicPr>
        <p:blipFill>
          <a:blip r:embed="rId4"/>
          <a:srcRect/>
          <a:stretch>
            <a:fillRect/>
          </a:stretch>
        </p:blipFill>
        <p:spPr bwMode="auto">
          <a:xfrm>
            <a:off x="755650" y="3606800"/>
            <a:ext cx="3840163" cy="2879725"/>
          </a:xfrm>
          <a:prstGeom prst="rect">
            <a:avLst/>
          </a:prstGeom>
          <a:noFill/>
          <a:ln w="9525">
            <a:noFill/>
            <a:miter lim="800000"/>
            <a:headEnd/>
            <a:tailEnd/>
          </a:ln>
        </p:spPr>
      </p:pic>
      <p:pic>
        <p:nvPicPr>
          <p:cNvPr id="65539" name="Picture 4" descr="IMG_0534"/>
          <p:cNvPicPr>
            <a:picLocks noChangeAspect="1" noChangeArrowheads="1"/>
          </p:cNvPicPr>
          <p:nvPr/>
        </p:nvPicPr>
        <p:blipFill>
          <a:blip r:embed="rId5"/>
          <a:srcRect/>
          <a:stretch>
            <a:fillRect/>
          </a:stretch>
        </p:blipFill>
        <p:spPr bwMode="auto">
          <a:xfrm>
            <a:off x="4787900" y="2054225"/>
            <a:ext cx="3840163" cy="2879725"/>
          </a:xfrm>
          <a:prstGeom prst="rect">
            <a:avLst/>
          </a:prstGeom>
          <a:noFill/>
          <a:ln w="9525">
            <a:noFill/>
            <a:miter lim="800000"/>
            <a:headEnd/>
            <a:tailEnd/>
          </a:ln>
        </p:spPr>
      </p:pic>
      <p:pic>
        <p:nvPicPr>
          <p:cNvPr id="65540" name="Picture 7" descr="E195863D-775F-4401-95AF-C4EEF1D96622@Belkin"/>
          <p:cNvPicPr>
            <a:picLocks noChangeAspect="1" noChangeArrowheads="1"/>
          </p:cNvPicPr>
          <p:nvPr/>
        </p:nvPicPr>
        <p:blipFill>
          <a:blip r:embed="rId6"/>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ttp://sphotos.ak.fbcdn.net/hphotos-ak-ash1/hs254.ash1/18176_307979470495_577105495_4047336_7244457_n.jpg">
            <a:hlinkClick r:id="rId3"/>
          </p:cNvPr>
          <p:cNvPicPr>
            <a:picLocks noChangeAspect="1" noChangeArrowheads="1"/>
          </p:cNvPicPr>
          <p:nvPr/>
        </p:nvPicPr>
        <p:blipFill>
          <a:blip r:embed="rId4"/>
          <a:srcRect/>
          <a:stretch>
            <a:fillRect/>
          </a:stretch>
        </p:blipFill>
        <p:spPr bwMode="auto">
          <a:xfrm>
            <a:off x="1763713" y="981075"/>
            <a:ext cx="5753100" cy="4314825"/>
          </a:xfrm>
          <a:prstGeom prst="rect">
            <a:avLst/>
          </a:prstGeom>
          <a:noFill/>
          <a:ln w="9525">
            <a:noFill/>
            <a:miter lim="800000"/>
            <a:headEnd/>
            <a:tailEnd/>
          </a:ln>
        </p:spPr>
      </p:pic>
      <p:pic>
        <p:nvPicPr>
          <p:cNvPr id="66562" name="Picture 4"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http://sphotos.ak.fbcdn.net/hphotos-ak-ash1/hs254.ash1/18176_307979490495_577105495_4047337_645200_n.jpg">
            <a:hlinkClick r:id="rId3"/>
          </p:cNvPr>
          <p:cNvPicPr>
            <a:picLocks noChangeAspect="1" noChangeArrowheads="1"/>
          </p:cNvPicPr>
          <p:nvPr/>
        </p:nvPicPr>
        <p:blipFill>
          <a:blip r:embed="rId4"/>
          <a:srcRect/>
          <a:stretch>
            <a:fillRect/>
          </a:stretch>
        </p:blipFill>
        <p:spPr bwMode="auto">
          <a:xfrm>
            <a:off x="1763713" y="981075"/>
            <a:ext cx="5753100" cy="4314825"/>
          </a:xfrm>
          <a:prstGeom prst="rect">
            <a:avLst/>
          </a:prstGeom>
          <a:noFill/>
          <a:ln w="9525">
            <a:noFill/>
            <a:miter lim="800000"/>
            <a:headEnd/>
            <a:tailEnd/>
          </a:ln>
        </p:spPr>
      </p:pic>
      <p:pic>
        <p:nvPicPr>
          <p:cNvPr id="67586" name="Picture 4"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ctrTitle"/>
          </p:nvPr>
        </p:nvSpPr>
        <p:spPr/>
        <p:txBody>
          <a:bodyPr/>
          <a:lstStyle/>
          <a:p>
            <a:pPr eaLnBrk="1" hangingPunct="1"/>
            <a:r>
              <a:rPr lang="en-GB" smtClean="0"/>
              <a:t>The local tower is the most important place in ringing</a:t>
            </a:r>
          </a:p>
        </p:txBody>
      </p:sp>
      <p:pic>
        <p:nvPicPr>
          <p:cNvPr id="21506"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4529138" y="17224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8610" name="Rectangle 5"/>
          <p:cNvSpPr>
            <a:spLocks noChangeArrowheads="1"/>
          </p:cNvSpPr>
          <p:nvPr/>
        </p:nvSpPr>
        <p:spPr bwMode="auto">
          <a:xfrm>
            <a:off x="2832100" y="267652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8611" name="Rectangle 6"/>
          <p:cNvSpPr>
            <a:spLocks noChangeArrowheads="1"/>
          </p:cNvSpPr>
          <p:nvPr/>
        </p:nvSpPr>
        <p:spPr bwMode="auto">
          <a:xfrm>
            <a:off x="2386013" y="205105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8612" name="Rectangle 7"/>
          <p:cNvSpPr>
            <a:spLocks noChangeArrowheads="1"/>
          </p:cNvSpPr>
          <p:nvPr/>
        </p:nvSpPr>
        <p:spPr bwMode="auto">
          <a:xfrm>
            <a:off x="7248525" y="167322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8613" name="Rectangle 8"/>
          <p:cNvSpPr>
            <a:spLocks noChangeArrowheads="1"/>
          </p:cNvSpPr>
          <p:nvPr/>
        </p:nvSpPr>
        <p:spPr bwMode="auto">
          <a:xfrm>
            <a:off x="6084888" y="148431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68614" name="Picture 9" descr="cid:C33EEBE6-47E8-4905-A490-017660444BE9@lan"/>
          <p:cNvPicPr>
            <a:picLocks noChangeAspect="1" noChangeArrowheads="1"/>
          </p:cNvPicPr>
          <p:nvPr/>
        </p:nvPicPr>
        <p:blipFill>
          <a:blip r:embed="rId3" r:link="rId4"/>
          <a:srcRect/>
          <a:stretch>
            <a:fillRect/>
          </a:stretch>
        </p:blipFill>
        <p:spPr bwMode="auto">
          <a:xfrm>
            <a:off x="1476375" y="1341438"/>
            <a:ext cx="6134100" cy="4572000"/>
          </a:xfrm>
          <a:prstGeom prst="rect">
            <a:avLst/>
          </a:prstGeom>
          <a:noFill/>
          <a:ln w="9525">
            <a:noFill/>
            <a:miter lim="800000"/>
            <a:headEnd/>
            <a:tailEnd/>
          </a:ln>
        </p:spPr>
      </p:pic>
      <p:pic>
        <p:nvPicPr>
          <p:cNvPr id="68615" name="Picture 9"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endParaRPr lang="en-GB" smtClean="0"/>
          </a:p>
        </p:txBody>
      </p:sp>
      <p:sp>
        <p:nvSpPr>
          <p:cNvPr id="69634" name="Content Placeholder 2"/>
          <p:cNvSpPr>
            <a:spLocks noGrp="1"/>
          </p:cNvSpPr>
          <p:nvPr>
            <p:ph idx="1"/>
          </p:nvPr>
        </p:nvSpPr>
        <p:spPr/>
        <p:txBody>
          <a:bodyPr/>
          <a:lstStyle/>
          <a:p>
            <a:pPr eaLnBrk="1" hangingPunct="1"/>
            <a:endParaRPr lang="en-GB" smtClean="0"/>
          </a:p>
        </p:txBody>
      </p:sp>
      <p:pic>
        <p:nvPicPr>
          <p:cNvPr id="69635" name="Picture 2" descr="C:\Users\wbsuser\Downloads\DSC_0118.JPG"/>
          <p:cNvPicPr>
            <a:picLocks noChangeAspect="1" noChangeArrowheads="1"/>
          </p:cNvPicPr>
          <p:nvPr/>
        </p:nvPicPr>
        <p:blipFill>
          <a:blip r:embed="rId3"/>
          <a:srcRect/>
          <a:stretch>
            <a:fillRect/>
          </a:stretch>
        </p:blipFill>
        <p:spPr bwMode="auto">
          <a:xfrm>
            <a:off x="900113" y="692150"/>
            <a:ext cx="7386637" cy="4913313"/>
          </a:xfrm>
          <a:prstGeom prst="rect">
            <a:avLst/>
          </a:prstGeom>
          <a:noFill/>
          <a:ln w="9525">
            <a:noFill/>
            <a:miter lim="800000"/>
            <a:headEnd/>
            <a:tailEnd/>
          </a:ln>
        </p:spPr>
      </p:pic>
      <p:pic>
        <p:nvPicPr>
          <p:cNvPr id="69636" name="Picture 4"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ChangeArrowheads="1"/>
          </p:cNvSpPr>
          <p:nvPr/>
        </p:nvSpPr>
        <p:spPr bwMode="auto">
          <a:xfrm>
            <a:off x="2763838" y="246697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0658" name="Picture 5" descr="cid:91A1668B-5062-4F80-88C9-D13FF8D73EFD@lan"/>
          <p:cNvPicPr>
            <a:picLocks noChangeAspect="1" noChangeArrowheads="1"/>
          </p:cNvPicPr>
          <p:nvPr/>
        </p:nvPicPr>
        <p:blipFill>
          <a:blip r:embed="rId3" r:link="rId4"/>
          <a:srcRect/>
          <a:stretch>
            <a:fillRect/>
          </a:stretch>
        </p:blipFill>
        <p:spPr bwMode="auto">
          <a:xfrm rot="5400000">
            <a:off x="2712244" y="2618581"/>
            <a:ext cx="3860800" cy="2878138"/>
          </a:xfrm>
          <a:prstGeom prst="rect">
            <a:avLst/>
          </a:prstGeom>
          <a:noFill/>
          <a:ln w="9525">
            <a:noFill/>
            <a:miter lim="800000"/>
            <a:headEnd/>
            <a:tailEnd/>
          </a:ln>
        </p:spPr>
      </p:pic>
      <p:sp>
        <p:nvSpPr>
          <p:cNvPr id="70659" name="Rectangle 6"/>
          <p:cNvSpPr>
            <a:spLocks noChangeArrowheads="1"/>
          </p:cNvSpPr>
          <p:nvPr/>
        </p:nvSpPr>
        <p:spPr bwMode="auto">
          <a:xfrm>
            <a:off x="3275013" y="212725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0660" name="Picture 7" descr="cid:02B9895A-DA2B-4391-BA2B-1565109D6823@lan"/>
          <p:cNvPicPr>
            <a:picLocks noChangeAspect="1" noChangeArrowheads="1"/>
          </p:cNvPicPr>
          <p:nvPr/>
        </p:nvPicPr>
        <p:blipFill>
          <a:blip r:embed="rId5" r:link="rId6"/>
          <a:srcRect/>
          <a:stretch>
            <a:fillRect/>
          </a:stretch>
        </p:blipFill>
        <p:spPr bwMode="auto">
          <a:xfrm rot="5400000">
            <a:off x="-168274" y="2071687"/>
            <a:ext cx="3865562" cy="2881313"/>
          </a:xfrm>
          <a:prstGeom prst="rect">
            <a:avLst/>
          </a:prstGeom>
          <a:noFill/>
          <a:ln w="9525">
            <a:noFill/>
            <a:miter lim="800000"/>
            <a:headEnd/>
            <a:tailEnd/>
          </a:ln>
        </p:spPr>
      </p:pic>
      <p:sp>
        <p:nvSpPr>
          <p:cNvPr id="70661" name="Rectangle 8"/>
          <p:cNvSpPr>
            <a:spLocks noChangeArrowheads="1"/>
          </p:cNvSpPr>
          <p:nvPr/>
        </p:nvSpPr>
        <p:spPr bwMode="auto">
          <a:xfrm>
            <a:off x="6145213" y="140335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0662" name="Picture 9" descr="cid:57FAC7D9-0D3F-49FF-9F05-5346BF57DB73@lan"/>
          <p:cNvPicPr>
            <a:picLocks noChangeAspect="1" noChangeArrowheads="1"/>
          </p:cNvPicPr>
          <p:nvPr/>
        </p:nvPicPr>
        <p:blipFill>
          <a:blip r:embed="rId7" r:link="rId8"/>
          <a:srcRect/>
          <a:stretch>
            <a:fillRect/>
          </a:stretch>
        </p:blipFill>
        <p:spPr bwMode="auto">
          <a:xfrm rot="5400000">
            <a:off x="5520532" y="2075656"/>
            <a:ext cx="3860800" cy="2878137"/>
          </a:xfrm>
          <a:prstGeom prst="rect">
            <a:avLst/>
          </a:prstGeom>
          <a:noFill/>
          <a:ln w="9525">
            <a:noFill/>
            <a:miter lim="800000"/>
            <a:headEnd/>
            <a:tailEnd/>
          </a:ln>
        </p:spPr>
      </p:pic>
      <p:pic>
        <p:nvPicPr>
          <p:cNvPr id="70663" name="Picture 9" descr="E195863D-775F-4401-95AF-C4EEF1D96622@Belkin"/>
          <p:cNvPicPr>
            <a:picLocks noChangeAspect="1" noChangeArrowheads="1"/>
          </p:cNvPicPr>
          <p:nvPr/>
        </p:nvPicPr>
        <p:blipFill>
          <a:blip r:embed="rId9"/>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3424238" y="265747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1682" name="Picture 5" descr="cid:EC248FF5-A34F-4A75-9B4D-EAF385930ECE@lan"/>
          <p:cNvPicPr>
            <a:picLocks noChangeAspect="1" noChangeArrowheads="1"/>
          </p:cNvPicPr>
          <p:nvPr/>
        </p:nvPicPr>
        <p:blipFill>
          <a:blip r:embed="rId3" r:link="rId4"/>
          <a:srcRect/>
          <a:stretch>
            <a:fillRect/>
          </a:stretch>
        </p:blipFill>
        <p:spPr bwMode="auto">
          <a:xfrm>
            <a:off x="1547813" y="1341438"/>
            <a:ext cx="5932487" cy="4421187"/>
          </a:xfrm>
          <a:prstGeom prst="rect">
            <a:avLst/>
          </a:prstGeom>
          <a:noFill/>
          <a:ln w="9525">
            <a:noFill/>
            <a:miter lim="800000"/>
            <a:headEnd/>
            <a:tailEnd/>
          </a:ln>
        </p:spPr>
      </p:pic>
      <p:pic>
        <p:nvPicPr>
          <p:cNvPr id="71683" name="Picture 5"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4933950" y="206216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2706" name="Picture 5" descr="cid:ABD368AD-7784-4091-A828-0329951F41DC@lan"/>
          <p:cNvPicPr>
            <a:picLocks noChangeAspect="1" noChangeArrowheads="1"/>
          </p:cNvPicPr>
          <p:nvPr/>
        </p:nvPicPr>
        <p:blipFill>
          <a:blip r:embed="rId3" r:link="rId4"/>
          <a:srcRect/>
          <a:stretch>
            <a:fillRect/>
          </a:stretch>
        </p:blipFill>
        <p:spPr bwMode="auto">
          <a:xfrm rot="5400000">
            <a:off x="5376069" y="1688306"/>
            <a:ext cx="3860800" cy="2878138"/>
          </a:xfrm>
          <a:prstGeom prst="rect">
            <a:avLst/>
          </a:prstGeom>
          <a:noFill/>
          <a:ln w="9525">
            <a:noFill/>
            <a:miter lim="800000"/>
            <a:headEnd/>
            <a:tailEnd/>
          </a:ln>
        </p:spPr>
      </p:pic>
      <p:sp>
        <p:nvSpPr>
          <p:cNvPr id="72707" name="Rectangle 6"/>
          <p:cNvSpPr>
            <a:spLocks noChangeArrowheads="1"/>
          </p:cNvSpPr>
          <p:nvPr/>
        </p:nvSpPr>
        <p:spPr bwMode="auto">
          <a:xfrm>
            <a:off x="3857625" y="312261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2708" name="Picture 7" descr="cid:44FC22C1-8D64-4D54-B181-C499EBD2D4E0@lan"/>
          <p:cNvPicPr>
            <a:picLocks noChangeAspect="1" noChangeArrowheads="1"/>
          </p:cNvPicPr>
          <p:nvPr/>
        </p:nvPicPr>
        <p:blipFill>
          <a:blip r:embed="rId5" r:link="rId6"/>
          <a:srcRect/>
          <a:stretch>
            <a:fillRect/>
          </a:stretch>
        </p:blipFill>
        <p:spPr bwMode="auto">
          <a:xfrm rot="5400000">
            <a:off x="2497932" y="2485231"/>
            <a:ext cx="3860800" cy="2878137"/>
          </a:xfrm>
          <a:prstGeom prst="rect">
            <a:avLst/>
          </a:prstGeom>
          <a:noFill/>
          <a:ln w="9525">
            <a:noFill/>
            <a:miter lim="800000"/>
            <a:headEnd/>
            <a:tailEnd/>
          </a:ln>
        </p:spPr>
      </p:pic>
      <p:sp>
        <p:nvSpPr>
          <p:cNvPr id="72709" name="Rectangle 8"/>
          <p:cNvSpPr>
            <a:spLocks noChangeArrowheads="1"/>
          </p:cNvSpPr>
          <p:nvPr/>
        </p:nvSpPr>
        <p:spPr bwMode="auto">
          <a:xfrm>
            <a:off x="4170363" y="211931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72710" name="Rectangle 9"/>
          <p:cNvSpPr>
            <a:spLocks noChangeArrowheads="1"/>
          </p:cNvSpPr>
          <p:nvPr/>
        </p:nvSpPr>
        <p:spPr bwMode="auto">
          <a:xfrm>
            <a:off x="4170363" y="34115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72711" name="Rectangle 10"/>
          <p:cNvSpPr>
            <a:spLocks noChangeArrowheads="1"/>
          </p:cNvSpPr>
          <p:nvPr/>
        </p:nvSpPr>
        <p:spPr bwMode="auto">
          <a:xfrm>
            <a:off x="2743200" y="22304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72712" name="Picture 11" descr="cid:609705C2-03F4-44D9-8C02-DE396BBC1D2A@lan"/>
          <p:cNvPicPr>
            <a:picLocks noChangeAspect="1" noChangeArrowheads="1"/>
          </p:cNvPicPr>
          <p:nvPr/>
        </p:nvPicPr>
        <p:blipFill>
          <a:blip r:embed="rId7" r:link="rId8"/>
          <a:srcRect/>
          <a:stretch>
            <a:fillRect/>
          </a:stretch>
        </p:blipFill>
        <p:spPr bwMode="auto">
          <a:xfrm rot="5400000">
            <a:off x="-96043" y="1669256"/>
            <a:ext cx="3860800" cy="2878137"/>
          </a:xfrm>
          <a:prstGeom prst="rect">
            <a:avLst/>
          </a:prstGeom>
          <a:noFill/>
          <a:ln w="9525">
            <a:noFill/>
            <a:miter lim="800000"/>
            <a:headEnd/>
            <a:tailEnd/>
          </a:ln>
        </p:spPr>
      </p:pic>
      <p:pic>
        <p:nvPicPr>
          <p:cNvPr id="72713" name="Picture 11" descr="E195863D-775F-4401-95AF-C4EEF1D96622@Belkin"/>
          <p:cNvPicPr>
            <a:picLocks noChangeAspect="1" noChangeArrowheads="1"/>
          </p:cNvPicPr>
          <p:nvPr/>
        </p:nvPicPr>
        <p:blipFill>
          <a:blip r:embed="rId9"/>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descr="cid:3658E6EB-41D1-443D-98C4-1EEFA8DE3736@lan"/>
          <p:cNvPicPr>
            <a:picLocks noGrp="1" noChangeAspect="1" noChangeArrowheads="1"/>
          </p:cNvPicPr>
          <p:nvPr>
            <p:ph idx="4294967295"/>
          </p:nvPr>
        </p:nvPicPr>
        <p:blipFill>
          <a:blip r:embed="rId3" r:link="rId4"/>
          <a:srcRect/>
          <a:stretch>
            <a:fillRect/>
          </a:stretch>
        </p:blipFill>
        <p:spPr>
          <a:xfrm>
            <a:off x="1562100" y="981075"/>
            <a:ext cx="6034088" cy="4525963"/>
          </a:xfrm>
        </p:spPr>
      </p:pic>
      <p:pic>
        <p:nvPicPr>
          <p:cNvPr id="73730" name="Picture 4"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C:\Documents and Settings\Mark Regan\My Documents\work and bells\current ringing\current ringing\ringing photos\IMG_0482 Bishop John.jpg"/>
          <p:cNvPicPr>
            <a:picLocks noChangeAspect="1" noChangeArrowheads="1"/>
          </p:cNvPicPr>
          <p:nvPr/>
        </p:nvPicPr>
        <p:blipFill>
          <a:blip r:embed="rId3"/>
          <a:srcRect/>
          <a:stretch>
            <a:fillRect/>
          </a:stretch>
        </p:blipFill>
        <p:spPr bwMode="auto">
          <a:xfrm>
            <a:off x="-13944600" y="-8915400"/>
            <a:ext cx="8099425" cy="5400675"/>
          </a:xfrm>
          <a:prstGeom prst="rect">
            <a:avLst/>
          </a:prstGeom>
          <a:noFill/>
          <a:ln w="9525">
            <a:noFill/>
            <a:miter lim="800000"/>
            <a:headEnd/>
            <a:tailEnd/>
          </a:ln>
        </p:spPr>
      </p:pic>
      <p:pic>
        <p:nvPicPr>
          <p:cNvPr id="74754" name="Picture 3" descr="C:\Documents and Settings\Mark Regan\My Documents\work and bells\current ringing\current ringing\ringing photos\IMG_0482 Bishop John.jpg"/>
          <p:cNvPicPr>
            <a:picLocks noGrp="1" noChangeAspect="1" noChangeArrowheads="1"/>
          </p:cNvPicPr>
          <p:nvPr>
            <p:ph idx="1"/>
          </p:nvPr>
        </p:nvPicPr>
        <p:blipFill>
          <a:blip r:embed="rId4"/>
          <a:srcRect/>
          <a:stretch>
            <a:fillRect/>
          </a:stretch>
        </p:blipFill>
        <p:spPr>
          <a:xfrm>
            <a:off x="611188" y="1268413"/>
            <a:ext cx="4537075" cy="3024187"/>
          </a:xfrm>
        </p:spPr>
      </p:pic>
      <p:pic>
        <p:nvPicPr>
          <p:cNvPr id="74755" name="Picture 4"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pic>
        <p:nvPicPr>
          <p:cNvPr id="74756" name="Picture 2" descr="http://www.cafefootball.eu/console_images/images/PreferredpicMarch2008%20014.jpg"/>
          <p:cNvPicPr>
            <a:picLocks noChangeAspect="1" noChangeArrowheads="1"/>
          </p:cNvPicPr>
          <p:nvPr/>
        </p:nvPicPr>
        <p:blipFill>
          <a:blip r:embed="rId6"/>
          <a:srcRect/>
          <a:stretch>
            <a:fillRect/>
          </a:stretch>
        </p:blipFill>
        <p:spPr bwMode="auto">
          <a:xfrm>
            <a:off x="4833938" y="1557338"/>
            <a:ext cx="3176587"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GB" sz="3600" smtClean="0"/>
              <a:t>We do two things</a:t>
            </a:r>
          </a:p>
        </p:txBody>
      </p:sp>
      <p:sp>
        <p:nvSpPr>
          <p:cNvPr id="46083" name="Rectangle 3"/>
          <p:cNvSpPr>
            <a:spLocks noGrp="1" noChangeArrowheads="1"/>
          </p:cNvSpPr>
          <p:nvPr>
            <p:ph type="body" idx="1"/>
          </p:nvPr>
        </p:nvSpPr>
        <p:spPr/>
        <p:txBody>
          <a:bodyPr rtlCol="0">
            <a:noAutofit/>
          </a:bodyPr>
          <a:lstStyle/>
          <a:p>
            <a:pPr marL="514350" indent="-514350" eaLnBrk="1" fontAlgn="auto" hangingPunct="1">
              <a:spcAft>
                <a:spcPts val="0"/>
              </a:spcAft>
              <a:buFont typeface="+mj-lt"/>
              <a:buAutoNum type="arabicPeriod"/>
              <a:defRPr/>
            </a:pPr>
            <a:r>
              <a:rPr lang="en-GB" dirty="0" smtClean="0"/>
              <a:t>We ring on Sundays</a:t>
            </a:r>
          </a:p>
          <a:p>
            <a:pPr marL="609600" indent="-609600" eaLnBrk="1" fontAlgn="auto" hangingPunct="1">
              <a:spcAft>
                <a:spcPts val="0"/>
              </a:spcAft>
              <a:buFontTx/>
              <a:buAutoNum type="arabicPeriod"/>
              <a:defRPr/>
            </a:pPr>
            <a:r>
              <a:rPr lang="en-GB" dirty="0" smtClean="0"/>
              <a:t>And we teach</a:t>
            </a:r>
          </a:p>
          <a:p>
            <a:pPr marL="609600" indent="-609600" eaLnBrk="1" fontAlgn="auto" hangingPunct="1">
              <a:spcAft>
                <a:spcPts val="0"/>
              </a:spcAft>
              <a:buFontTx/>
              <a:buAutoNum type="arabicPeriod"/>
              <a:defRPr/>
            </a:pPr>
            <a:endParaRPr lang="en-GB" dirty="0" smtClean="0"/>
          </a:p>
          <a:p>
            <a:pPr marL="609600" indent="-609600" eaLnBrk="1" fontAlgn="auto" hangingPunct="1">
              <a:spcAft>
                <a:spcPts val="0"/>
              </a:spcAft>
              <a:buFontTx/>
              <a:buNone/>
              <a:defRPr/>
            </a:pPr>
            <a:r>
              <a:rPr lang="en-GB" dirty="0" smtClean="0"/>
              <a:t>How we ring and not what we ring</a:t>
            </a:r>
          </a:p>
          <a:p>
            <a:pPr marL="609600" indent="-609600" eaLnBrk="1" fontAlgn="auto" hangingPunct="1">
              <a:spcAft>
                <a:spcPts val="0"/>
              </a:spcAft>
              <a:buFontTx/>
              <a:buNone/>
              <a:defRPr/>
            </a:pPr>
            <a:r>
              <a:rPr lang="en-GB" dirty="0" smtClean="0"/>
              <a:t>Our doors our open</a:t>
            </a:r>
          </a:p>
          <a:p>
            <a:pPr marL="609600" indent="-609600" eaLnBrk="1" fontAlgn="auto" hangingPunct="1">
              <a:spcAft>
                <a:spcPts val="0"/>
              </a:spcAft>
              <a:buFontTx/>
              <a:buNone/>
              <a:defRPr/>
            </a:pPr>
            <a:r>
              <a:rPr lang="en-GB" dirty="0" smtClean="0"/>
              <a:t>We work with the church and the community</a:t>
            </a:r>
          </a:p>
          <a:p>
            <a:pPr marL="609600" indent="-609600" eaLnBrk="1" fontAlgn="auto" hangingPunct="1">
              <a:spcAft>
                <a:spcPts val="0"/>
              </a:spcAft>
              <a:buFontTx/>
              <a:buNone/>
              <a:defRPr/>
            </a:pPr>
            <a:r>
              <a:rPr lang="en-GB" dirty="0" smtClean="0"/>
              <a:t>It does what it says on the tin</a:t>
            </a:r>
          </a:p>
          <a:p>
            <a:pPr marL="609600" indent="-609600" eaLnBrk="1" fontAlgn="auto" hangingPunct="1">
              <a:spcAft>
                <a:spcPts val="0"/>
              </a:spcAft>
              <a:buFontTx/>
              <a:buNone/>
              <a:defRPr/>
            </a:pPr>
            <a:r>
              <a:rPr lang="en-GB" dirty="0" smtClean="0"/>
              <a:t>We say ‘yes’</a:t>
            </a:r>
          </a:p>
        </p:txBody>
      </p:sp>
      <p:pic>
        <p:nvPicPr>
          <p:cNvPr id="75779"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549275"/>
            <a:ext cx="7772400" cy="1470025"/>
          </a:xfrm>
        </p:spPr>
        <p:txBody>
          <a:bodyPr/>
          <a:lstStyle/>
          <a:p>
            <a:pPr eaLnBrk="1" hangingPunct="1"/>
            <a:r>
              <a:rPr lang="en-GB" smtClean="0"/>
              <a:t>And our biggest challenge?</a:t>
            </a:r>
          </a:p>
        </p:txBody>
      </p:sp>
      <p:sp>
        <p:nvSpPr>
          <p:cNvPr id="76802" name="Subtitle 2"/>
          <p:cNvSpPr>
            <a:spLocks noGrp="1"/>
          </p:cNvSpPr>
          <p:nvPr>
            <p:ph type="subTitle" idx="1"/>
          </p:nvPr>
        </p:nvSpPr>
        <p:spPr>
          <a:xfrm>
            <a:off x="1371600" y="2420938"/>
            <a:ext cx="6400800" cy="1752600"/>
          </a:xfrm>
        </p:spPr>
        <p:txBody>
          <a:bodyPr/>
          <a:lstStyle/>
          <a:p>
            <a:pPr eaLnBrk="1" hangingPunct="1"/>
            <a:r>
              <a:rPr lang="en-GB" sz="4400" smtClean="0">
                <a:solidFill>
                  <a:schemeClr val="tx1"/>
                </a:solidFill>
              </a:rPr>
              <a:t>We don't have enough suitable ringers, with the time, to teach the demand we have created!</a:t>
            </a:r>
          </a:p>
        </p:txBody>
      </p:sp>
      <p:pic>
        <p:nvPicPr>
          <p:cNvPr id="76803"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ctrTitle"/>
          </p:nvPr>
        </p:nvSpPr>
        <p:spPr/>
        <p:txBody>
          <a:bodyPr/>
          <a:lstStyle/>
          <a:p>
            <a:pPr eaLnBrk="1" hangingPunct="1"/>
            <a:r>
              <a:rPr lang="en-GB" smtClean="0"/>
              <a:t>What will you do differently after today’s workshop?</a:t>
            </a:r>
          </a:p>
        </p:txBody>
      </p:sp>
      <p:pic>
        <p:nvPicPr>
          <p:cNvPr id="77826" name="Picture 5"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Title 6"/>
          <p:cNvSpPr>
            <a:spLocks noGrp="1"/>
          </p:cNvSpPr>
          <p:nvPr>
            <p:ph type="title"/>
          </p:nvPr>
        </p:nvSpPr>
        <p:spPr/>
        <p:txBody>
          <a:bodyPr/>
          <a:lstStyle/>
          <a:p>
            <a:pPr eaLnBrk="1" hangingPunct="1"/>
            <a:r>
              <a:rPr lang="en-GB" smtClean="0"/>
              <a:t>Worcester Cathedral</a:t>
            </a:r>
          </a:p>
        </p:txBody>
      </p:sp>
      <p:sp>
        <p:nvSpPr>
          <p:cNvPr id="12291" name="Rectangle 3"/>
          <p:cNvSpPr>
            <a:spLocks noGrp="1" noChangeArrowheads="1"/>
          </p:cNvSpPr>
          <p:nvPr>
            <p:ph idx="1"/>
          </p:nvPr>
        </p:nvSpPr>
        <p:spPr/>
        <p:txBody>
          <a:bodyPr rtlCol="0">
            <a:normAutofit/>
          </a:bodyPr>
          <a:lstStyle/>
          <a:p>
            <a:pPr marL="609600" indent="-609600" eaLnBrk="1" fontAlgn="auto" hangingPunct="1">
              <a:spcAft>
                <a:spcPts val="0"/>
              </a:spcAft>
              <a:buFontTx/>
              <a:buNone/>
              <a:defRPr/>
            </a:pPr>
            <a:endParaRPr lang="en-GB" dirty="0" smtClean="0"/>
          </a:p>
          <a:p>
            <a:pPr marL="0" indent="0" eaLnBrk="1" fontAlgn="auto" hangingPunct="1">
              <a:spcAft>
                <a:spcPts val="0"/>
              </a:spcAft>
              <a:buFont typeface="Arial" pitchFamily="34" charset="0"/>
              <a:buNone/>
              <a:defRPr/>
            </a:pPr>
            <a:r>
              <a:rPr lang="en-GB" dirty="0" smtClean="0"/>
              <a:t>We ring on the best and hardest peal of bells</a:t>
            </a:r>
          </a:p>
          <a:p>
            <a:pPr marL="0" indent="0" eaLnBrk="1" fontAlgn="auto" hangingPunct="1">
              <a:spcAft>
                <a:spcPts val="0"/>
              </a:spcAft>
              <a:buFont typeface="Arial" pitchFamily="34" charset="0"/>
              <a:buNone/>
              <a:defRPr/>
            </a:pPr>
            <a:r>
              <a:rPr lang="en-GB" dirty="0" smtClean="0"/>
              <a:t>The ‘traditional’ way is not working </a:t>
            </a:r>
          </a:p>
          <a:p>
            <a:pPr marL="0" indent="0" eaLnBrk="1" fontAlgn="auto" hangingPunct="1">
              <a:spcAft>
                <a:spcPts val="0"/>
              </a:spcAft>
              <a:buFont typeface="Arial" pitchFamily="34" charset="0"/>
              <a:buNone/>
              <a:defRPr/>
            </a:pPr>
            <a:r>
              <a:rPr lang="en-GB" dirty="0" smtClean="0"/>
              <a:t>And is not sustainable</a:t>
            </a:r>
          </a:p>
          <a:p>
            <a:pPr marL="0" indent="0" eaLnBrk="1" fontAlgn="auto" hangingPunct="1">
              <a:spcAft>
                <a:spcPts val="0"/>
              </a:spcAft>
              <a:buFont typeface="Arial" pitchFamily="34" charset="0"/>
              <a:buNone/>
              <a:defRPr/>
            </a:pPr>
            <a:r>
              <a:rPr lang="en-GB" dirty="0" smtClean="0"/>
              <a:t>“You can’t teach at the Cathedral” Who says?</a:t>
            </a:r>
          </a:p>
          <a:p>
            <a:pPr marL="0" indent="0" eaLnBrk="1" fontAlgn="auto" hangingPunct="1">
              <a:spcAft>
                <a:spcPts val="0"/>
              </a:spcAft>
              <a:buFont typeface="Arial" pitchFamily="34" charset="0"/>
              <a:buNone/>
              <a:defRPr/>
            </a:pPr>
            <a:endParaRPr lang="en-GB" dirty="0" smtClean="0"/>
          </a:p>
          <a:p>
            <a:pPr marL="609600" indent="-609600" eaLnBrk="1" fontAlgn="auto" hangingPunct="1">
              <a:spcAft>
                <a:spcPts val="0"/>
              </a:spcAft>
              <a:buFont typeface="Arial" pitchFamily="34" charset="0"/>
              <a:buChar char="•"/>
              <a:defRPr/>
            </a:pPr>
            <a:endParaRPr lang="en-GB" dirty="0" smtClean="0"/>
          </a:p>
        </p:txBody>
      </p:sp>
      <p:pic>
        <p:nvPicPr>
          <p:cNvPr id="22531" name="Picture 4"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a:xfrm>
            <a:off x="685800" y="836613"/>
            <a:ext cx="7772400" cy="1470025"/>
          </a:xfrm>
        </p:spPr>
        <p:txBody>
          <a:bodyPr/>
          <a:lstStyle/>
          <a:p>
            <a:pPr eaLnBrk="1" hangingPunct="1"/>
            <a:r>
              <a:rPr lang="en-GB" smtClean="0"/>
              <a:t>How do you make things happen?</a:t>
            </a:r>
          </a:p>
        </p:txBody>
      </p:sp>
      <p:sp>
        <p:nvSpPr>
          <p:cNvPr id="78850" name="Subtitle 2"/>
          <p:cNvSpPr>
            <a:spLocks noGrp="1"/>
          </p:cNvSpPr>
          <p:nvPr>
            <p:ph type="subTitle" idx="1"/>
          </p:nvPr>
        </p:nvSpPr>
        <p:spPr>
          <a:xfrm>
            <a:off x="1371600" y="2636838"/>
            <a:ext cx="6400800" cy="1752600"/>
          </a:xfrm>
        </p:spPr>
        <p:txBody>
          <a:bodyPr/>
          <a:lstStyle/>
          <a:p>
            <a:pPr eaLnBrk="1" hangingPunct="1"/>
            <a:r>
              <a:rPr lang="en-GB" sz="4400" smtClean="0">
                <a:solidFill>
                  <a:schemeClr val="tx1"/>
                </a:solidFill>
              </a:rPr>
              <a:t>Advocate</a:t>
            </a:r>
          </a:p>
          <a:p>
            <a:pPr eaLnBrk="1" hangingPunct="1"/>
            <a:r>
              <a:rPr lang="en-GB" sz="4400" smtClean="0">
                <a:solidFill>
                  <a:schemeClr val="tx1"/>
                </a:solidFill>
              </a:rPr>
              <a:t>The Church and the Community </a:t>
            </a:r>
          </a:p>
        </p:txBody>
      </p:sp>
      <p:pic>
        <p:nvPicPr>
          <p:cNvPr id="78851" name="Picture 3"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313" y="620713"/>
            <a:ext cx="6029325" cy="1754187"/>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n-GB" dirty="0">
                <a:latin typeface="+mn-lt"/>
              </a:rPr>
              <a:t>Mark </a:t>
            </a:r>
          </a:p>
          <a:p>
            <a:pPr fontAlgn="auto">
              <a:spcBef>
                <a:spcPts val="0"/>
              </a:spcBef>
              <a:spcAft>
                <a:spcPts val="0"/>
              </a:spcAft>
              <a:defRPr/>
            </a:pPr>
            <a:r>
              <a:rPr lang="en-GB" dirty="0">
                <a:latin typeface="+mn-lt"/>
              </a:rPr>
              <a:t>Many thanks to you and the team for an interesting and thrilling evening. We had not previously understood how exciting it is. </a:t>
            </a:r>
          </a:p>
          <a:p>
            <a:pPr fontAlgn="auto">
              <a:spcBef>
                <a:spcPts val="0"/>
              </a:spcBef>
              <a:spcAft>
                <a:spcPts val="0"/>
              </a:spcAft>
              <a:defRPr/>
            </a:pPr>
            <a:r>
              <a:rPr lang="en-GB" dirty="0">
                <a:latin typeface="+mn-lt"/>
              </a:rPr>
              <a:t>Kind Regards </a:t>
            </a:r>
          </a:p>
          <a:p>
            <a:pPr fontAlgn="auto">
              <a:spcBef>
                <a:spcPts val="0"/>
              </a:spcBef>
              <a:spcAft>
                <a:spcPts val="0"/>
              </a:spcAft>
              <a:defRPr/>
            </a:pPr>
            <a:r>
              <a:rPr lang="en-GB" dirty="0">
                <a:latin typeface="+mn-lt"/>
              </a:rPr>
              <a:t>Nigel Wake President Rotary Club of Worcester</a:t>
            </a:r>
          </a:p>
        </p:txBody>
      </p:sp>
      <p:sp>
        <p:nvSpPr>
          <p:cNvPr id="5" name="Rectangle 4"/>
          <p:cNvSpPr/>
          <p:nvPr/>
        </p:nvSpPr>
        <p:spPr>
          <a:xfrm>
            <a:off x="3497263" y="2636838"/>
            <a:ext cx="4895850" cy="3416300"/>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GB" dirty="0">
                <a:latin typeface="+mn-lt"/>
              </a:rPr>
              <a:t>"To experience New Year's Eve with the bell-ringers was not just great fun - it was an uplifting and (literally) moving experience. The tower of Worcester Cathedral is a special, unique place, the inside almost has a living room atmosphere. And the people we had the opportunity to meet were most welcoming. We enjoyed the warm atmosphere and found it was a unique way to spend New Year's Eve."</a:t>
            </a:r>
          </a:p>
          <a:p>
            <a:pPr fontAlgn="auto">
              <a:spcBef>
                <a:spcPts val="0"/>
              </a:spcBef>
              <a:spcAft>
                <a:spcPts val="0"/>
              </a:spcAft>
              <a:defRPr/>
            </a:pPr>
            <a:r>
              <a:rPr lang="en-GB" dirty="0">
                <a:latin typeface="+mn-lt"/>
              </a:rPr>
              <a:t> </a:t>
            </a:r>
          </a:p>
          <a:p>
            <a:pPr fontAlgn="auto">
              <a:spcBef>
                <a:spcPts val="0"/>
              </a:spcBef>
              <a:spcAft>
                <a:spcPts val="0"/>
              </a:spcAft>
              <a:defRPr/>
            </a:pPr>
            <a:r>
              <a:rPr lang="en-GB" dirty="0">
                <a:latin typeface="+mn-lt"/>
              </a:rPr>
              <a:t>Helen Morris</a:t>
            </a:r>
          </a:p>
          <a:p>
            <a:pPr fontAlgn="auto">
              <a:spcBef>
                <a:spcPts val="0"/>
              </a:spcBef>
              <a:spcAft>
                <a:spcPts val="0"/>
              </a:spcAft>
              <a:defRPr/>
            </a:pPr>
            <a:r>
              <a:rPr lang="en-GB" dirty="0">
                <a:latin typeface="+mn-lt"/>
              </a:rPr>
              <a:t>Christian Schnee</a:t>
            </a:r>
          </a:p>
        </p:txBody>
      </p:sp>
      <p:pic>
        <p:nvPicPr>
          <p:cNvPr id="79875" name="08f6f4ce-992a-4436-820f-236aeac70cb5" descr="0E36B51F-F49D-44A6-BA08-BDA197D60B9F@Belkin"/>
          <p:cNvPicPr preferRelativeResize="0">
            <a:picLocks noChangeAspect="1"/>
          </p:cNvPicPr>
          <p:nvPr/>
        </p:nvPicPr>
        <p:blipFill>
          <a:blip r:embed="rId3"/>
          <a:srcRect/>
          <a:stretch>
            <a:fillRect/>
          </a:stretch>
        </p:blipFill>
        <p:spPr bwMode="auto">
          <a:xfrm>
            <a:off x="6948488" y="6308725"/>
            <a:ext cx="1898650"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450" y="549275"/>
            <a:ext cx="5040313" cy="2030413"/>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GB" dirty="0">
                <a:latin typeface="+mn-lt"/>
              </a:rPr>
              <a:t>My husband George visited the Cathedral bell tower on your practice night and the captain very kindly allowed him to join in with the other ringers.  He was absolutely thrilled and has since talked much about this experience. Because we enjoyed Worcester so much, I am now planning a weekend visit…</a:t>
            </a:r>
          </a:p>
        </p:txBody>
      </p:sp>
      <p:sp>
        <p:nvSpPr>
          <p:cNvPr id="3" name="Rectangle 2"/>
          <p:cNvSpPr/>
          <p:nvPr/>
        </p:nvSpPr>
        <p:spPr>
          <a:xfrm>
            <a:off x="2987675" y="3933825"/>
            <a:ext cx="4572000" cy="1754188"/>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en-GB" dirty="0">
                <a:latin typeface="+mn-lt"/>
              </a:rPr>
              <a:t>I haven't enjoyed a ringing practice as much as last night's for years (literally).  As we were saying, placing the band and getting the rounds right before ringing makes it all so much better and keeps everybody focused on every blow.</a:t>
            </a:r>
          </a:p>
        </p:txBody>
      </p:sp>
      <p:pic>
        <p:nvPicPr>
          <p:cNvPr id="80899" name="08f6f4ce-992a-4436-820f-236aeac70cb5" descr="0E36B51F-F49D-44A6-BA08-BDA197D60B9F@Belkin"/>
          <p:cNvPicPr preferRelativeResize="0">
            <a:picLocks noChangeAspect="1"/>
          </p:cNvPicPr>
          <p:nvPr/>
        </p:nvPicPr>
        <p:blipFill>
          <a:blip r:embed="rId3"/>
          <a:srcRect/>
          <a:stretch>
            <a:fillRect/>
          </a:stretch>
        </p:blipFill>
        <p:spPr bwMode="auto">
          <a:xfrm>
            <a:off x="6948488" y="6308725"/>
            <a:ext cx="1898650"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549275"/>
            <a:ext cx="4572000" cy="2308225"/>
          </a:xfrm>
          <a:prstGeom prst="rect">
            <a:avLst/>
          </a:prstGeom>
          <a:solidFill>
            <a:schemeClr val="accent3">
              <a:lumMod val="40000"/>
              <a:lumOff val="60000"/>
            </a:schemeClr>
          </a:solidFill>
        </p:spPr>
        <p:txBody>
          <a:bodyPr>
            <a:spAutoFit/>
          </a:bodyPr>
          <a:lstStyle/>
          <a:p>
            <a:pPr fontAlgn="auto">
              <a:spcBef>
                <a:spcPts val="0"/>
              </a:spcBef>
              <a:spcAft>
                <a:spcPts val="0"/>
              </a:spcAft>
              <a:defRPr/>
            </a:pPr>
            <a:r>
              <a:rPr lang="en-GB" dirty="0">
                <a:latin typeface="+mn-lt"/>
              </a:rPr>
              <a:t>Hi Mark,</a:t>
            </a:r>
            <a:br>
              <a:rPr lang="en-GB" dirty="0">
                <a:latin typeface="+mn-lt"/>
              </a:rPr>
            </a:br>
            <a:r>
              <a:rPr lang="en-GB" dirty="0">
                <a:latin typeface="+mn-lt"/>
              </a:rPr>
              <a:t>I just wanted to thank you for last night. It was excellent. Bev, despite not being on her best form, said it was the best New Year she can remember.</a:t>
            </a:r>
            <a:br>
              <a:rPr lang="en-GB" dirty="0">
                <a:latin typeface="+mn-lt"/>
              </a:rPr>
            </a:br>
            <a:r>
              <a:rPr lang="en-GB" dirty="0">
                <a:latin typeface="+mn-lt"/>
              </a:rPr>
              <a:t>Best wishes.</a:t>
            </a:r>
            <a:br>
              <a:rPr lang="en-GB" dirty="0">
                <a:latin typeface="+mn-lt"/>
              </a:rPr>
            </a:br>
            <a:r>
              <a:rPr lang="en-GB" dirty="0">
                <a:latin typeface="+mn-lt"/>
              </a:rPr>
              <a:t>Peter Furniss</a:t>
            </a:r>
            <a:br>
              <a:rPr lang="en-GB" dirty="0">
                <a:latin typeface="+mn-lt"/>
              </a:rPr>
            </a:br>
            <a:endParaRPr lang="en-GB" dirty="0">
              <a:latin typeface="+mn-lt"/>
            </a:endParaRPr>
          </a:p>
        </p:txBody>
      </p:sp>
      <p:sp>
        <p:nvSpPr>
          <p:cNvPr id="3" name="Rectangle 2"/>
          <p:cNvSpPr/>
          <p:nvPr/>
        </p:nvSpPr>
        <p:spPr>
          <a:xfrm>
            <a:off x="2947988" y="3357563"/>
            <a:ext cx="4572000" cy="2862262"/>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n-GB" dirty="0">
                <a:latin typeface="+mn-lt"/>
              </a:rPr>
              <a:t>Hi Mark</a:t>
            </a:r>
          </a:p>
          <a:p>
            <a:pPr fontAlgn="auto">
              <a:spcBef>
                <a:spcPts val="0"/>
              </a:spcBef>
              <a:spcAft>
                <a:spcPts val="0"/>
              </a:spcAft>
              <a:defRPr/>
            </a:pPr>
            <a:r>
              <a:rPr lang="en-GB" dirty="0">
                <a:latin typeface="+mn-lt"/>
              </a:rPr>
              <a:t> </a:t>
            </a:r>
          </a:p>
          <a:p>
            <a:pPr fontAlgn="auto">
              <a:spcBef>
                <a:spcPts val="0"/>
              </a:spcBef>
              <a:spcAft>
                <a:spcPts val="0"/>
              </a:spcAft>
              <a:defRPr/>
            </a:pPr>
            <a:r>
              <a:rPr lang="en-GB" dirty="0">
                <a:latin typeface="+mn-lt"/>
              </a:rPr>
              <a:t>A quick note to say many thanks for the warm welcome at Worcester last night - I very much enjoyed the practice and the bells are really excellent. </a:t>
            </a:r>
          </a:p>
          <a:p>
            <a:pPr fontAlgn="auto">
              <a:spcBef>
                <a:spcPts val="0"/>
              </a:spcBef>
              <a:spcAft>
                <a:spcPts val="0"/>
              </a:spcAft>
              <a:defRPr/>
            </a:pPr>
            <a:r>
              <a:rPr lang="en-GB" dirty="0">
                <a:latin typeface="+mn-lt"/>
              </a:rPr>
              <a:t> </a:t>
            </a:r>
          </a:p>
          <a:p>
            <a:pPr fontAlgn="auto">
              <a:spcBef>
                <a:spcPts val="0"/>
              </a:spcBef>
              <a:spcAft>
                <a:spcPts val="0"/>
              </a:spcAft>
              <a:defRPr/>
            </a:pPr>
            <a:r>
              <a:rPr lang="en-GB" dirty="0">
                <a:latin typeface="+mn-lt"/>
              </a:rPr>
              <a:t>Best wishes, </a:t>
            </a:r>
          </a:p>
          <a:p>
            <a:pPr fontAlgn="auto">
              <a:spcBef>
                <a:spcPts val="0"/>
              </a:spcBef>
              <a:spcAft>
                <a:spcPts val="0"/>
              </a:spcAft>
              <a:defRPr/>
            </a:pPr>
            <a:r>
              <a:rPr lang="en-GB" dirty="0">
                <a:latin typeface="+mn-lt"/>
              </a:rPr>
              <a:t> </a:t>
            </a:r>
          </a:p>
          <a:p>
            <a:pPr fontAlgn="auto">
              <a:spcBef>
                <a:spcPts val="0"/>
              </a:spcBef>
              <a:spcAft>
                <a:spcPts val="0"/>
              </a:spcAft>
              <a:defRPr/>
            </a:pPr>
            <a:r>
              <a:rPr lang="en-GB" dirty="0">
                <a:latin typeface="+mn-lt"/>
              </a:rPr>
              <a:t>Mike (</a:t>
            </a:r>
            <a:r>
              <a:rPr lang="en-GB" dirty="0" err="1">
                <a:latin typeface="+mn-lt"/>
              </a:rPr>
              <a:t>Purday</a:t>
            </a:r>
            <a:r>
              <a:rPr lang="en-GB" dirty="0">
                <a:latin typeface="+mn-lt"/>
              </a:rPr>
              <a:t>)</a:t>
            </a:r>
          </a:p>
        </p:txBody>
      </p:sp>
      <p:pic>
        <p:nvPicPr>
          <p:cNvPr id="81923" name="08f6f4ce-992a-4436-820f-236aeac70cb5" descr="0E36B51F-F49D-44A6-BA08-BDA197D60B9F@Belkin"/>
          <p:cNvPicPr preferRelativeResize="0">
            <a:picLocks noChangeAspect="1"/>
          </p:cNvPicPr>
          <p:nvPr/>
        </p:nvPicPr>
        <p:blipFill>
          <a:blip r:embed="rId3"/>
          <a:srcRect/>
          <a:stretch>
            <a:fillRect/>
          </a:stretch>
        </p:blipFill>
        <p:spPr bwMode="auto">
          <a:xfrm>
            <a:off x="6948488" y="6308725"/>
            <a:ext cx="1898650"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ctrTitle"/>
          </p:nvPr>
        </p:nvSpPr>
        <p:spPr/>
        <p:txBody>
          <a:bodyPr/>
          <a:lstStyle/>
          <a:p>
            <a:pPr eaLnBrk="1" hangingPunct="1"/>
            <a:r>
              <a:rPr lang="en-GB" sz="6000" smtClean="0"/>
              <a:t>opportunityisnowhere</a:t>
            </a:r>
          </a:p>
        </p:txBody>
      </p:sp>
      <p:pic>
        <p:nvPicPr>
          <p:cNvPr id="82946" name="Picture 2"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Richard Nicholls master 2.jpg"/>
          <p:cNvPicPr>
            <a:picLocks noChangeAspect="1"/>
          </p:cNvPicPr>
          <p:nvPr/>
        </p:nvPicPr>
        <p:blipFill>
          <a:blip r:embed="rId3"/>
          <a:srcRect/>
          <a:stretch>
            <a:fillRect/>
          </a:stretch>
        </p:blipFill>
        <p:spPr bwMode="auto">
          <a:xfrm>
            <a:off x="179388" y="115888"/>
            <a:ext cx="4268787" cy="6289675"/>
          </a:xfrm>
          <a:prstGeom prst="rect">
            <a:avLst/>
          </a:prstGeom>
          <a:noFill/>
          <a:ln w="9525">
            <a:noFill/>
            <a:miter lim="800000"/>
            <a:headEnd/>
            <a:tailEnd/>
          </a:ln>
        </p:spPr>
      </p:pic>
      <p:pic>
        <p:nvPicPr>
          <p:cNvPr id="83970" name="Picture 2" descr="IMG_0800.JPG"/>
          <p:cNvPicPr>
            <a:picLocks noChangeAspect="1"/>
          </p:cNvPicPr>
          <p:nvPr/>
        </p:nvPicPr>
        <p:blipFill>
          <a:blip r:embed="rId4"/>
          <a:srcRect/>
          <a:stretch>
            <a:fillRect/>
          </a:stretch>
        </p:blipFill>
        <p:spPr bwMode="auto">
          <a:xfrm>
            <a:off x="4643438" y="141288"/>
            <a:ext cx="4249737" cy="5664200"/>
          </a:xfrm>
          <a:prstGeom prst="rect">
            <a:avLst/>
          </a:prstGeom>
          <a:noFill/>
          <a:ln w="9525">
            <a:noFill/>
            <a:miter lim="800000"/>
            <a:headEnd/>
            <a:tailEnd/>
          </a:ln>
        </p:spPr>
      </p:pic>
      <p:pic>
        <p:nvPicPr>
          <p:cNvPr id="83971" name="Picture 4" descr="E195863D-775F-4401-95AF-C4EEF1D96622@Belkin"/>
          <p:cNvPicPr>
            <a:picLocks noChangeAspect="1" noChangeArrowheads="1"/>
          </p:cNvPicPr>
          <p:nvPr/>
        </p:nvPicPr>
        <p:blipFill>
          <a:blip r:embed="rId5"/>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8cath12604"/>
          <p:cNvPicPr>
            <a:picLocks noGrp="1" noChangeAspect="1" noChangeArrowheads="1"/>
          </p:cNvPicPr>
          <p:nvPr>
            <p:ph idx="4294967295"/>
          </p:nvPr>
        </p:nvPicPr>
        <p:blipFill>
          <a:blip r:embed="rId3"/>
          <a:srcRect/>
          <a:stretch>
            <a:fillRect/>
          </a:stretch>
        </p:blipFill>
        <p:spPr>
          <a:xfrm>
            <a:off x="0" y="0"/>
            <a:ext cx="9144000" cy="6859588"/>
          </a:xfrm>
        </p:spPr>
      </p:pic>
      <p:sp>
        <p:nvSpPr>
          <p:cNvPr id="84994" name="Text Box 4"/>
          <p:cNvSpPr txBox="1">
            <a:spLocks noChangeArrowheads="1"/>
          </p:cNvSpPr>
          <p:nvPr/>
        </p:nvSpPr>
        <p:spPr bwMode="auto">
          <a:xfrm>
            <a:off x="468313" y="692150"/>
            <a:ext cx="8280400" cy="1631950"/>
          </a:xfrm>
          <a:prstGeom prst="rect">
            <a:avLst/>
          </a:prstGeom>
          <a:noFill/>
          <a:ln w="9525">
            <a:noFill/>
            <a:miter lim="800000"/>
            <a:headEnd/>
            <a:tailEnd/>
          </a:ln>
        </p:spPr>
        <p:txBody>
          <a:bodyPr>
            <a:spAutoFit/>
          </a:bodyPr>
          <a:lstStyle/>
          <a:p>
            <a:pPr>
              <a:spcBef>
                <a:spcPct val="50000"/>
              </a:spcBef>
            </a:pPr>
            <a:r>
              <a:rPr lang="en-GB" sz="4000">
                <a:solidFill>
                  <a:schemeClr val="bg1"/>
                </a:solidFill>
                <a:latin typeface="Calibri" pitchFamily="34" charset="0"/>
                <a:cs typeface="Arial" charset="0"/>
              </a:rPr>
              <a:t>Thank you</a:t>
            </a:r>
          </a:p>
          <a:p>
            <a:pPr>
              <a:spcBef>
                <a:spcPct val="50000"/>
              </a:spcBef>
            </a:pPr>
            <a:r>
              <a:rPr lang="en-GB" sz="4000">
                <a:solidFill>
                  <a:schemeClr val="bg1"/>
                </a:solidFill>
                <a:latin typeface="Calibri" pitchFamily="34" charset="0"/>
                <a:cs typeface="Arial" charset="0"/>
              </a:rPr>
              <a:t>And please visit Worcester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GB" sz="3600" smtClean="0"/>
              <a:t>Worcester Cathedral</a:t>
            </a:r>
          </a:p>
        </p:txBody>
      </p:sp>
      <p:sp>
        <p:nvSpPr>
          <p:cNvPr id="8195" name="Rectangle 3"/>
          <p:cNvSpPr>
            <a:spLocks noGrp="1" noChangeArrowheads="1"/>
          </p:cNvSpPr>
          <p:nvPr>
            <p:ph type="body" idx="1"/>
          </p:nvPr>
        </p:nvSpPr>
        <p:spPr/>
        <p:txBody>
          <a:bodyPr/>
          <a:lstStyle/>
          <a:p>
            <a:pPr eaLnBrk="1" hangingPunct="1">
              <a:lnSpc>
                <a:spcPct val="150000"/>
              </a:lnSpc>
              <a:buFontTx/>
              <a:buNone/>
            </a:pPr>
            <a:r>
              <a:rPr lang="en-GB" smtClean="0"/>
              <a:t>No history of teaching</a:t>
            </a:r>
          </a:p>
          <a:p>
            <a:pPr eaLnBrk="1" hangingPunct="1">
              <a:lnSpc>
                <a:spcPct val="150000"/>
              </a:lnSpc>
              <a:buFontTx/>
              <a:buNone/>
            </a:pPr>
            <a:r>
              <a:rPr lang="en-GB" smtClean="0"/>
              <a:t>Relied on people coming in </a:t>
            </a:r>
          </a:p>
          <a:p>
            <a:pPr eaLnBrk="1" hangingPunct="1">
              <a:lnSpc>
                <a:spcPct val="150000"/>
              </a:lnSpc>
              <a:spcBef>
                <a:spcPts val="600"/>
              </a:spcBef>
              <a:buFontTx/>
              <a:buNone/>
            </a:pPr>
            <a:r>
              <a:rPr lang="en-GB" smtClean="0"/>
              <a:t>Or attracting ringers from afar</a:t>
            </a:r>
          </a:p>
          <a:p>
            <a:pPr eaLnBrk="1" hangingPunct="1">
              <a:spcBef>
                <a:spcPts val="600"/>
              </a:spcBef>
              <a:buFontTx/>
              <a:buNone/>
            </a:pPr>
            <a:r>
              <a:rPr lang="en-GB" smtClean="0"/>
              <a:t>No purposeful engagement with the Cathedral or the community</a:t>
            </a:r>
          </a:p>
          <a:p>
            <a:pPr eaLnBrk="1" hangingPunct="1">
              <a:lnSpc>
                <a:spcPct val="150000"/>
              </a:lnSpc>
              <a:buFontTx/>
              <a:buNone/>
            </a:pPr>
            <a:r>
              <a:rPr lang="en-GB" smtClean="0"/>
              <a:t>Elitist</a:t>
            </a:r>
          </a:p>
        </p:txBody>
      </p:sp>
      <p:pic>
        <p:nvPicPr>
          <p:cNvPr id="24579" name="Picture 4"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t>So what have we done? </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Wooden clappers</a:t>
            </a:r>
          </a:p>
          <a:p>
            <a:pPr eaLnBrk="1" fontAlgn="auto" hangingPunct="1">
              <a:spcAft>
                <a:spcPts val="0"/>
              </a:spcAft>
              <a:buFont typeface="Arial" pitchFamily="34" charset="0"/>
              <a:buChar char="•"/>
              <a:defRPr/>
            </a:pPr>
            <a:r>
              <a:rPr lang="en-GB" dirty="0" smtClean="0"/>
              <a:t>Stabilised the frame and sorted out </a:t>
            </a:r>
            <a:r>
              <a:rPr lang="en-GB" smtClean="0"/>
              <a:t>the acoustics</a:t>
            </a:r>
            <a:endParaRPr lang="en-GB" dirty="0" smtClean="0"/>
          </a:p>
          <a:p>
            <a:pPr eaLnBrk="1" fontAlgn="auto" hangingPunct="1">
              <a:spcAft>
                <a:spcPts val="0"/>
              </a:spcAft>
              <a:buFont typeface="Arial" pitchFamily="34" charset="0"/>
              <a:buChar char="•"/>
              <a:defRPr/>
            </a:pPr>
            <a:r>
              <a:rPr lang="en-GB" dirty="0" smtClean="0"/>
              <a:t>Teaching Centre</a:t>
            </a:r>
          </a:p>
          <a:p>
            <a:pPr eaLnBrk="1" fontAlgn="auto" hangingPunct="1">
              <a:spcAft>
                <a:spcPts val="0"/>
              </a:spcAft>
              <a:buFont typeface="Arial" pitchFamily="34" charset="0"/>
              <a:buChar char="•"/>
              <a:defRPr/>
            </a:pPr>
            <a:r>
              <a:rPr lang="en-GB" dirty="0" smtClean="0"/>
              <a:t>Two new rings of bells in Worcester</a:t>
            </a:r>
          </a:p>
          <a:p>
            <a:pPr eaLnBrk="1" fontAlgn="auto" hangingPunct="1">
              <a:spcAft>
                <a:spcPts val="0"/>
              </a:spcAft>
              <a:buFont typeface="Arial" pitchFamily="34" charset="0"/>
              <a:buChar char="•"/>
              <a:defRPr/>
            </a:pPr>
            <a:r>
              <a:rPr lang="en-GB" dirty="0" smtClean="0"/>
              <a:t>Three Worcestershire </a:t>
            </a:r>
            <a:r>
              <a:rPr lang="en-GB" dirty="0" err="1" smtClean="0"/>
              <a:t>unringables</a:t>
            </a:r>
            <a:r>
              <a:rPr lang="en-GB" dirty="0" smtClean="0"/>
              <a:t> are now </a:t>
            </a:r>
            <a:r>
              <a:rPr lang="en-GB" dirty="0" err="1" smtClean="0"/>
              <a:t>ringable</a:t>
            </a:r>
            <a:r>
              <a:rPr lang="en-GB" dirty="0" smtClean="0"/>
              <a:t> (more to come)</a:t>
            </a:r>
          </a:p>
          <a:p>
            <a:pPr eaLnBrk="1" fontAlgn="auto" hangingPunct="1">
              <a:spcAft>
                <a:spcPts val="0"/>
              </a:spcAft>
              <a:buFont typeface="Arial" pitchFamily="34" charset="0"/>
              <a:buChar char="•"/>
              <a:defRPr/>
            </a:pPr>
            <a:r>
              <a:rPr lang="en-GB" dirty="0" smtClean="0"/>
              <a:t>The Cathedral and City expect their bells to be rung</a:t>
            </a:r>
          </a:p>
          <a:p>
            <a:pPr eaLnBrk="1" fontAlgn="auto" hangingPunct="1">
              <a:spcAft>
                <a:spcPts val="0"/>
              </a:spcAft>
              <a:buFont typeface="Arial" pitchFamily="34" charset="0"/>
              <a:buChar char="•"/>
              <a:defRPr/>
            </a:pPr>
            <a:r>
              <a:rPr lang="en-GB" dirty="0" smtClean="0"/>
              <a:t>And we’ve changed how people think and do things</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a:p>
        </p:txBody>
      </p:sp>
      <p:pic>
        <p:nvPicPr>
          <p:cNvPr id="25603" name="Picture 4" descr="E195863D-775F-4401-95AF-C4EEF1D96622@Belkin"/>
          <p:cNvPicPr>
            <a:picLocks noChangeAspect="1" noChangeArrowheads="1"/>
          </p:cNvPicPr>
          <p:nvPr/>
        </p:nvPicPr>
        <p:blipFill>
          <a:blip r:embed="rId3"/>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regm1\Desktop\all stuff\Worcester tenor.JPG"/>
          <p:cNvPicPr>
            <a:picLocks noChangeAspect="1" noChangeArrowheads="1"/>
          </p:cNvPicPr>
          <p:nvPr/>
        </p:nvPicPr>
        <p:blipFill>
          <a:blip r:embed="rId3"/>
          <a:srcRect/>
          <a:stretch>
            <a:fillRect/>
          </a:stretch>
        </p:blipFill>
        <p:spPr bwMode="auto">
          <a:xfrm>
            <a:off x="250825" y="282575"/>
            <a:ext cx="8677275" cy="5762625"/>
          </a:xfrm>
          <a:prstGeom prst="rect">
            <a:avLst/>
          </a:prstGeom>
          <a:noFill/>
          <a:ln w="9525">
            <a:noFill/>
            <a:miter lim="800000"/>
            <a:headEnd/>
            <a:tailEnd/>
          </a:ln>
        </p:spPr>
      </p:pic>
      <p:pic>
        <p:nvPicPr>
          <p:cNvPr id="27650" name="Picture 6" descr="E195863D-775F-4401-95AF-C4EEF1D96622@Belkin"/>
          <p:cNvPicPr>
            <a:picLocks noChangeAspect="1" noChangeArrowheads="1"/>
          </p:cNvPicPr>
          <p:nvPr/>
        </p:nvPicPr>
        <p:blipFill>
          <a:blip r:embed="rId4"/>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Julie Lawrence, Lyn Johnson and William Regan"/>
          <p:cNvPicPr>
            <a:picLocks noGrp="1" noChangeAspect="1" noChangeArrowheads="1"/>
          </p:cNvPicPr>
          <p:nvPr>
            <p:ph sz="quarter" idx="4294967295"/>
          </p:nvPr>
        </p:nvPicPr>
        <p:blipFill>
          <a:blip r:embed="rId3"/>
          <a:srcRect/>
          <a:stretch>
            <a:fillRect/>
          </a:stretch>
        </p:blipFill>
        <p:spPr>
          <a:xfrm>
            <a:off x="5867400" y="1341438"/>
            <a:ext cx="2970213" cy="3959225"/>
          </a:xfrm>
        </p:spPr>
      </p:pic>
      <p:pic>
        <p:nvPicPr>
          <p:cNvPr id="29698" name="Picture 5" descr="aisling"/>
          <p:cNvPicPr>
            <a:picLocks noGrp="1" noChangeAspect="1" noChangeArrowheads="1"/>
          </p:cNvPicPr>
          <p:nvPr>
            <p:ph sz="quarter" idx="4294967295"/>
          </p:nvPr>
        </p:nvPicPr>
        <p:blipFill>
          <a:blip r:embed="rId4"/>
          <a:srcRect/>
          <a:stretch>
            <a:fillRect/>
          </a:stretch>
        </p:blipFill>
        <p:spPr>
          <a:xfrm>
            <a:off x="611188" y="1125538"/>
            <a:ext cx="2016125" cy="3967162"/>
          </a:xfrm>
        </p:spPr>
      </p:pic>
      <p:pic>
        <p:nvPicPr>
          <p:cNvPr id="29699" name="Picture 7" descr="julie"/>
          <p:cNvPicPr>
            <a:picLocks noChangeAspect="1" noChangeArrowheads="1"/>
          </p:cNvPicPr>
          <p:nvPr/>
        </p:nvPicPr>
        <p:blipFill>
          <a:blip r:embed="rId5"/>
          <a:srcRect/>
          <a:stretch>
            <a:fillRect/>
          </a:stretch>
        </p:blipFill>
        <p:spPr bwMode="auto">
          <a:xfrm>
            <a:off x="3419475" y="836613"/>
            <a:ext cx="1893888" cy="3932237"/>
          </a:xfrm>
          <a:prstGeom prst="rect">
            <a:avLst/>
          </a:prstGeom>
          <a:noFill/>
          <a:ln w="9525">
            <a:noFill/>
            <a:miter lim="800000"/>
            <a:headEnd/>
            <a:tailEnd/>
          </a:ln>
        </p:spPr>
      </p:pic>
      <p:pic>
        <p:nvPicPr>
          <p:cNvPr id="29700" name="Picture 6" descr="SNC13732"/>
          <p:cNvPicPr>
            <a:picLocks noGrp="1" noChangeAspect="1" noChangeArrowheads="1"/>
          </p:cNvPicPr>
          <p:nvPr>
            <p:ph sz="quarter" idx="4294967295"/>
          </p:nvPr>
        </p:nvPicPr>
        <p:blipFill>
          <a:blip r:embed="rId6"/>
          <a:srcRect/>
          <a:stretch>
            <a:fillRect/>
          </a:stretch>
        </p:blipFill>
        <p:spPr>
          <a:xfrm>
            <a:off x="2555875" y="4076700"/>
            <a:ext cx="3313113" cy="2486025"/>
          </a:xfrm>
        </p:spPr>
      </p:pic>
      <p:pic>
        <p:nvPicPr>
          <p:cNvPr id="29701" name="Picture 6" descr="E195863D-775F-4401-95AF-C4EEF1D96622@Belkin"/>
          <p:cNvPicPr>
            <a:picLocks noChangeAspect="1" noChangeArrowheads="1"/>
          </p:cNvPicPr>
          <p:nvPr/>
        </p:nvPicPr>
        <p:blipFill>
          <a:blip r:embed="rId7"/>
          <a:srcRect/>
          <a:stretch>
            <a:fillRect/>
          </a:stretch>
        </p:blipFill>
        <p:spPr bwMode="auto">
          <a:xfrm>
            <a:off x="5867400" y="6165850"/>
            <a:ext cx="3211513" cy="62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1046</Words>
  <Application>Microsoft Office PowerPoint</Application>
  <PresentationFormat>On-screen Show (4:3)</PresentationFormat>
  <Paragraphs>201</Paragraphs>
  <Slides>56</Slides>
  <Notes>56</Notes>
  <HiddenSlides>0</HiddenSlides>
  <MMClips>0</MMClips>
  <ScaleCrop>false</ScaleCrop>
  <HeadingPairs>
    <vt:vector size="6" baseType="variant">
      <vt:variant>
        <vt:lpstr>Fonts Used</vt:lpstr>
      </vt:variant>
      <vt:variant>
        <vt:i4>2</vt:i4>
      </vt:variant>
      <vt:variant>
        <vt:lpstr>Design Template</vt:lpstr>
      </vt:variant>
      <vt:variant>
        <vt:i4>3</vt:i4>
      </vt:variant>
      <vt:variant>
        <vt:lpstr>Slide Titles</vt:lpstr>
      </vt:variant>
      <vt:variant>
        <vt:i4>56</vt:i4>
      </vt:variant>
    </vt:vector>
  </HeadingPairs>
  <TitlesOfParts>
    <vt:vector size="61" baseType="lpstr">
      <vt:lpstr>Arial</vt:lpstr>
      <vt:lpstr>Calibri</vt:lpstr>
      <vt:lpstr>Office Theme</vt:lpstr>
      <vt:lpstr>Office Theme</vt:lpstr>
      <vt:lpstr>Office Theme</vt:lpstr>
      <vt:lpstr>Slide 1</vt:lpstr>
      <vt:lpstr>Slide 2</vt:lpstr>
      <vt:lpstr>The only consequence is what we do</vt:lpstr>
      <vt:lpstr>The local tower is the most important place in ringing</vt:lpstr>
      <vt:lpstr>Worcester Cathedral</vt:lpstr>
      <vt:lpstr>Worcester Cathedral</vt:lpstr>
      <vt:lpstr>So what have we done? </vt:lpstr>
      <vt:lpstr>Slide 8</vt:lpstr>
      <vt:lpstr>Slide 9</vt:lpstr>
      <vt:lpstr>Slide 10</vt:lpstr>
      <vt:lpstr>Slide 11</vt:lpstr>
      <vt:lpstr>Status quo = inertia</vt:lpstr>
      <vt:lpstr>Everything we take for granted was once new.</vt:lpstr>
      <vt:lpstr>The status quo in ringing is getting so dumbed-down, we are apologising and not advocating</vt:lpstr>
      <vt:lpstr>Our new ringing communities are flexible, transient, have no borders and e</vt:lpstr>
      <vt:lpstr>Consequences</vt:lpstr>
      <vt:lpstr>You can’t solve a problem with the thinking which created it</vt:lpstr>
      <vt:lpstr>Do we really want change?</vt:lpstr>
      <vt:lpstr>The are two kinds of bellringer</vt:lpstr>
      <vt:lpstr>Ringing is in great shape</vt:lpstr>
      <vt:lpstr>Slide 21</vt:lpstr>
      <vt:lpstr>Slide 22</vt:lpstr>
      <vt:lpstr> Social engagement model </vt:lpstr>
      <vt:lpstr>Reality</vt:lpstr>
      <vt:lpstr> Social engagement model </vt:lpstr>
      <vt:lpstr>The current situation</vt:lpstr>
      <vt:lpstr>Making things happen is easy</vt:lpstr>
      <vt:lpstr>Worcester Cathedral’s Teaching Centre</vt:lpstr>
      <vt:lpstr>Worcester Cathedral’s Teaching Centre</vt:lpstr>
      <vt:lpstr>Worcester Cathedral’s Teaching Centre</vt:lpstr>
      <vt:lpstr>Worcester Cathedral’s Teaching Centre</vt:lpstr>
      <vt:lpstr>Slide 32</vt:lpstr>
      <vt:lpstr>Three groups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We do two things</vt:lpstr>
      <vt:lpstr>And our biggest challenge?</vt:lpstr>
      <vt:lpstr>What will you do differently after today’s workshop?</vt:lpstr>
      <vt:lpstr>How do you make things happen?</vt:lpstr>
      <vt:lpstr>Slide 51</vt:lpstr>
      <vt:lpstr>Slide 52</vt:lpstr>
      <vt:lpstr>Slide 53</vt:lpstr>
      <vt:lpstr>opportunityisnowhere</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Regan</dc:creator>
  <cp:lastModifiedBy>Pip Penney</cp:lastModifiedBy>
  <cp:revision>67</cp:revision>
  <dcterms:created xsi:type="dcterms:W3CDTF">2012-06-22T07:01:28Z</dcterms:created>
  <dcterms:modified xsi:type="dcterms:W3CDTF">2013-03-22T11:44:18Z</dcterms:modified>
</cp:coreProperties>
</file>