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57" r:id="rId4"/>
    <p:sldId id="258" r:id="rId5"/>
    <p:sldId id="259" r:id="rId6"/>
    <p:sldId id="261" r:id="rId7"/>
    <p:sldId id="264" r:id="rId8"/>
    <p:sldId id="272" r:id="rId9"/>
    <p:sldId id="267" r:id="rId10"/>
    <p:sldId id="265" r:id="rId11"/>
    <p:sldId id="268" r:id="rId12"/>
    <p:sldId id="276" r:id="rId13"/>
    <p:sldId id="260" r:id="rId14"/>
    <p:sldId id="262" r:id="rId15"/>
    <p:sldId id="263" r:id="rId16"/>
    <p:sldId id="269" r:id="rId17"/>
    <p:sldId id="266" r:id="rId18"/>
    <p:sldId id="274" r:id="rId19"/>
    <p:sldId id="271" r:id="rId20"/>
    <p:sldId id="273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00BE-6D90-41B0-AE13-7F6D2116C80F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0901-F8FC-46F6-9284-6ED196C51A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281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76204-BA10-473C-9C32-0B6C4469BF91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F07EB-8391-4C1E-B093-1C4733DA6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25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07EB-8391-4C1E-B093-1C4733DA6A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932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07EB-8391-4C1E-B093-1C4733DA6A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932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07EB-8391-4C1E-B093-1C4733DA6AC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793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07EB-8391-4C1E-B093-1C4733DA6AC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932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237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42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92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75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09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225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286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708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760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986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198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4064-BE28-47C5-BE02-8CE9F9965447}" type="datetimeFigureOut">
              <a:rPr lang="en-GB" smtClean="0"/>
              <a:pPr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04B6-00D0-4881-BC0D-F659C3CA89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4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cccbr.org.uk/" TargetMode="External"/><Relationship Id="rId7" Type="http://schemas.openxmlformats.org/officeDocument/2006/relationships/hyperlink" Target="http://www.bellringing.lond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th-wells.org/" TargetMode="External"/><Relationship Id="rId5" Type="http://schemas.openxmlformats.org/officeDocument/2006/relationships/hyperlink" Target="http://www.leicesterdg.org.uk/" TargetMode="External"/><Relationship Id="rId4" Type="http://schemas.openxmlformats.org/officeDocument/2006/relationships/hyperlink" Target="http://www.ringing.inf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ker.com/cliparts/b/1/9/5/11954311072083473378don_t_panic__dan_gerhard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103" y="1529372"/>
            <a:ext cx="5032547" cy="43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6021" y="692696"/>
            <a:ext cx="6408712" cy="1673352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AD00">
                    <a:satMod val="150000"/>
                  </a:srgbClr>
                </a:solidFill>
                <a:effectLst/>
                <a:uLnTx/>
                <a:uFillTx/>
                <a:latin typeface="Corbel"/>
              </a:rPr>
              <a:t>H E L P ! !</a:t>
            </a:r>
            <a:endParaRPr kumimoji="0" lang="en-GB" sz="12000" b="1" i="0" u="none" strike="noStrike" kern="1200" cap="none" spc="0" normalizeH="0" baseline="0" noProof="0" dirty="0">
              <a:ln>
                <a:noFill/>
              </a:ln>
              <a:solidFill>
                <a:srgbClr val="F0AD00">
                  <a:satMod val="150000"/>
                </a:srgbClr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7664" y="4653136"/>
            <a:ext cx="6048672" cy="17526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I’m </a:t>
            </a:r>
            <a:r>
              <a:rPr lang="en-GB" sz="44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 Tower Captain </a:t>
            </a: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get </a:t>
            </a:r>
            <a:r>
              <a:rPr lang="en-GB" sz="44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me </a:t>
            </a: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OUT OF HERE!</a:t>
            </a:r>
            <a:endParaRPr lang="en-GB" sz="44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06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P.E.A.L.S…. (again)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4335918"/>
              </p:ext>
            </p:extLst>
          </p:nvPr>
        </p:nvGraphicFramePr>
        <p:xfrm>
          <a:off x="1619672" y="1988840"/>
          <a:ext cx="6096000" cy="350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7800"/>
                <a:gridCol w="484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Corbel" panose="020B0503020204020204" pitchFamily="34" charset="0"/>
                        </a:rPr>
                        <a:t>P</a:t>
                      </a:r>
                      <a:endParaRPr lang="en-GB" sz="4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b="0" dirty="0" smtClean="0">
                          <a:latin typeface="Corbel" panose="020B0503020204020204" pitchFamily="34" charset="0"/>
                        </a:rPr>
                        <a:t>Punctuality</a:t>
                      </a:r>
                      <a:endParaRPr lang="en-GB" sz="4000" b="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Corbel" panose="020B0503020204020204" pitchFamily="34" charset="0"/>
                        </a:rPr>
                        <a:t>E</a:t>
                      </a:r>
                      <a:endParaRPr lang="en-GB" sz="4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Corbel" panose="020B0503020204020204" pitchFamily="34" charset="0"/>
                        </a:rPr>
                        <a:t>Effort</a:t>
                      </a:r>
                      <a:endParaRPr lang="en-GB" sz="4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Corbel" panose="020B0503020204020204" pitchFamily="34" charset="0"/>
                        </a:rPr>
                        <a:t>A</a:t>
                      </a:r>
                      <a:endParaRPr lang="en-GB" sz="4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Corbel" panose="020B0503020204020204" pitchFamily="34" charset="0"/>
                        </a:rPr>
                        <a:t>Application</a:t>
                      </a:r>
                      <a:endParaRPr lang="en-GB" sz="4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Corbel" panose="020B0503020204020204" pitchFamily="34" charset="0"/>
                        </a:rPr>
                        <a:t>L</a:t>
                      </a:r>
                      <a:endParaRPr lang="en-GB" sz="4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Corbel" panose="020B0503020204020204" pitchFamily="34" charset="0"/>
                        </a:rPr>
                        <a:t>Learners</a:t>
                      </a:r>
                      <a:endParaRPr lang="en-GB" sz="4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latin typeface="Corbel" panose="020B0503020204020204" pitchFamily="34" charset="0"/>
                        </a:rPr>
                        <a:t>S</a:t>
                      </a:r>
                      <a:endParaRPr lang="en-GB" sz="4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>
                          <a:latin typeface="Corbel" panose="020B0503020204020204" pitchFamily="34" charset="0"/>
                        </a:rPr>
                        <a:t>Service</a:t>
                      </a:r>
                      <a:endParaRPr lang="en-GB" sz="4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213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Learners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Recruitment and retention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Young V young-at-heart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Keeping it fun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D of E experiences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Young-ringer-of-the-year award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Getting around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5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Learners!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4" y="1572829"/>
            <a:ext cx="8676456" cy="4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38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spontaneous flounce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pre-meditated flounce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collective flounce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backfiring flounce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The Art of the Flounce</a:t>
            </a:r>
            <a:endParaRPr lang="en-GB" sz="7200" b="1" dirty="0">
              <a:solidFill>
                <a:srgbClr val="F0AD00">
                  <a:satMod val="150000"/>
                </a:srgbClr>
              </a:solidFill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03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The Beaufort Scale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0579771"/>
              </p:ext>
            </p:extLst>
          </p:nvPr>
        </p:nvGraphicFramePr>
        <p:xfrm>
          <a:off x="827584" y="1303088"/>
          <a:ext cx="7848872" cy="5366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7700"/>
                <a:gridCol w="1682540"/>
                <a:gridCol w="5688632"/>
              </a:tblGrid>
              <a:tr h="244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0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rbel" panose="020B0503020204020204" pitchFamily="34" charset="0"/>
                        </a:rPr>
                        <a:t>Perfect Ringing</a:t>
                      </a:r>
                      <a:endParaRPr lang="en-GB" sz="1200" b="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rbel" panose="020B0503020204020204" pitchFamily="34" charset="0"/>
                        </a:rPr>
                        <a:t>Complete absence of any fire-up whatsoever.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b="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37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Mild Inaccuracies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Slight furrowing of the 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Conductor’s 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Brow - Conductor says “keep them moving”.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37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Small Trip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Frown on face of Conductor. Conductor says “Come along now”.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37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Bigger Trip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Conductor begins to glare. Conductor says “Finish it” quite loudly.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415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Light 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crunching 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involving 2 or more bells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Conductor begins to go red. May shout “JOHN” or some other band member’s name.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508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Heavier 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crunching 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involving 3 or more bells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One end of the change begins to disappear. Conductor begins to stamp foot and shout coursing order. Conductor now crimson.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508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Full crunching involving at least half the band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First bell on wrong stroke. Conductor now purple with vein standing out on forehead. First obscenity uttered. Light damage to composition.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525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Light Firing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Half the band now striking at once. At least two bells on the wrong stroke. Conductor now doing full </a:t>
                      </a:r>
                      <a:r>
                        <a:rPr lang="en-GB" sz="1200" dirty="0" err="1">
                          <a:effectLst/>
                          <a:latin typeface="Corbel" panose="020B0503020204020204" pitchFamily="34" charset="0"/>
                        </a:rPr>
                        <a:t>morris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 dancing/village idiot impression. Instructions now incoherent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8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Heavy Firing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Most of the band now striking together. At least 3 bells on the wrong stroke. Ringing beyond engineering capabilities of Conductor. Structural damage to composition.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531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en-GB" sz="120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Storm Force Firing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All but one band member now striking together (called a “</a:t>
                      </a:r>
                      <a:r>
                        <a:rPr lang="en-GB" sz="1200" dirty="0" err="1">
                          <a:effectLst/>
                          <a:latin typeface="Corbel" panose="020B0503020204020204" pitchFamily="34" charset="0"/>
                        </a:rPr>
                        <a:t>Whoomph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 Ping”). At least half the band on wrong stroke. Terminal damage to composition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37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rbel" panose="020B0503020204020204" pitchFamily="34" charset="0"/>
                        </a:rPr>
                        <a:t>10</a:t>
                      </a:r>
                      <a:endParaRPr lang="en-GB" sz="120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Heavy Storm Force Firing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Near total absence of striking. A “Wall of Ropes”. Conductor considers saying “Stand.”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  <a:tr h="376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rbel" panose="020B0503020204020204" pitchFamily="34" charset="0"/>
                        </a:rPr>
                        <a:t>11</a:t>
                      </a:r>
                      <a:endParaRPr lang="en-GB" sz="120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Hurricane Force Firing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Complete absence of striking whatsoever. Conductor says “Stand”, grudgingly.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orbel" panose="020B0503020204020204" pitchFamily="34" charset="0"/>
                        <a:ea typeface="PMingLiU"/>
                        <a:cs typeface="Arial"/>
                      </a:endParaRPr>
                    </a:p>
                  </a:txBody>
                  <a:tcPr marL="35237" marR="35237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3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Central Council</a:t>
            </a:r>
            <a:b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</a:b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Resources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999381"/>
            <a:ext cx="4546848" cy="4525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Bell Restoration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Biographies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Compositions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Education</a:t>
            </a:r>
            <a:endParaRPr lang="en-GB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ICT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Library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Methods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Ringing Centres</a:t>
            </a:r>
            <a:endParaRPr lang="en-GB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97152" y="1999381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Peal Records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Public Relations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Publications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Redundant Bells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Ringing Centres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Ringing Trends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Tower Stewardship</a:t>
            </a:r>
          </a:p>
          <a:p>
            <a:pPr>
              <a:buBlip>
                <a:blip r:embed="rId2"/>
              </a:buBlip>
            </a:pP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Towers and Belfries</a:t>
            </a:r>
          </a:p>
          <a:p>
            <a:endParaRPr lang="en-GB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iparts.co/cliparts/BTg/KEy/BTgKEyay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484784"/>
            <a:ext cx="532859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6120680" cy="3561259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GN1 - Insurance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GN2 – Tower Management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GN3 – Safeguarding / DBS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GN4 – Tower Safety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GN5 – Church Law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GN6 – Fire Risk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GN7 – Noise Complaints</a:t>
            </a:r>
          </a:p>
          <a:p>
            <a:pPr>
              <a:buBlip>
                <a:blip r:embed="rId3"/>
              </a:buBlip>
            </a:pPr>
            <a:r>
              <a:rPr lang="en-GB" sz="28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GN8 – Data Protection</a:t>
            </a:r>
            <a:endParaRPr lang="en-GB" sz="28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Tower Stewardship</a:t>
            </a:r>
            <a:b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</a:br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(for example)</a:t>
            </a:r>
            <a:endParaRPr lang="en-GB" b="1" dirty="0">
              <a:solidFill>
                <a:srgbClr val="F0AD00">
                  <a:satMod val="150000"/>
                </a:srgbClr>
              </a:solidFill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61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FFF00"/>
                </a:solidFill>
                <a:latin typeface="Corbel"/>
                <a:ea typeface="+mj-ea"/>
                <a:cs typeface="+mj-cs"/>
                <a:hlinkClick r:id="rId3"/>
              </a:rPr>
              <a:t>www.cccbr.org.uk</a:t>
            </a:r>
            <a:endParaRPr lang="en-GB" sz="4000" b="1" dirty="0" smtClean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FFF00"/>
                </a:solidFill>
                <a:latin typeface="Corbel"/>
                <a:ea typeface="+mj-ea"/>
                <a:cs typeface="+mj-cs"/>
                <a:hlinkClick r:id="rId4"/>
              </a:rPr>
              <a:t>www.ringing.info</a:t>
            </a:r>
            <a:endParaRPr lang="en-GB" sz="4000" b="1" dirty="0" smtClean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FFF00"/>
                </a:solidFill>
                <a:latin typeface="Corbel"/>
                <a:ea typeface="+mj-ea"/>
                <a:cs typeface="+mj-cs"/>
                <a:hlinkClick r:id="rId5"/>
              </a:rPr>
              <a:t>www.leicesterdg.org.uk</a:t>
            </a:r>
            <a:endParaRPr lang="en-GB" sz="4000" b="1" dirty="0" smtClean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FFF00"/>
                </a:solidFill>
                <a:latin typeface="Corbel"/>
                <a:ea typeface="+mj-ea"/>
                <a:cs typeface="+mj-cs"/>
                <a:hlinkClick r:id="rId6"/>
              </a:rPr>
              <a:t>www.bath-wells.org</a:t>
            </a:r>
            <a:endParaRPr lang="en-GB" sz="4000" b="1" dirty="0" smtClean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FFF00"/>
                </a:solidFill>
                <a:latin typeface="Corbel"/>
                <a:ea typeface="+mj-ea"/>
                <a:cs typeface="+mj-cs"/>
                <a:hlinkClick r:id="rId7"/>
              </a:rPr>
              <a:t>www.bellringing.london/</a:t>
            </a:r>
            <a:endParaRPr lang="en-GB" sz="4000" b="1" dirty="0" smtClean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76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telegraph.co.uk/multimedia/archive/01506/bellringers_150692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96" y="1421983"/>
            <a:ext cx="4500320" cy="51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06U8YAos-hE/TaK6RLhh5pI/AAAAAAAABr0/gYWKQ9S2CWE/s1600/keep-calm-and-carry-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628" y="1419467"/>
            <a:ext cx="4014852" cy="51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357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qwgvv0v5bzY/Tpq_bkJuUAI/AAAAAAAALa0/BH3Sss1aa-0/s1600/Exhaust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889" y="1628800"/>
            <a:ext cx="6334439" cy="49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23328"/>
              </p:ext>
            </p:extLst>
          </p:nvPr>
        </p:nvGraphicFramePr>
        <p:xfrm>
          <a:off x="827584" y="1628802"/>
          <a:ext cx="7560840" cy="495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776"/>
                <a:gridCol w="5926064"/>
              </a:tblGrid>
              <a:tr h="4070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 Bob Doubles training day – </a:t>
                      </a:r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Harefield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331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Sunday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 – 10:30am service ringing</a:t>
                      </a:r>
                    </a:p>
                    <a:p>
                      <a:r>
                        <a:rPr lang="en-GB" sz="2000" dirty="0" smtClean="0"/>
                        <a:t>4 – 6pm D of E handling</a:t>
                      </a:r>
                      <a:r>
                        <a:rPr lang="en-GB" sz="2000" baseline="0" dirty="0" smtClean="0"/>
                        <a:t> session</a:t>
                      </a:r>
                    </a:p>
                    <a:p>
                      <a:r>
                        <a:rPr lang="en-GB" sz="2000" baseline="0" dirty="0" smtClean="0"/>
                        <a:t>7 – 10 Handbell peal</a:t>
                      </a:r>
                      <a:endParaRPr lang="en-GB" sz="2000" dirty="0"/>
                    </a:p>
                  </a:txBody>
                  <a:tcPr/>
                </a:tc>
              </a:tr>
              <a:tr h="40706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Monday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Practice night</a:t>
                      </a:r>
                      <a:endParaRPr lang="en-GB" sz="2000" dirty="0"/>
                    </a:p>
                  </a:txBody>
                  <a:tcPr/>
                </a:tc>
              </a:tr>
              <a:tr h="40706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Tuesday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7-8:30</a:t>
                      </a:r>
                      <a:r>
                        <a:rPr lang="en-GB" sz="2000" baseline="0" dirty="0" smtClean="0"/>
                        <a:t>pm Monthly CC officers conference call</a:t>
                      </a:r>
                      <a:endParaRPr lang="en-GB" sz="2000" dirty="0"/>
                    </a:p>
                  </a:txBody>
                  <a:tcPr/>
                </a:tc>
              </a:tr>
              <a:tr h="40706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Wednesday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Handbell peal cancelled – rare night in!</a:t>
                      </a:r>
                      <a:endParaRPr lang="en-GB" sz="2000" dirty="0"/>
                    </a:p>
                  </a:txBody>
                  <a:tcPr/>
                </a:tc>
              </a:tr>
              <a:tr h="40706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Thursday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Preparing A.R.T.</a:t>
                      </a:r>
                      <a:r>
                        <a:rPr lang="en-GB" sz="2000" baseline="0" dirty="0" smtClean="0"/>
                        <a:t> presentation</a:t>
                      </a:r>
                      <a:endParaRPr lang="en-GB" sz="2000" dirty="0"/>
                    </a:p>
                  </a:txBody>
                  <a:tcPr/>
                </a:tc>
              </a:tr>
              <a:tr h="40706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Friday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Middlesex monthly 10-bell quarter peal – Fulham</a:t>
                      </a:r>
                      <a:endParaRPr lang="en-GB" sz="2000" dirty="0"/>
                    </a:p>
                  </a:txBody>
                  <a:tcPr/>
                </a:tc>
              </a:tr>
              <a:tr h="7201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Saturday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Peal attempt – spliced surprise royal</a:t>
                      </a:r>
                    </a:p>
                    <a:p>
                      <a:r>
                        <a:rPr lang="en-GB" sz="2000" dirty="0" smtClean="0"/>
                        <a:t>After dinner speaker – Leicester</a:t>
                      </a:r>
                      <a:r>
                        <a:rPr lang="en-GB" sz="2000" baseline="0" dirty="0" smtClean="0"/>
                        <a:t> DG annual dinner</a:t>
                      </a:r>
                      <a:endParaRPr lang="en-GB" sz="2000" dirty="0"/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Sunday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 – 10:30am service ringing</a:t>
                      </a:r>
                    </a:p>
                    <a:p>
                      <a:r>
                        <a:rPr lang="en-GB" sz="2000" dirty="0" smtClean="0"/>
                        <a:t>4 – 6pm D of E handling</a:t>
                      </a:r>
                      <a:r>
                        <a:rPr lang="en-GB" sz="2000" baseline="0" dirty="0" smtClean="0"/>
                        <a:t> session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A week in the life…</a:t>
            </a:r>
            <a:endParaRPr lang="en-GB" b="1" dirty="0">
              <a:solidFill>
                <a:srgbClr val="F0AD00">
                  <a:satMod val="150000"/>
                </a:srgbClr>
              </a:solidFill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1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6/Australia_location_map_recolo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996" cy="1158716"/>
          </a:xfrm>
          <a:prstGeom prst="rect">
            <a:avLst/>
          </a:prstGeom>
        </p:spPr>
      </p:pic>
      <p:pic>
        <p:nvPicPr>
          <p:cNvPr id="1028" name="Picture 4" descr="http://www.sydney.visitorsbureau.com.au/tours/aat-kings-t2/sydney-harbour-bridge-opera-house-1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tthiasbook.de/travel/sydney2005/IMG0948M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1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Interactive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ideal Tower Captain…</a:t>
            </a:r>
          </a:p>
          <a:p>
            <a:pPr>
              <a:buBlip>
                <a:blip r:embed="rId2"/>
              </a:buBlip>
            </a:pPr>
            <a:r>
              <a:rPr lang="en-GB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Plain Hunt Dance</a:t>
            </a:r>
          </a:p>
          <a:p>
            <a:pPr>
              <a:buBlip>
                <a:blip r:embed="rId2"/>
              </a:buBlip>
            </a:pPr>
            <a:r>
              <a:rPr lang="en-GB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Two-up</a:t>
            </a:r>
          </a:p>
          <a:p>
            <a:pPr>
              <a:buBlip>
                <a:blip r:embed="rId2"/>
              </a:buBlip>
            </a:pPr>
            <a:r>
              <a:rPr lang="en-GB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Sharing Stories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22630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6996" y="2852936"/>
            <a:ext cx="6101308" cy="876300"/>
          </a:xfrm>
          <a:prstGeom prst="rect">
            <a:avLst/>
          </a:prstGeom>
        </p:spPr>
        <p:txBody>
          <a:bodyPr vert="horz" lIns="118872" tIns="0" rIns="45720" bIns="0" rtlCol="0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72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Tower Captain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8702" y="345349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Diplomat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20584" y="1263700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De-</a:t>
            </a:r>
            <a:r>
              <a:rPr lang="en-GB" sz="4400" b="1" dirty="0" err="1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flouncer</a:t>
            </a:r>
            <a:endParaRPr lang="en-GB" sz="4400" b="1" dirty="0" smtClean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80112" y="5085184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Manager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5536" y="4719042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 fontScale="925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Wedding Planner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3568" y="1997965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Vicar Liaison Officer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0771" y="5595342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Leader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292080" y="3632820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Accountant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716016" y="320452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Counsellor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488158" y="5733256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Engineer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996" cy="115871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39552" y="3729236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Conductor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16016" y="2132856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Trainer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97272" y="1221649"/>
            <a:ext cx="4176464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Rope Splicer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779912" y="4424908"/>
            <a:ext cx="4968552" cy="876300"/>
          </a:xfrm>
          <a:prstGeom prst="rect">
            <a:avLst/>
          </a:prstGeom>
        </p:spPr>
        <p:txBody>
          <a:bodyPr vert="horz" lIns="118872" tIns="0" rIns="45720" bIns="0" rtlCol="0" anchor="ctr">
            <a:normAutofit fontScale="85000" lnSpcReduction="1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lang="en-GB" sz="44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Public Relations Officer</a:t>
            </a:r>
          </a:p>
        </p:txBody>
      </p:sp>
    </p:spTree>
    <p:extLst>
      <p:ext uri="{BB962C8B-B14F-4D97-AF65-F5344CB8AC3E}">
        <p14:creationId xmlns:p14="http://schemas.microsoft.com/office/powerpoint/2010/main" xmlns="" val="140291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39906" y="1268760"/>
            <a:ext cx="6064188" cy="1673352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AD00">
                    <a:satMod val="150000"/>
                  </a:srgbClr>
                </a:solidFill>
                <a:effectLst/>
                <a:uLnTx/>
                <a:uFillTx/>
                <a:latin typeface="Corbel"/>
              </a:rPr>
              <a:t>D O N ‘ T</a:t>
            </a:r>
            <a:endParaRPr kumimoji="0" lang="en-GB" sz="12000" b="1" i="0" u="none" strike="noStrike" kern="1200" cap="none" spc="0" normalizeH="0" baseline="0" noProof="0" dirty="0">
              <a:ln>
                <a:noFill/>
              </a:ln>
              <a:solidFill>
                <a:srgbClr val="F0AD00">
                  <a:satMod val="150000"/>
                </a:srgbClr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996" cy="11587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9906" y="3356992"/>
            <a:ext cx="6064188" cy="1673352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AD00">
                    <a:satMod val="150000"/>
                  </a:srgbClr>
                </a:solidFill>
                <a:effectLst/>
                <a:uLnTx/>
                <a:uFillTx/>
                <a:latin typeface="Corbel"/>
              </a:rPr>
              <a:t>P A N I C</a:t>
            </a:r>
            <a:endParaRPr kumimoji="0" lang="en-GB" sz="12000" b="1" i="0" u="none" strike="noStrike" kern="1200" cap="none" spc="0" normalizeH="0" baseline="0" noProof="0" dirty="0">
              <a:ln>
                <a:noFill/>
              </a:ln>
              <a:solidFill>
                <a:srgbClr val="F0AD00">
                  <a:satMod val="150000"/>
                </a:srgbClr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8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P.E.A.L.S.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996" cy="115871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100734"/>
              </p:ext>
            </p:extLst>
          </p:nvPr>
        </p:nvGraphicFramePr>
        <p:xfrm>
          <a:off x="899592" y="1556792"/>
          <a:ext cx="7200800" cy="46291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09600"/>
                <a:gridCol w="2051536"/>
                <a:gridCol w="3839664"/>
              </a:tblGrid>
              <a:tr h="85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P</a:t>
                      </a:r>
                      <a:endParaRPr lang="en-GB" sz="4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PANIC! (don’t)</a:t>
                      </a:r>
                      <a:endParaRPr lang="en-GB" sz="1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How one becomes a tower captain.  What’s in the job description</a:t>
                      </a:r>
                      <a:r>
                        <a:rPr lang="en-GB" sz="1400" b="0" dirty="0" smtClean="0">
                          <a:effectLst/>
                        </a:rPr>
                        <a:t>.</a:t>
                      </a:r>
                      <a:endParaRPr lang="en-GB" sz="1400" b="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5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E</a:t>
                      </a:r>
                      <a:endParaRPr lang="en-GB" sz="4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Essentials</a:t>
                      </a:r>
                      <a:r>
                        <a:rPr lang="en-GB" sz="1400" dirty="0">
                          <a:effectLst/>
                        </a:rPr>
                        <a:t>? 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Excellence?  Excitement? Exasperation? Education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5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A</a:t>
                      </a:r>
                      <a:endParaRPr lang="en-GB" sz="4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Attitude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Balancing quality control and inclusion, running good practices, Sundays, weddings etc</a:t>
                      </a:r>
                      <a:r>
                        <a:rPr lang="en-GB" sz="1400" dirty="0" smtClean="0">
                          <a:effectLst/>
                        </a:rPr>
                        <a:t>…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5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L</a:t>
                      </a:r>
                      <a:endParaRPr lang="en-GB" sz="4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Learners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Young / old;  D of E experiences; recruitment and retention; </a:t>
                      </a:r>
                      <a:r>
                        <a:rPr lang="en-GB" sz="1400" dirty="0" smtClean="0">
                          <a:effectLst/>
                        </a:rPr>
                        <a:t>Young-Ringer-Award-Schemes…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13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S</a:t>
                      </a:r>
                      <a:endParaRPr lang="en-GB" sz="4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Support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Resources – DBS, noise complaints, Health and Safety, Risk Assessments, Belfry maintenance, </a:t>
                      </a:r>
                      <a:r>
                        <a:rPr lang="en-GB" sz="1400" dirty="0" err="1">
                          <a:effectLst/>
                        </a:rPr>
                        <a:t>etc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etc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etc</a:t>
                      </a:r>
                      <a:endParaRPr lang="en-GB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(Plus forthcoming </a:t>
                      </a:r>
                      <a:r>
                        <a:rPr lang="en-GB" sz="1400" dirty="0">
                          <a:effectLst/>
                        </a:rPr>
                        <a:t>CC proposals – “Go Regional” and “Education Development Funds”)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12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nceuponatimeinscience.files.wordpress.com/2011/09/vlcsnap-2011-09-15-22h12m07s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5352"/>
            <a:ext cx="7704856" cy="54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The Ideal Tower Captain…</a:t>
            </a:r>
            <a:b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</a:br>
            <a:r>
              <a:rPr lang="en-GB" sz="3600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(what do </a:t>
            </a:r>
            <a:r>
              <a:rPr lang="en-GB" sz="3600" b="1" i="1" u="sng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you</a:t>
            </a:r>
            <a:r>
              <a:rPr lang="en-GB" sz="3600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 think?)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Attribute…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Attribute…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Attribute…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4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Attribute…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2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The Ideal Tower Captain…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Good Leader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Good Listener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Good Planner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Good Developer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Good Sense of Humour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Well organised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  <p:pic>
        <p:nvPicPr>
          <p:cNvPr id="1026" name="F8D89670-8707-4AB1-AF33-071F3D901B15" descr="1F89DB5C-2B88-454F-A2C7-6AE16792306F@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515" y="1628800"/>
            <a:ext cx="3071223" cy="26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13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Tower Constitution?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Annual General Meetings?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Elections?</a:t>
            </a:r>
          </a:p>
          <a:p>
            <a:pPr>
              <a:buBlip>
                <a:blip r:embed="rId2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Bank Accounts</a:t>
            </a: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The PCC</a:t>
            </a:r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  <a:p>
            <a:endParaRPr lang="en-GB" sz="40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  <p:sp>
        <p:nvSpPr>
          <p:cNvPr id="5" name="AutoShape 2" descr="data:image/png;base64,iVBORw0KGgoAAAANSUhEUgAAAMsAAAD4CAMAAAB1y+ICAAAB2lBMVEX///+/3f8mJiY/Pz9/AAAAAACCAAAzAADlpZl9AACycmYkJiYhJyd7AAAfJyc5QkK72/8cKCjE4/9ZJgDF5P84QkIuAADH5/89ISHp8/9IAABYGRljFRUsAAA0IyPF4P/YAABtEBBOHR1nExNzDAxsICDg7v8rJSVIHh4sLCzz+P95CAhaLy/M5P9ONzczMzNjKChVGhoZGRlUMzOiu9g8IiJ6Dg5FPDxoJCRKOTlvHR1wgZXX6f+ZeYtEHx9lAABaaHhUAAA0MCuOjo6SYXB9fX1hYWG2xuVbAACeh5wkAACpqamHnbWwy+qQpb4bAACGMjrL8P+JQkzj4+NLS0s7AAC3d2uqqcO6urqYUVGehpouJx5REwCtscyCHyONUFzi09M6DAAABwrcODg9R1LaKSnUQ0766+vEwd9QWmV6jKDSkoYUDACGWmgwOEB6OUALGhZWS1d1dIQhGg9cZG6EKS9DTVmeiYnFxcW8m5uocHDOtLRYWFfHqKiyhYV5ZnVlRE9kOie4p7V6Tkbct7tjS0ZGHgBhIQB/fosxFQB7W0+Wf3fIqsXogH7tqKjNhZrSWmjwurr32dngXV3RZXTLlaygSUPLtc4AHxt6X1VRLx6eaFnElo6ASTiz/V4zAAAgAElEQVR4nN2diVvbVrbA8SKBsSUjYSLCYmMwYRFhMZjNrAmJIWCyECBNCrQMbQJlaKYvzWRp02k7nU6nM9Nllr557ftf390kXUlXsmREaN752nwYg9HPZz/36rqm5vXLD3+3fOMf//j7D+dwHaeXv3V0dFi+9Y+Ojt+cx6WcWsCFd/xo/tZ7HR1WVb0hAlj+Zv4OYHl4PtdyWvmho+M983c6Ot4/n0s5vbxvVcMba2I1NQ8t1/7wjTUxIH83h62Hb2YU6790aeZyRnmvo9TQ0JC5PDNz6WJ/zY9vnIldnLncgCQUkh91/EsOAcGPf+q41G/78d/8Ws2ufyaEIDRR/vm+oj+Q/9qhACXNmHh+pWH6IgQJWaTD+FL+13cy1tHMRe13AMqvEOYSAwRePzYy9PV3j8hXOg5Eee/HSi/9eqX/MgsESuo7iiVlfB/8/CWE8isLB84kQB4xv4RopfdsRc55CyDBF5dx5GGJXAIVzaPb9sB2jjJDdJIqfVGSK1y/BeWvSibUcPm8AXS5qFlXuf6L+vrnnnUDUL6TSeqZOW8ILJd1Pyl9UA+l5BHm0fclPRA0NFw6bw7gKSHD5Ut1GMajXn5S6EcNmfN2m0t08HpUV1cHWZ778Bma5nzd5rIpDst/rEOa2aqOBRjaxcp/8qwkY04pj+r/vXUalnNUTb/tUl4IKrSxVyyWjJySKzM2hM7Ha+x5XhZibwGWL+yBTA6VjxYW1gFPRZrzsDPGdSi7sX9vseJYZozDcrDWUInmHHJNhlF+pfZiu1v1X9ivVl7n9vf3OQ78x62lzE/JqVRKQaLBvG6nucyqJFOzMfWr0Sesd/uLn1/V/fLixRSAGaNN8NG//vn99/98//33O5D8hLqbzGtFmWEWxfJ2jA8nzBdLnvmhDskH0M5MipFDP333fYcmpDtoeI0R4CK7vpc/ivKdieM1hkvUEYFOo1h+S1aU0l+/Q5r5njz3GmEcWhVFEvguMV+0s/xUZ+jFyqIBycDe3tOd5nXBXGajZMpcFx+Vwocp6zOaidW9cmLBP5ainno9KA4WFsqsHXfyfHOcs/lLRjOxr1xZzL/zWlicmuHUQr6H51vFY5vz/0S7y1Ob2pjyWqIZO4ZBloOwlOMFKX9kcRhgYh8QE/vyZ876rCPMa0iajjMKhQsnRni+kH9ifefrPsAsX6W3tj5nhGwHmDPvzxzVEipz4XgaGlmfxSMe1dUTE/uyvv5zjySh1xDMHFEyY8fhsKRGBYkzPyH/8YMtzPLlz/X1Kz46goazRbnkzLIGWMRWnp87Xjddr1y3hU0MdZ0l7yih0NmWZs5/Vy7mw8jIuh4/MRlZqa4es6BxgK9G7Uxdxim3aCwgkkX5BFemn3hJoljdFmxu/DWdZ+kyDinfYEmAdNmZL1KRDI4BDLX4MrHQmaZMZ7UQlniCj+akY/r7WqKs921iobO0MhcTCymIJSx28XzaVCvTavE/bzqzWOacXEKZnQXEEp8D3i+FDSMrUSj1jxx/31HOKpa5pGx5RU2L8TBKMXzP8br+o48oC/M606TlrNzfzV1WYnybmMDe3yb26YopGVqpbqR5Nu7v5i7yihDlY71SPCxGo3zYyJfyyw80lPodfws0WM5GMS7uAmQvCiByBUlsg4o51n42s1Ovy6NqWM7GY1yyC2wrF3lI0xWO80Ax+UOS/OUvDBbGGNCDnIliKvxNrpcHNCBXtqGWjMRl+fmpWc6ik3E1sZASTvTkkGrg/+E4V0ZXLr+iWKpczgga5PPnFVhAjxwXR6BqkKlJ4RPEohgoW+9UhRJ08t9ofLvlqvvUQT4CyVLsyRKYZgnXyzUayMuHrgnKTQL1/mctjY2Ni392hUmtH8O8L80JiIZXR24eKcBvdZAa96juIkEa2SpEaWxsWXCGkeXtXQkWMeEEDMqIhldnr9fU/FL/UtvusrGhVOUxAa5kfItRGhs5+xxPI1mJCnwhjmDCYriLGFrhak2NBnI1H+4L3z0qV0ETXCT7y9sEpfEby2SbSCq0Eo2BK18WMUs4LvbkIMrA0Kr2Iqt9QxEoQ1fWvQ3IzBIQSiNGefdCY+OfOO7EthlBKS8JgCQaE2aPw5rEe4Bmupv6ntUI74DXeDaESaBcKfqHCSZdfrqMVfJubS2A4TguYYZRShrJUun2oc4SBtE5qkbC/W+pn9ZsXA9HKLly5Bumaoe5e9X4+oXKf01QIMwxgNkv6zAZQydLJSUkrxuKQbX/tFTz4q2aVRMJkAfrvtvLqhzmYd03HBfRHt0SwHUClFoiN9CyI1l0lJUdmgSyUSzxQVCWfflSXY0MRaxyxa9eqir8f8SzeO6ZjgJq3z9dMLNwMBalMiu7hOR+iBhNCvfJSIaSw3w01sUgAfLE27CfUox/FLhQ8ssgxLm2sVHz+ds4T2zWWli4MaU0G4MgUSGqk6AFYw2lLxJJZgHoBAslcmXNp8v4Z9FGJj9z3Oq9Z9++3fg1ghHaNZZ2wsJ9GMUqubNtWrNXDjXFoEuGv8yGeeB5RE5Y/AYybZIFdHPv2bNn/wGOIiDFLF+wsnDzPAzCJUsez5S5eEKURBFb1iDvCDPkTzF+A9k79TpLHWDBKTJqsjKDhVu+sx2yX49SzHfm1OzkwFQkmUw2DTjCXGEt0bqw+CyVt8jcF8nLzxFKO2oWo2q7jYVbu237i6nQ9h6qxXgg0dz05MA0fDAFsJKnU4xPll9APWuw1P389v9MTKWb21XaymgWrqgHo4wMRWn487yKKDTRvpzuHh4eHh2cmIDKItK35ieW+WP5FnUZFMwWtvkJPZa1t1+4QbNwCwpiyJR3trdXjhYiD4aAWU2MDkybiaJEUeibKhLwlZpb8aEZXyzXvtlCMIaZfYttIYlsPpptmuRjqtoq5TV5t2Xzs+21o2LxyWI0BmSgSTMfYFBTo8PdOUwQdRKhXJmhOr1wX2IYbeGnTktyTVn0xg4jR+YndcOfgJfZCYvG5NQ4fCoboZ0iiXQ0OtA9nbXoRtfRrHf398eyyv28VU/RfGVcFr6SieQgiND8tHbBSGH8FOYdRh4/yQhY0DemkXKGB4a7J4G0EVne825kPn1/CC6NEvmg7tXjcJ+mGZQmouMAAjTzvKrF2GQ3/D75eiKL5kkDtniFnkWo0YEmwDUk6nLg3ft95pcNTlw15j9h1CNimuQketeHk5Em+BU/mNSsDzxSDTXB58YHWTS6FfaFKWFtaQqGpWYV5Prn9cjQtr4UqcIqkhxHVgbsKTkKr0l/9+H3VfIgGUF64qcjTBr8frRKcYMlv+DZyPzWMM/uPVttfPt/EY1I/UlgbBO6lSWnBDoCwAc53YPwuw8VyIBJw/kMrxaol+YqQ1TJAlBQrv/y561BGoV0iToCdJosucIJZDr6tTdhQ1NHrTRDfWg+A1+kLZHQXvbY64YSv3Xy71v+g1Bq22+MimGLSHi6OoguGJgLL0zhy53iac0YhjZB02AviUvNKvzp2JxuaH1ejcxfL/YXPDhCfZeVBFxHGAXm2BBxc3BJ+L1PDpphgKGp5vg8RL2KhGa0fLaHvFn2PU0OavHVI+NSEqNc6InbYBJz6AqzEgzVyakYjms6GAVDIjAfhRFiyPIyeHQG1wGQobE2ATJZfKSXDTIAe5c0Ks12GAlbe6eIowHwcr7bCQYlG/C9tGR7nbhUQAFCJYbmLcX4cP1Pc7lGfdqCxa4aCQdm/ERc7IIRwDA5Pc/gGNCLVy7a4gnrywCazigyNLhW6zHFeHf9V6Cu54WvG0EhfMEYU4QtNGh8BwKzRNBGYARIJ8J9fX2d8BlhaggKeAi3LCSwGqOddtWAiNYK3Ibn23pE28Y5tnge9L8QtGZDnV9u2bygETVbaMROnO6I34oF+O42i/oz0QIV/uJiGoe+8QKDRuzpIjQnXozMs7s8W1T1uhzVrzF1fhEjpROmy5DQyJtvJnaT6IFO0ykZmHN0LCe2BFcwbSEeomKaeS+Fv2cT+09j49eW5gkhCbnlxZa0KIkJjSguoiYzGtceQzi+Db7vBKZTMtlSHMPzIwzVxKV0Fv5NL5vjPGcXlFfebVmeV629E3o03tXam05IopiIx+NpLTBrmoJOk4OsYi+pt8zX24yTjdrsSPNhZSPzbmJv41gMnKR9s2Vx3oaEHqnZtpE5oCR8xSO60YjNsAvoAVYnzjFgtOzINjQYoLvUyktlfkys0QjFkKi9tmVR05LF7tQuPDArSAliaIke8M7zabh5BCutzQyjrWCyDQ2YLbV1xgnFcxRTc40Xaq2CkKCWVIHZswtASz0iMryECGtNGM4SPagS7rJcs7aCyY+nGarxkPo9J8qX4I2e32y30ehIFzahkqxIeKZCDK8VwIxIsGjDHVfCogCYT6I4nDNUUzEqe/b8t2JokbSl3a4ciojjuBubi3j6RSsJPc615ZA6QMATc6i3jFsvWUs2aF9W35CpSqvUxHhuKR/myEVF511wjBHfzfbO1qzV5MgaeFfrXBpVbbzQYy1d9GTT1hSxVJyVHMZ7uf8qx2tvccwRxzTh4/bxr2St8y8cHfCXzZKYMGtHSzbqYNLMUsFh/HSU9zYFXscRgOvYcW7Sg1f4D1p5yf73/vE3I21Zm+Ghl8q2dYLoIIoECdgVaHVwDOiORHw4jK89Fxs3NnM8T2uHqjDNFgbHrvD+wpvop++X148WDh5zx9CVcgJr6prrah1pntBH42SAERs1hTrOLcP4bfQHb15omadw+NwiUM8FBwuD/9SiwnjntnL7thIqj62vHR1IiTTM8QIjK/Hj08MDg2iSiaYbIFBovUA8nogfuyzF+l90vXYTqKJlXp/LI/VoPDc5hrTAn4ydnDxdKK5BWb8L3/ZpPpqbmhoY7hYsJoeYhOnJgdGJSfQQ9PyiKAH+ud65gpvD+EWBA1gYe9tb5gUKB3jPYu0FAyV/QsHMI80Yj3ELBrpjfhBOJ3GsExi1A1ochKrpyglEbbccHaaqPQrv3EAmBUqyZZWnedTFTXK1JyFFLo+tFZ8iK+PQSEXVUMi4NjlIJoHYM4TBidHhbofoYHxDCM7CsBTatcxYi9RD8yxvQq+HaSAjyykltQYvHz25TKsFSQ7P+nDjzA83Icef0pGsxgcltu1gZNVt572YkX93w8j07bWL8zEzz/0doBfyN5UFWAigZ7eVTCYjj10xBhfTPFoLQLMabb4RQfP+yCBwpSwxLKKS2HhOjS6xx2TV7YKB9xcrRzeoQAw7gEVaPzFBuDW7TXiUAwCzicwIHqMiF6kdCcBp+HG0FoBG/znT/BJqaWJwdG4OlwGxZhgCHrPnylVZGDkWRRm7YcmTN7mbLdB/YgbPx5AnJWfyAAaty8bgb5qvdxS8A3Dcjxc1oozJf19CDGdJiwBTDdP5q7EwfQu1XC6YCmYtSdau7MWEWEzn2V1aKZX1YHZLyZSvmGGmBIvT2FhQhYaHaCDVcKymvxoLo45FMTlN7QWCkiinUkppe/ZjQdB4YkJ0d77lJpeDD/Zur9k2veSwnaEJrTFJp1lgl4ZahFiB2Y9VYWH95gJCKd60VpRPM8jjZVkJ7dy/I+gKgq40j/x3dsFmRNC8kJ1NjOPgnLSzANW04onHY8aUzP8OGNt9ecq65jR6CbY2VlaAi0BJKZmdlaVxXUFEJiearJsRoHmhNQ5Sg00m7SxwxhaDqpm3O7//PcmMWwzlMq6UzTXLySGoVdbHyiFFATUYUNBelMIB0WF6eNQMlAQaQUEsOYjTKq0afakvEUfBTrW7SwAo8OAt6DSsIgxXMgeHxeIRwNpZ+S2d/eCQMAsLria9KobLx4OGaroZLGhQA3zOejeJb7U43fipFG+QKmx9rXjgSAWlHcZsWkFwojbdDcriCby1B8ezKfTux0abbCywf47x9swfEAp0GnylYynoIqGx9eLhiTMP3v4TtVX6ara7GwUxWOwP4rEGWU0zLScn4jnrtgW/anFGCYVSsOPKa5tEQZECijDQphwtnMTtLBKuIwe6x9kFF6/moKa60dfdaPHPOgywblvwmVvct9bLZdtO5AyqK5VUqFweMwT0zEN4X0WuCdSQA5PZKJPI6PS6RweneiQJ9c8JMhSQRs2Z319A7q8w+pTHXJ7MGALKTOAPaJSUhd4A663Rgclp53092ABj49m21tbe3nQYYZlPjvCZJ91JQt7PEVQOIxqMvlUGF8WjA8PT1lmNHQqODLvaFk1VjL9dFsyDd6oSeR0WY2hnBj9pKbySGhNaBNSunUUVNQVlXyZW5X0oTJYivm6VBaPnTaC3bGQCYk1OZ7N2oJhpGcZXhRwcilHvIxjm9pEIWifn+dEmTVfkDploNpuLYWWZ2jE/M7HgLCwUMup9BMPedEX6AL3JFOOteFkmOyeJ6bmRtvkP6dNVfbh+gBZG3MUDTCQCmmcVby0ZCscBTQyvy2R7RRDKHlOBzE+mDBBFdxckKLfb9vVoAjf+YFQ4T46LYqeKb8jks509dDvmI4y534rrU0ztMRqLOcPAEMBnJ/TZeEKay+q3llGBzHvWr5QlfcoDHzA4BAwkjZJf7CFhgK4uvbO43lXsVzJjlla/EswUsKtcj7HYFxcTKAzEZqtgCVYtsrXVrwSDuhrTOiykAUU2VV169pdA1RKSP7JdK4JxyjMREgJyYWrlDNCMRMeNQOY1jgXsLYr9WjHMpItmItDjTZt+4gmxhbIxjyzBqiXU8IBxrVlzoWkXuIEBeI1pUZMzbqnzmiuDVYvV9QnMNG/ZHWeWIdAXg74tOkerht6u6K0eCzS3MFyfwKAt2SrrKcyCRmM832VsiQ3TZ8p4q5ODRWG4PoHBN2ewb6/SppYgcVJbYunlZE9BOchKDArD9QnMKCq2mBviI1qXD/dr6KrJU/dte3L+gD3fkvVNMHiSzEw0+jSpWUVegx/Rx8l5KfoDVgvb9YlMqA6x2dipEIdbyfEROSCQUd2YB4cJ2sTogp8hKDbbZvymXRdiAagG75TzWSkHHMVC8hEzjGnShAdnUxbVmAZ9UDU8Wu837SGvbGTBkoRCqSduKPpakqU9C5sFqQZ4jWnLQkUjC7h+cQljOswU2h7XTcNYt8VrXmNahKloZEG7i0sYMwQ5zTiVafqsLDCgCTwvfETP+yql/qDdxTWMaYJvi4sawdmOAnqyBEA2LVxUSpdVnjTjKBXCmGZng1HazmwmRhJnLx+lFy4q1ZdBm1iFMGYIqjVVHM+YKFA14XnTIoy79wfu+pXCmKEafEfMMOOGGEo15pVxd8UE7voVw5gBg5aTQQhIOqLYblJyVYzb4lF18l+eYTTVkPuR2CzmPXGuBWbwYew47NFhIvoNi8yd/YTFejzBa2TBx8H4oBl23tkPxboh1i1fBl3wowPHwmHjvuVKAjvjqHHjm43FumPBJV8GnV6oE1S80AwZ9yTGOiUWjfVYdRfFBIwCt8QZR9tUwiGxmBznxassmhPrThJnxQSNIo9dMddWzsZG77Mo5HQaSxSwHd3vrJigWUJDjCzeN2QFGrIUk6BciRGauPm+C/uma0fFBEyioKzPMHtIpAnzWXxPIowCbWlaOce2LXGOigkWRV67QvmBT8HjcEiTA8rRcBh3JzspJtjFCn2dsiqYuCiOxMgyUnYkLCEexvY+p9I/0Jicuas7RFUw0NI6x/VVsa6RQkJ6zNjY79D4B6mX1BHVulQJE05IhS7tnFK45V5lbIZ3UEyALJmyqTtmu7gHgQuw1M4Fxuk3DqV/gPUY2gQTOb1moHLE8EiWty9a6jBMluBqfmtzXLVesHISYmKuS7XtviAszNI/wF7MjFJdXLZoRwo39y5+xtgMzwzLgfXIyoI5t58eBUo8nkjYKrKQk/cHxJIZM4/FTmdhJvG+gTwgFuWuCSUACzPE+jk4SM4uKFsnfEGisBXDMrJgAlnKHI49WBg8eZU7PvGkwKeMdMkyskACWcYcjz1c4PFYSM5kZIU+LdZRWAeTMCNZECyy3yzJaQcmyx5QwnnG8arMdBmAw5SPrjRRRzxWVkteP9hbm3VUQC97K5ZP7zByDFa12enJ4YFReCcrtV/aSahL49x+Tmf3eP/IaVnkFeNGHnRzbrattXOuGR2xALHiNiz6bU4teFOMjYVZ+J+2hZEd9kvzAqQa6S309IhoH3gCqSseP6bPsM6UPSnm0O4xLJZTGpmuFpdt4PAUzq62kZHe3kKhJ/z0tqIoqRS+q0m+fYgpKYlbJZHgxqzVMrtWPiXLnsC8H9cRi+djwvitO0uzRH673DbSigSwIik0m6XQ29v5hx2LmbFZTtfDyOtD8FZPePdqTtvSXokLSYyI7bxOtgh7ltsumOXl6WplbcEFn047VOjtbG3TjorwSOVNLA2mw2jpNFvGLZUYtG0YviSpJz3X2doFdCXwAXHNmgKzA8tpFJMyFcj0OXwAC1NBLKitrpxhhJjLq5kJqqrmcrdMf9hp5Fd97reohR1R45q2ABh38+aN2qnf/eGzj+5/dv+LFSDA/Ye7kLSRENCJpLe5eS6dTvegwxZgUDdXMk4s1SsmteCgFqekZ7lF8+RgoVgsPhVpsYRm/XfN632Oo9jqFfOgslqolOd021/lbIlgTHpx2rhQrWIypr2VldSSL8ITVxYYtzLue2IxZX/nTRhV5hhza1zpWvrgbX/wvj+5vL5+VFx4+vTpIbEnTyygVfC0l7Q6tZg8v5JaqJYKQ6X0z6ZXxryZGb1h2Zmlqv4yRZ8DUUkteZdPIwopT7yUy0CM99GZpRorkzN+1JJ3fS1P5TJ4Ea33d99O4h9lexbdLk06Stfmy7aDwiqpopfOH7wM+QQA941xvmOZgvO1mu0GHeXgVFiSjO7LBpZnDFNMkvE4HuTwx5FU2LDot5Ep6SckaU0KKDS6QOXe3JwmNxeLCY2M0bJbWDy6f5i0Mu4sPmvMzM5ezt65GDVULguKkhFQihTSYenx0W0UttBnKrCpFE/dMjQz8LZUvu3CDwqMPfgkocnpnFYLmwtbqjqMfnxnD3ZfKyvb2zs7ZXiKiZKy0GW8oQAJZTzs7vdnZQ+MzqWpp7l3BJT4qgFgq9m1qlhAsru7BwTTlUrlspJSxh5bDNNB8ieyhztI/Pi/afGoj5TCsMLvKYDOpa0tS4HFYg5DAZru448FFRlma2fvHHA5UZQcyPKHAd90YdqNSP0hVOGT1kXsKTT39o60zM4uLd25NY6vGbcsTmLqW8bhyAOQpdNhTEZGVMdXK6P4SpkPPORJBJYvKjIuV+RQubSzvYLRdgWBgnOgo1xOhUGycw5gSSIXKIxpHl7BV1N05EIfcoPRQKYoleAHxUC6vVu3gLW59tNUjFx8FSBM6iO2iTHkcG0MnYPFjsX4A3xkXGZmntxohlEEeNu4SivFRiW8FRwMXYtVKMVQi3JYXBtrAHHYCUl7i57mjYZaSvSA+Ng5AgPJuFVlwougYEzlvjvKPtV0gZZ4bawsQybZQU0ndMo0Agka7WCVkXQWGAy9P9xdLceMnjj+dAEeWZRCTGaoTINjYRY3T6xGlr8KBiZF7bJwrwpZPbE+u4B6Wi83YCiS/sseKmaMlf/EC0zlPPOgsomhof6aAo/3OXIjAiJh48tAplTZYUxu/wv5u15gKlQAmruguatET4QkNMzCTXwaSBlIaacEZPvos8Ha2s0WqyxqsrlZO/KHz0BNs9KCR2Qjc0jSRBKiqcaBks9veKHJuNEoR8nk1OjAMCgsu3O0jKOChIqmgi6xqIcxOCprHH8uBpqKttZOkDELhK+59pkXGBenSa186HJMzZmKjU997s3OnGhKtoNqz1EE9WFlFsfuzLQW5mYxgl300t+owmLq+Pju7q6XhRg2TcwTDLtvTu2R095yuenprCH4885aR6DABa455POlksnTsNwmoqQa4CFmxYUTe6AL46yZLhDn6G1tU9kw6qdeYNghYHd6YFD7gEPRKnpAPV5XzJKCJ3qho8rWwNUfHhzs7zPisyHFYxQYw7Ah6srFnPQCvr/siQWohkFzxUuizC9geXpwcHDC7Ve4cFr2UboZC33W2to1HnU0L2zHoBXYfOmNheE1dDHmkpy9X7vOAGsbkI9K2ytLd/gYiu1ODOTzNOLwkxrgAoJHmIshMw3dHrvUGZ6VcLhwBJJ+A2jUIANMUezeDOsH9mSdeC8E2d+B1kK8asZiaNR5wi51pfPVH5wcLiwUi/Cgz3Lq9u0Q6MfuAwbBgSFmfLyEdv6deY8KfE1P1QyDhiosHd0lf1jUBJ2kjk4lLJfhR1uTQKZghltYDSwGNNWI3lr6sKW3gBjY+2z2/bIAGt3SFA8mxpXJxgosmYzePaZCJaiGXcFBD2QyE72ztLK9UwJBPKWMPeWcB4F4te26LxbgN5excoyz0hxNLE9/Cj0+kRyrYe9jJ3fQEWYxA92v9W9cd6LBKJ+s+mSpgUVaQwMVxhxZOIwAV8EgA3DpWEU1zK7slDKM9gxvsNq4xu0zDKzvKmLxVGHalTMTMlYpWe4C26THa7ehKa3MLt2JOjOAZ8bvLN1f2S7hzsWhbdaGxxurd23K4TY2EEsVasFybYjlLriDhWftdbYuIz2wXJqMKceRN5DO34GB1kqNhjNkwtm/WlODWK5Vy/IJbWKkC5cS6eZO/SNG7Ac8gutXVWF3b+k+cAbX6YUVxbJqtHE1z+0TnnwEfOO6/zBGSV5nAQxhwNDqwIB1oKrq+FuvPn3n4cUZPNb3gqALY3S8sXp9n8vnoYXVwA+r8JUqLS+VwB98MDhAKj47AyYQPn7rxfOX77xD/a4WCj1Kg+OaEeDhuHvoy9OwvByZnHao+EgrewsiOHXil0KeaSp89Bb5C9DIhqpkeRFjzERxldHVCsq9igHyoussgULxdoDavVP4/nPLQmUUbX0t9JAdonEP75EXmgaWqzDlFDH59zGtc0BVd0JbGNFCvqe81aM6whwAAAEbSURBVF9pddTHqanXqs2V4FdVdBB6JJkQjQ9MNGoKr+Gx3y0MNFz2cSR3f9WuX3NX2+7Orl68v0X9M2yaBl8kQK7t+2XQJM/K+r7VggXG6AYLiF+SGj2i+ZewGwvn+2UvzmQaDAnN+PzI81PJRp9LkZz320dg6b+E5OLr5IDyzI3Fv1rOVe5pVTKj4I9XXeOdj6y6sJAK6Y2R1fyQk+vHw+d9cb7lKj6Rg+H5b5hakCA7M2kkn8/ve9sN8auTq3kSxhCDJm8iC2rlaIg3luWe4172N41lI+I8KK56GnI+ctWZxP8g9HzlrhvKm8VyjQGQv/b/hOXavQ0y1HnjWGo2VlevXr16/dr1u3cjiAMKIOy7e/eTa9fPM479HxZfbXwUD9N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png;base64,iVBORw0KGgoAAAANSUhEUgAAAMsAAAD4CAMAAAB1y+ICAAAB2lBMVEX///+/3f8mJiY/Pz9/AAAAAACCAAAzAADlpZl9AACycmYkJiYhJyd7AAAfJyc5QkK72/8cKCjE4/9ZJgDF5P84QkIuAADH5/89ISHp8/9IAABYGRljFRUsAAA0IyPF4P/YAABtEBBOHR1nExNzDAxsICDg7v8rJSVIHh4sLCzz+P95CAhaLy/M5P9ONzczMzNjKChVGhoZGRlUMzOiu9g8IiJ6Dg5FPDxoJCRKOTlvHR1wgZXX6f+ZeYtEHx9lAABaaHhUAAA0MCuOjo6SYXB9fX1hYWG2xuVbAACeh5wkAACpqamHnbWwy+qQpb4bAACGMjrL8P+JQkzj4+NLS0s7AAC3d2uqqcO6urqYUVGehpouJx5REwCtscyCHyONUFzi09M6DAAABwrcODg9R1LaKSnUQ0766+vEwd9QWmV6jKDSkoYUDACGWmgwOEB6OUALGhZWS1d1dIQhGg9cZG6EKS9DTVmeiYnFxcW8m5uocHDOtLRYWFfHqKiyhYV5ZnVlRE9kOie4p7V6Tkbct7tjS0ZGHgBhIQB/fosxFQB7W0+Wf3fIqsXogH7tqKjNhZrSWmjwurr32dngXV3RZXTLlaygSUPLtc4AHxt6X1VRLx6eaFnElo6ASTiz/V4zAAAgAElEQVR4nN2diVvbVrbA8SKBsSUjYSLCYmMwYRFhMZjNrAmJIWCyECBNCrQMbQJlaKYvzWRp02k7nU6nM9Nllr557ftf390kXUlXsmREaN752nwYg9HPZz/36rqm5vXLD3+3fOMf//j7D+dwHaeXv3V0dFi+9Y+Ojt+cx6WcWsCFd/xo/tZ7HR1WVb0hAlj+Zv4OYHl4PtdyWvmho+M983c6Ot4/n0s5vbxvVcMba2I1NQ8t1/7wjTUxIH83h62Hb2YU6790aeZyRnmvo9TQ0JC5PDNz6WJ/zY9vnIldnLncgCQUkh91/EsOAcGPf+q41G/78d/8Ws2ufyaEIDRR/vm+oj+Q/9qhACXNmHh+pWH6IgQJWaTD+FL+13cy1tHMRe13AMqvEOYSAwRePzYy9PV3j8hXOg5Eee/HSi/9eqX/MgsESuo7iiVlfB/8/CWE8isLB84kQB4xv4RopfdsRc55CyDBF5dx5GGJXAIVzaPb9sB2jjJDdJIqfVGSK1y/BeWvSibUcPm8AXS5qFlXuf6L+vrnnnUDUL6TSeqZOW8ILJd1Pyl9UA+l5BHm0fclPRA0NFw6bw7gKSHD5Ut1GMajXn5S6EcNmfN2m0t08HpUV1cHWZ778Bma5nzd5rIpDst/rEOa2aqOBRjaxcp/8qwkY04pj+r/vXUalnNUTb/tUl4IKrSxVyyWjJySKzM2hM7Ha+x5XhZibwGWL+yBTA6VjxYW1gFPRZrzsDPGdSi7sX9vseJYZozDcrDWUInmHHJNhlF+pfZiu1v1X9ivVl7n9vf3OQ78x62lzE/JqVRKQaLBvG6nucyqJFOzMfWr0Sesd/uLn1/V/fLixRSAGaNN8NG//vn99/98//33O5D8hLqbzGtFmWEWxfJ2jA8nzBdLnvmhDskH0M5MipFDP333fYcmpDtoeI0R4CK7vpc/ivKdieM1hkvUEYFOo1h+S1aU0l+/Q5r5njz3GmEcWhVFEvguMV+0s/xUZ+jFyqIBycDe3tOd5nXBXGajZMpcFx+Vwocp6zOaidW9cmLBP5ainno9KA4WFsqsHXfyfHOcs/lLRjOxr1xZzL/zWlicmuHUQr6H51vFY5vz/0S7y1Ob2pjyWqIZO4ZBloOwlOMFKX9kcRhgYh8QE/vyZ876rCPMa0iajjMKhQsnRni+kH9ifefrPsAsX6W3tj5nhGwHmDPvzxzVEipz4XgaGlmfxSMe1dUTE/uyvv5zjySh1xDMHFEyY8fhsKRGBYkzPyH/8YMtzPLlz/X1Kz46goazRbnkzLIGWMRWnp87Xjddr1y3hU0MdZ0l7yih0NmWZs5/Vy7mw8jIuh4/MRlZqa4es6BxgK9G7Uxdxim3aCwgkkX5BFemn3hJoljdFmxu/DWdZ+kyDinfYEmAdNmZL1KRDI4BDLX4MrHQmaZMZ7UQlniCj+akY/r7WqKs921iobO0MhcTCymIJSx28XzaVCvTavE/bzqzWOacXEKZnQXEEp8D3i+FDSMrUSj1jxx/31HOKpa5pGx5RU2L8TBKMXzP8br+o48oC/M606TlrNzfzV1WYnybmMDe3yb26YopGVqpbqR5Nu7v5i7yihDlY71SPCxGo3zYyJfyyw80lPodfws0WM5GMS7uAmQvCiByBUlsg4o51n42s1Ovy6NqWM7GY1yyC2wrF3lI0xWO80Ax+UOS/OUvDBbGGNCDnIliKvxNrpcHNCBXtqGWjMRl+fmpWc6ik3E1sZASTvTkkGrg/+E4V0ZXLr+iWKpczgga5PPnFVhAjxwXR6BqkKlJ4RPEohgoW+9UhRJ08t9ofLvlqvvUQT4CyVLsyRKYZgnXyzUayMuHrgnKTQL1/mctjY2Ni392hUmtH8O8L80JiIZXR24eKcBvdZAa96juIkEa2SpEaWxsWXCGkeXtXQkWMeEEDMqIhldnr9fU/FL/UtvusrGhVOUxAa5kfItRGhs5+xxPI1mJCnwhjmDCYriLGFrhak2NBnI1H+4L3z0qV0ETXCT7y9sEpfEby2SbSCq0Eo2BK18WMUs4LvbkIMrA0Kr2Iqt9QxEoQ1fWvQ3IzBIQSiNGefdCY+OfOO7EthlBKS8JgCQaE2aPw5rEe4Bmupv6ntUI74DXeDaESaBcKfqHCSZdfrqMVfJubS2A4TguYYZRShrJUun2oc4SBtE5qkbC/W+pn9ZsXA9HKLly5Bumaoe5e9X4+oXKf01QIMwxgNkv6zAZQydLJSUkrxuKQbX/tFTz4q2aVRMJkAfrvtvLqhzmYd03HBfRHt0SwHUClFoiN9CyI1l0lJUdmgSyUSzxQVCWfflSXY0MRaxyxa9eqir8f8SzeO6ZjgJq3z9dMLNwMBalMiu7hOR+iBhNCvfJSIaSw3w01sUgAfLE27CfUox/FLhQ8ssgxLm2sVHz+ds4T2zWWli4MaU0G4MgUSGqk6AFYw2lLxJJZgHoBAslcmXNp8v4Z9FGJj9z3Oq9Z9++3fg1ghHaNZZ2wsJ9GMUqubNtWrNXDjXFoEuGv8yGeeB5RE5Y/AYybZIFdHPv2bNn/wGOIiDFLF+wsnDzPAzCJUsez5S5eEKURBFb1iDvCDPkTzF+A9k79TpLHWDBKTJqsjKDhVu+sx2yX49SzHfm1OzkwFQkmUw2DTjCXGEt0bqw+CyVt8jcF8nLzxFKO2oWo2q7jYVbu237i6nQ9h6qxXgg0dz05MA0fDAFsJKnU4xPll9APWuw1P389v9MTKWb21XaymgWrqgHo4wMRWn487yKKDTRvpzuHh4eHh2cmIDKItK35ieW+WP5FnUZFMwWtvkJPZa1t1+4QbNwCwpiyJR3trdXjhYiD4aAWU2MDkybiaJEUeibKhLwlZpb8aEZXyzXvtlCMIaZfYttIYlsPpptmuRjqtoq5TV5t2Xzs+21o2LxyWI0BmSgSTMfYFBTo8PdOUwQdRKhXJmhOr1wX2IYbeGnTktyTVn0xg4jR+YndcOfgJfZCYvG5NQ4fCoboZ0iiXQ0OtA9nbXoRtfRrHf398eyyv28VU/RfGVcFr6SieQgiND8tHbBSGH8FOYdRh4/yQhY0DemkXKGB4a7J4G0EVne825kPn1/CC6NEvmg7tXjcJ+mGZQmouMAAjTzvKrF2GQ3/D75eiKL5kkDtniFnkWo0YEmwDUk6nLg3ft95pcNTlw15j9h1CNimuQketeHk5Em+BU/mNSsDzxSDTXB58YHWTS6FfaFKWFtaQqGpWYV5Prn9cjQtr4UqcIqkhxHVgbsKTkKr0l/9+H3VfIgGUF64qcjTBr8frRKcYMlv+DZyPzWMM/uPVttfPt/EY1I/UlgbBO6lSWnBDoCwAc53YPwuw8VyIBJw/kMrxaol+YqQ1TJAlBQrv/y561BGoV0iToCdJosucIJZDr6tTdhQ1NHrTRDfWg+A1+kLZHQXvbY64YSv3Xy71v+g1Bq22+MimGLSHi6OoguGJgLL0zhy53iac0YhjZB02AviUvNKvzp2JxuaH1ejcxfL/YXPDhCfZeVBFxHGAXm2BBxc3BJ+L1PDpphgKGp5vg8RL2KhGa0fLaHvFn2PU0OavHVI+NSEqNc6InbYBJz6AqzEgzVyakYjms6GAVDIjAfhRFiyPIyeHQG1wGQobE2ATJZfKSXDTIAe5c0Ks12GAlbe6eIowHwcr7bCQYlG/C9tGR7nbhUQAFCJYbmLcX4cP1Pc7lGfdqCxa4aCQdm/ERc7IIRwDA5Pc/gGNCLVy7a4gnrywCazigyNLhW6zHFeHf9V6Cu54WvG0EhfMEYU4QtNGh8BwKzRNBGYARIJ8J9fX2d8BlhaggKeAi3LCSwGqOddtWAiNYK3Ibn23pE28Y5tnge9L8QtGZDnV9u2bygETVbaMROnO6I34oF+O42i/oz0QIV/uJiGoe+8QKDRuzpIjQnXozMs7s8W1T1uhzVrzF1fhEjpROmy5DQyJtvJnaT6IFO0ykZmHN0LCe2BFcwbSEeomKaeS+Fv2cT+09j49eW5gkhCbnlxZa0KIkJjSguoiYzGtceQzi+Db7vBKZTMtlSHMPzIwzVxKV0Fv5NL5vjPGcXlFfebVmeV629E3o03tXam05IopiIx+NpLTBrmoJOk4OsYi+pt8zX24yTjdrsSPNhZSPzbmJv41gMnKR9s2Vx3oaEHqnZtpE5oCR8xSO60YjNsAvoAVYnzjFgtOzINjQYoLvUyktlfkys0QjFkKi9tmVR05LF7tQuPDArSAliaIke8M7zabh5BCutzQyjrWCyDQ2YLbV1xgnFcxRTc40Xaq2CkKCWVIHZswtASz0iMryECGtNGM4SPagS7rJcs7aCyY+nGarxkPo9J8qX4I2e32y30ehIFzahkqxIeKZCDK8VwIxIsGjDHVfCogCYT6I4nDNUUzEqe/b8t2JokbSl3a4ciojjuBubi3j6RSsJPc615ZA6QMATc6i3jFsvWUs2aF9W35CpSqvUxHhuKR/myEVF511wjBHfzfbO1qzV5MgaeFfrXBpVbbzQYy1d9GTT1hSxVJyVHMZ7uf8qx2tvccwRxzTh4/bxr2St8y8cHfCXzZKYMGtHSzbqYNLMUsFh/HSU9zYFXscRgOvYcW7Sg1f4D1p5yf73/vE3I21Zm+Ghl8q2dYLoIIoECdgVaHVwDOiORHw4jK89Fxs3NnM8T2uHqjDNFgbHrvD+wpvop++X148WDh5zx9CVcgJr6prrah1pntBH42SAERs1hTrOLcP4bfQHb15omadw+NwiUM8FBwuD/9SiwnjntnL7thIqj62vHR1IiTTM8QIjK/Hj08MDg2iSiaYbIFBovUA8nogfuyzF+l90vXYTqKJlXp/LI/VoPDc5hrTAn4ydnDxdKK5BWb8L3/ZpPpqbmhoY7hYsJoeYhOnJgdGJSfQQ9PyiKAH+ud65gpvD+EWBA1gYe9tb5gUKB3jPYu0FAyV/QsHMI80Yj3ELBrpjfhBOJ3GsExi1A1ochKrpyglEbbccHaaqPQrv3EAmBUqyZZWnedTFTXK1JyFFLo+tFZ8iK+PQSEXVUMi4NjlIJoHYM4TBidHhbofoYHxDCM7CsBTatcxYi9RD8yxvQq+HaSAjyykltQYvHz25TKsFSQ7P+nDjzA83Icef0pGsxgcltu1gZNVt572YkX93w8j07bWL8zEzz/0doBfyN5UFWAigZ7eVTCYjj10xBhfTPFoLQLMabb4RQfP+yCBwpSwxLKKS2HhOjS6xx2TV7YKB9xcrRzeoQAw7gEVaPzFBuDW7TXiUAwCzicwIHqMiF6kdCcBp+HG0FoBG/znT/BJqaWJwdG4OlwGxZhgCHrPnylVZGDkWRRm7YcmTN7mbLdB/YgbPx5AnJWfyAAaty8bgb5qvdxS8A3Dcjxc1oozJf19CDGdJiwBTDdP5q7EwfQu1XC6YCmYtSdau7MWEWEzn2V1aKZX1YHZLyZSvmGGmBIvT2FhQhYaHaCDVcKymvxoLo45FMTlN7QWCkiinUkppe/ZjQdB4YkJ0d77lJpeDD/Zur9k2veSwnaEJrTFJp1lgl4ZahFiB2Y9VYWH95gJCKd60VpRPM8jjZVkJ7dy/I+gKgq40j/x3dsFmRNC8kJ1NjOPgnLSzANW04onHY8aUzP8OGNt9ecq65jR6CbY2VlaAi0BJKZmdlaVxXUFEJiearJsRoHmhNQ5Sg00m7SxwxhaDqpm3O7//PcmMWwzlMq6UzTXLySGoVdbHyiFFATUYUNBelMIB0WF6eNQMlAQaQUEsOYjTKq0afakvEUfBTrW7SwAo8OAt6DSsIgxXMgeHxeIRwNpZ+S2d/eCQMAsLria9KobLx4OGaroZLGhQA3zOejeJb7U43fipFG+QKmx9rXjgSAWlHcZsWkFwojbdDcriCby1B8ezKfTux0abbCywf47x9swfEAp0GnylYynoIqGx9eLhiTMP3v4TtVX6ara7GwUxWOwP4rEGWU0zLScn4jnrtgW/anFGCYVSsOPKa5tEQZECijDQphwtnMTtLBKuIwe6x9kFF6/moKa60dfdaPHPOgywblvwmVvct9bLZdtO5AyqK5VUqFweMwT0zEN4X0WuCdSQA5PZKJPI6PS6RweneiQJ9c8JMhSQRs2Z319A7q8w+pTHXJ7MGALKTOAPaJSUhd4A663Rgclp53092ABj49m21tbe3nQYYZlPjvCZJ91JQt7PEVQOIxqMvlUGF8WjA8PT1lmNHQqODLvaFk1VjL9dFsyDd6oSeR0WY2hnBj9pKbySGhNaBNSunUUVNQVlXyZW5X0oTJYivm6VBaPnTaC3bGQCYk1OZ7N2oJhpGcZXhRwcilHvIxjm9pEIWifn+dEmTVfkDploNpuLYWWZ2jE/M7HgLCwUMup9BMPedEX6AL3JFOOteFkmOyeJ6bmRtvkP6dNVfbh+gBZG3MUDTCQCmmcVby0ZCscBTQyvy2R7RRDKHlOBzE+mDBBFdxckKLfb9vVoAjf+YFQ4T46LYqeKb8jks509dDvmI4y534rrU0ztMRqLOcPAEMBnJ/TZeEKay+q3llGBzHvWr5QlfcoDHzA4BAwkjZJf7CFhgK4uvbO43lXsVzJjlla/EswUsKtcj7HYFxcTKAzEZqtgCVYtsrXVrwSDuhrTOiykAUU2VV169pdA1RKSP7JdK4JxyjMREgJyYWrlDNCMRMeNQOY1jgXsLYr9WjHMpItmItDjTZt+4gmxhbIxjyzBqiXU8IBxrVlzoWkXuIEBeI1pUZMzbqnzmiuDVYvV9QnMNG/ZHWeWIdAXg74tOkerht6u6K0eCzS3MFyfwKAt2SrrKcyCRmM832VsiQ3TZ8p4q5ODRWG4PoHBN2ewb6/SppYgcVJbYunlZE9BOchKDArD9QnMKCq2mBviI1qXD/dr6KrJU/dte3L+gD3fkvVNMHiSzEw0+jSpWUVegx/Rx8l5KfoDVgvb9YlMqA6x2dipEIdbyfEROSCQUd2YB4cJ2sTogp8hKDbbZvymXRdiAagG75TzWSkHHMVC8hEzjGnShAdnUxbVmAZ9UDU8Wu837SGvbGTBkoRCqSduKPpakqU9C5sFqQZ4jWnLQkUjC7h+cQljOswU2h7XTcNYt8VrXmNahKloZEG7i0sYMwQ5zTiVafqsLDCgCTwvfETP+yql/qDdxTWMaYJvi4sawdmOAnqyBEA2LVxUSpdVnjTjKBXCmGZng1HazmwmRhJnLx+lFy4q1ZdBm1iFMGYIqjVVHM+YKFA14XnTIoy79wfu+pXCmKEafEfMMOOGGEo15pVxd8UE7voVw5gBg5aTQQhIOqLYblJyVYzb4lF18l+eYTTVkPuR2CzmPXGuBWbwYew47NFhIvoNi8yd/YTFejzBa2TBx8H4oBl23tkPxboh1i1fBl3wowPHwmHjvuVKAjvjqHHjm43FumPBJV8GnV6oE1S80AwZ9yTGOiUWjfVYdRfFBIwCt8QZR9tUwiGxmBznxassmhPrThJnxQSNIo9dMddWzsZG77Mo5HQaSxSwHd3vrJigWUJDjCzeN2QFGrIUk6BciRGauPm+C/uma0fFBEyioKzPMHtIpAnzWXxPIowCbWlaOce2LXGOigkWRV67QvmBT8HjcEiTA8rRcBh3JzspJtjFCn2dsiqYuCiOxMgyUnYkLCEexvY+p9I/0Jicuas7RFUw0NI6x/VVsa6RQkJ6zNjY79D4B6mX1BHVulQJE05IhS7tnFK45V5lbIZ3UEyALJmyqTtmu7gHgQuw1M4Fxuk3DqV/gPUY2gQTOb1moHLE8EiWty9a6jBMluBqfmtzXLVesHISYmKuS7XtviAszNI/wF7MjFJdXLZoRwo39y5+xtgMzwzLgfXIyoI5t58eBUo8nkjYKrKQk/cHxJIZM4/FTmdhJvG+gTwgFuWuCSUACzPE+jk4SM4uKFsnfEGisBXDMrJgAlnKHI49WBg8eZU7PvGkwKeMdMkyskACWcYcjz1c4PFYSM5kZIU+LdZRWAeTMCNZECyy3yzJaQcmyx5QwnnG8arMdBmAw5SPrjRRRzxWVkteP9hbm3VUQC97K5ZP7zByDFa12enJ4YFReCcrtV/aSahL49x+Tmf3eP/IaVnkFeNGHnRzbrattXOuGR2xALHiNiz6bU4teFOMjYVZ+J+2hZEd9kvzAqQa6S309IhoH3gCqSseP6bPsM6UPSnm0O4xLJZTGpmuFpdt4PAUzq62kZHe3kKhJ/z0tqIoqRS+q0m+fYgpKYlbJZHgxqzVMrtWPiXLnsC8H9cRi+djwvitO0uzRH673DbSigSwIik0m6XQ29v5hx2LmbFZTtfDyOtD8FZPePdqTtvSXokLSYyI7bxOtgh7ltsumOXl6WplbcEFn047VOjtbG3TjorwSOVNLA2mw2jpNFvGLZUYtG0YviSpJz3X2doFdCXwAXHNmgKzA8tpFJMyFcj0OXwAC1NBLKitrpxhhJjLq5kJqqrmcrdMf9hp5Fd97reohR1R45q2ABh38+aN2qnf/eGzj+5/dv+LFSDA/Ye7kLSRENCJpLe5eS6dTvegwxZgUDdXMk4s1SsmteCgFqekZ7lF8+RgoVgsPhVpsYRm/XfN632Oo9jqFfOgslqolOd021/lbIlgTHpx2rhQrWIypr2VldSSL8ITVxYYtzLue2IxZX/nTRhV5hhza1zpWvrgbX/wvj+5vL5+VFx4+vTpIbEnTyygVfC0l7Q6tZg8v5JaqJYKQ6X0z6ZXxryZGb1h2Zmlqv4yRZ8DUUkteZdPIwopT7yUy0CM99GZpRorkzN+1JJ3fS1P5TJ4Ea33d99O4h9lexbdLk06Stfmy7aDwiqpopfOH7wM+QQA941xvmOZgvO1mu0GHeXgVFiSjO7LBpZnDFNMkvE4HuTwx5FU2LDot5Ep6SckaU0KKDS6QOXe3JwmNxeLCY2M0bJbWDy6f5i0Mu4sPmvMzM5ezt65GDVULguKkhFQihTSYenx0W0UttBnKrCpFE/dMjQz8LZUvu3CDwqMPfgkocnpnFYLmwtbqjqMfnxnD3ZfKyvb2zs7ZXiKiZKy0GW8oQAJZTzs7vdnZQ+MzqWpp7l3BJT4qgFgq9m1qlhAsru7BwTTlUrlspJSxh5bDNNB8ieyhztI/Pi/afGoj5TCsMLvKYDOpa0tS4HFYg5DAZru448FFRlma2fvHHA5UZQcyPKHAd90YdqNSP0hVOGT1kXsKTT39o60zM4uLd25NY6vGbcsTmLqW8bhyAOQpdNhTEZGVMdXK6P4SpkPPORJBJYvKjIuV+RQubSzvYLRdgWBgnOgo1xOhUGycw5gSSIXKIxpHl7BV1N05EIfcoPRQKYoleAHxUC6vVu3gLW59tNUjFx8FSBM6iO2iTHkcG0MnYPFjsX4A3xkXGZmntxohlEEeNu4SivFRiW8FRwMXYtVKMVQi3JYXBtrAHHYCUl7i57mjYZaSvSA+Ng5AgPJuFVlwougYEzlvjvKPtV0gZZ4bawsQybZQU0ndMo0Agka7WCVkXQWGAy9P9xdLceMnjj+dAEeWZRCTGaoTINjYRY3T6xGlr8KBiZF7bJwrwpZPbE+u4B6Wi83YCiS/sseKmaMlf/EC0zlPPOgsomhof6aAo/3OXIjAiJh48tAplTZYUxu/wv5u15gKlQAmruguatET4QkNMzCTXwaSBlIaacEZPvos8Ha2s0WqyxqsrlZO/KHz0BNs9KCR2Qjc0jSRBKiqcaBks9veKHJuNEoR8nk1OjAMCgsu3O0jKOChIqmgi6xqIcxOCprHH8uBpqKttZOkDELhK+59pkXGBenSa186HJMzZmKjU997s3OnGhKtoNqz1EE9WFlFsfuzLQW5mYxgl300t+owmLq+Pju7q6XhRg2TcwTDLtvTu2R095yuenprCH4885aR6DABa455POlksnTsNwmoqQa4CFmxYUTe6AL46yZLhDn6G1tU9kw6qdeYNghYHd6YFD7gEPRKnpAPV5XzJKCJ3qho8rWwNUfHhzs7zPisyHFYxQYw7Ah6srFnPQCvr/siQWohkFzxUuizC9geXpwcHDC7Ve4cFr2UboZC33W2to1HnU0L2zHoBXYfOmNheE1dDHmkpy9X7vOAGsbkI9K2ytLd/gYiu1ODOTzNOLwkxrgAoJHmIshMw3dHrvUGZ6VcLhwBJJ+A2jUIANMUezeDOsH9mSdeC8E2d+B1kK8asZiaNR5wi51pfPVH5wcLiwUi/Cgz3Lq9u0Q6MfuAwbBgSFmfLyEdv6deY8KfE1P1QyDhiosHd0lf1jUBJ2kjk4lLJfhR1uTQKZghltYDSwGNNWI3lr6sKW3gBjY+2z2/bIAGt3SFA8mxpXJxgosmYzePaZCJaiGXcFBD2QyE72ztLK9UwJBPKWMPeWcB4F4te26LxbgN5excoyz0hxNLE9/Cj0+kRyrYe9jJ3fQEWYxA92v9W9cd6LBKJ+s+mSpgUVaQwMVxhxZOIwAV8EgA3DpWEU1zK7slDKM9gxvsNq4xu0zDKzvKmLxVGHalTMTMlYpWe4C26THa7ehKa3MLt2JOjOAZ8bvLN1f2S7hzsWhbdaGxxurd23K4TY2EEsVasFybYjlLriDhWftdbYuIz2wXJqMKceRN5DO34GB1kqNhjNkwtm/WlODWK5Vy/IJbWKkC5cS6eZO/SNG7Ac8gutXVWF3b+k+cAbX6YUVxbJqtHE1z+0TnnwEfOO6/zBGSV5nAQxhwNDqwIB1oKrq+FuvPn3n4cUZPNb3gqALY3S8sXp9n8vnoYXVwA+r8JUqLS+VwB98MDhAKj47AyYQPn7rxfOX77xD/a4WCj1Kg+OaEeDhuHvoy9OwvByZnHao+EgrewsiOHXil0KeaSp89Bb5C9DIhqpkeRFjzERxldHVCsq9igHyoussgULxdoDavVP4/nPLQmUUbX0t9JAdonEP75EXmgaWqzDlFDH59zGtc0BVd0JbGNFCvqe81aM6whwAAAEbSURBVF9pddTHqanXqs2V4FdVdBB6JJkQjQ9MNGoKr+Gx3y0MNFz2cSR3f9WuX3NX2+7Orl68v0X9M2yaBl8kQK7t+2XQJM/K+r7VggXG6AYLiF+SGj2i+ZewGwvn+2UvzmQaDAnN+PzI81PJRp9LkZz320dg6b+E5OLr5IDyzI3Fv1rOVe5pVTKj4I9XXeOdj6y6sJAK6Y2R1fyQk+vHw+d9cb7lKj6Rg+H5b5hakCA7M2kkn8/ve9sN8auTq3kSxhCDJm8iC2rlaIg3luWe4172N41lI+I8KK56GnI+ctWZxP8g9HzlrhvKm8VyjQGQv/b/hOXavQ0y1HnjWGo2VlevXr16/dr1u3cjiAMKIOy7e/eTa9fPM479HxZfbXwUD9N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png;base64,iVBORw0KGgoAAAANSUhEUgAAAMsAAAD4CAMAAAB1y+ICAAAB2lBMVEX///+/3f8mJiY/Pz9/AAAAAACCAAAzAADlpZl9AACycmYkJiYhJyd7AAAfJyc5QkK72/8cKCjE4/9ZJgDF5P84QkIuAADH5/89ISHp8/9IAABYGRljFRUsAAA0IyPF4P/YAABtEBBOHR1nExNzDAxsICDg7v8rJSVIHh4sLCzz+P95CAhaLy/M5P9ONzczMzNjKChVGhoZGRlUMzOiu9g8IiJ6Dg5FPDxoJCRKOTlvHR1wgZXX6f+ZeYtEHx9lAABaaHhUAAA0MCuOjo6SYXB9fX1hYWG2xuVbAACeh5wkAACpqamHnbWwy+qQpb4bAACGMjrL8P+JQkzj4+NLS0s7AAC3d2uqqcO6urqYUVGehpouJx5REwCtscyCHyONUFzi09M6DAAABwrcODg9R1LaKSnUQ0766+vEwd9QWmV6jKDSkoYUDACGWmgwOEB6OUALGhZWS1d1dIQhGg9cZG6EKS9DTVmeiYnFxcW8m5uocHDOtLRYWFfHqKiyhYV5ZnVlRE9kOie4p7V6Tkbct7tjS0ZGHgBhIQB/fosxFQB7W0+Wf3fIqsXogH7tqKjNhZrSWmjwurr32dngXV3RZXTLlaygSUPLtc4AHxt6X1VRLx6eaFnElo6ASTiz/V4zAAAgAElEQVR4nN2diVvbVrbA8SKBsSUjYSLCYmMwYRFhMZjNrAmJIWCyECBNCrQMbQJlaKYvzWRp02k7nU6nM9Nllr557ftf390kXUlXsmREaN752nwYg9HPZz/36rqm5vXLD3+3fOMf//j7D+dwHaeXv3V0dFi+9Y+Ojt+cx6WcWsCFd/xo/tZ7HR1WVb0hAlj+Zv4OYHl4PtdyWvmho+M983c6Ot4/n0s5vbxvVcMba2I1NQ8t1/7wjTUxIH83h62Hb2YU6790aeZyRnmvo9TQ0JC5PDNz6WJ/zY9vnIldnLncgCQUkh91/EsOAcGPf+q41G/78d/8Ws2ufyaEIDRR/vm+oj+Q/9qhACXNmHh+pWH6IgQJWaTD+FL+13cy1tHMRe13AMqvEOYSAwRePzYy9PV3j8hXOg5Eee/HSi/9eqX/MgsESuo7iiVlfB/8/CWE8isLB84kQB4xv4RopfdsRc55CyDBF5dx5GGJXAIVzaPb9sB2jjJDdJIqfVGSK1y/BeWvSibUcPm8AXS5qFlXuf6L+vrnnnUDUL6TSeqZOW8ILJd1Pyl9UA+l5BHm0fclPRA0NFw6bw7gKSHD5Ut1GMajXn5S6EcNmfN2m0t08HpUV1cHWZ778Bma5nzd5rIpDst/rEOa2aqOBRjaxcp/8qwkY04pj+r/vXUalnNUTb/tUl4IKrSxVyyWjJySKzM2hM7Ha+x5XhZibwGWL+yBTA6VjxYW1gFPRZrzsDPGdSi7sX9vseJYZozDcrDWUInmHHJNhlF+pfZiu1v1X9ivVl7n9vf3OQ78x62lzE/JqVRKQaLBvG6nucyqJFOzMfWr0Sesd/uLn1/V/fLixRSAGaNN8NG//vn99/98//33O5D8hLqbzGtFmWEWxfJ2jA8nzBdLnvmhDskH0M5MipFDP333fYcmpDtoeI0R4CK7vpc/ivKdieM1hkvUEYFOo1h+S1aU0l+/Q5r5njz3GmEcWhVFEvguMV+0s/xUZ+jFyqIBycDe3tOd5nXBXGajZMpcFx+Vwocp6zOaidW9cmLBP5ainno9KA4WFsqsHXfyfHOcs/lLRjOxr1xZzL/zWlicmuHUQr6H51vFY5vz/0S7y1Ob2pjyWqIZO4ZBloOwlOMFKX9kcRhgYh8QE/vyZ876rCPMa0iajjMKhQsnRni+kH9ifefrPsAsX6W3tj5nhGwHmDPvzxzVEipz4XgaGlmfxSMe1dUTE/uyvv5zjySh1xDMHFEyY8fhsKRGBYkzPyH/8YMtzPLlz/X1Kz46goazRbnkzLIGWMRWnp87Xjddr1y3hU0MdZ0l7yih0NmWZs5/Vy7mw8jIuh4/MRlZqa4es6BxgK9G7Uxdxim3aCwgkkX5BFemn3hJoljdFmxu/DWdZ+kyDinfYEmAdNmZL1KRDI4BDLX4MrHQmaZMZ7UQlniCj+akY/r7WqKs921iobO0MhcTCymIJSx28XzaVCvTavE/bzqzWOacXEKZnQXEEp8D3i+FDSMrUSj1jxx/31HOKpa5pGx5RU2L8TBKMXzP8br+o48oC/M606TlrNzfzV1WYnybmMDe3yb26YopGVqpbqR5Nu7v5i7yihDlY71SPCxGo3zYyJfyyw80lPodfws0WM5GMS7uAmQvCiByBUlsg4o51n42s1Ovy6NqWM7GY1yyC2wrF3lI0xWO80Ax+UOS/OUvDBbGGNCDnIliKvxNrpcHNCBXtqGWjMRl+fmpWc6ik3E1sZASTvTkkGrg/+E4V0ZXLr+iWKpczgga5PPnFVhAjxwXR6BqkKlJ4RPEohgoW+9UhRJ08t9ofLvlqvvUQT4CyVLsyRKYZgnXyzUayMuHrgnKTQL1/mctjY2Ni392hUmtH8O8L80JiIZXR24eKcBvdZAa96juIkEa2SpEaWxsWXCGkeXtXQkWMeEEDMqIhldnr9fU/FL/UtvusrGhVOUxAa5kfItRGhs5+xxPI1mJCnwhjmDCYriLGFrhak2NBnI1H+4L3z0qV0ETXCT7y9sEpfEby2SbSCq0Eo2BK18WMUs4LvbkIMrA0Kr2Iqt9QxEoQ1fWvQ3IzBIQSiNGefdCY+OfOO7EthlBKS8JgCQaE2aPw5rEe4Bmupv6ntUI74DXeDaESaBcKfqHCSZdfrqMVfJubS2A4TguYYZRShrJUun2oc4SBtE5qkbC/W+pn9ZsXA9HKLly5Bumaoe5e9X4+oXKf01QIMwxgNkv6zAZQydLJSUkrxuKQbX/tFTz4q2aVRMJkAfrvtvLqhzmYd03HBfRHt0SwHUClFoiN9CyI1l0lJUdmgSyUSzxQVCWfflSXY0MRaxyxa9eqir8f8SzeO6ZjgJq3z9dMLNwMBalMiu7hOR+iBhNCvfJSIaSw3w01sUgAfLE27CfUox/FLhQ8ssgxLm2sVHz+ds4T2zWWli4MaU0G4MgUSGqk6AFYw2lLxJJZgHoBAslcmXNp8v4Z9FGJj9z3Oq9Z9++3fg1ghHaNZZ2wsJ9GMUqubNtWrNXDjXFoEuGv8yGeeB5RE5Y/AYybZIFdHPv2bNn/wGOIiDFLF+wsnDzPAzCJUsez5S5eEKURBFb1iDvCDPkTzF+A9k79TpLHWDBKTJqsjKDhVu+sx2yX49SzHfm1OzkwFQkmUw2DTjCXGEt0bqw+CyVt8jcF8nLzxFKO2oWo2q7jYVbu237i6nQ9h6qxXgg0dz05MA0fDAFsJKnU4xPll9APWuw1P389v9MTKWb21XaymgWrqgHo4wMRWn487yKKDTRvpzuHh4eHh2cmIDKItK35ieW+WP5FnUZFMwWtvkJPZa1t1+4QbNwCwpiyJR3trdXjhYiD4aAWU2MDkybiaJEUeibKhLwlZpb8aEZXyzXvtlCMIaZfYttIYlsPpptmuRjqtoq5TV5t2Xzs+21o2LxyWI0BmSgSTMfYFBTo8PdOUwQdRKhXJmhOr1wX2IYbeGnTktyTVn0xg4jR+YndcOfgJfZCYvG5NQ4fCoboZ0iiXQ0OtA9nbXoRtfRrHf398eyyv28VU/RfGVcFr6SieQgiND8tHbBSGH8FOYdRh4/yQhY0DemkXKGB4a7J4G0EVne825kPn1/CC6NEvmg7tXjcJ+mGZQmouMAAjTzvKrF2GQ3/D75eiKL5kkDtniFnkWo0YEmwDUk6nLg3ft95pcNTlw15j9h1CNimuQketeHk5Em+BU/mNSsDzxSDTXB58YHWTS6FfaFKWFtaQqGpWYV5Prn9cjQtr4UqcIqkhxHVgbsKTkKr0l/9+H3VfIgGUF64qcjTBr8frRKcYMlv+DZyPzWMM/uPVttfPt/EY1I/UlgbBO6lSWnBDoCwAc53YPwuw8VyIBJw/kMrxaol+YqQ1TJAlBQrv/y561BGoV0iToCdJosucIJZDr6tTdhQ1NHrTRDfWg+A1+kLZHQXvbY64YSv3Xy71v+g1Bq22+MimGLSHi6OoguGJgLL0zhy53iac0YhjZB02AviUvNKvzp2JxuaH1ejcxfL/YXPDhCfZeVBFxHGAXm2BBxc3BJ+L1PDpphgKGp5vg8RL2KhGa0fLaHvFn2PU0OavHVI+NSEqNc6InbYBJz6AqzEgzVyakYjms6GAVDIjAfhRFiyPIyeHQG1wGQobE2ATJZfKSXDTIAe5c0Ks12GAlbe6eIowHwcr7bCQYlG/C9tGR7nbhUQAFCJYbmLcX4cP1Pc7lGfdqCxa4aCQdm/ERc7IIRwDA5Pc/gGNCLVy7a4gnrywCazigyNLhW6zHFeHf9V6Cu54WvG0EhfMEYU4QtNGh8BwKzRNBGYARIJ8J9fX2d8BlhaggKeAi3LCSwGqOddtWAiNYK3Ibn23pE28Y5tnge9L8QtGZDnV9u2bygETVbaMROnO6I34oF+O42i/oz0QIV/uJiGoe+8QKDRuzpIjQnXozMs7s8W1T1uhzVrzF1fhEjpROmy5DQyJtvJnaT6IFO0ykZmHN0LCe2BFcwbSEeomKaeS+Fv2cT+09j49eW5gkhCbnlxZa0KIkJjSguoiYzGtceQzi+Db7vBKZTMtlSHMPzIwzVxKV0Fv5NL5vjPGcXlFfebVmeV629E3o03tXam05IopiIx+NpLTBrmoJOk4OsYi+pt8zX24yTjdrsSPNhZSPzbmJv41gMnKR9s2Vx3oaEHqnZtpE5oCR8xSO60YjNsAvoAVYnzjFgtOzINjQYoLvUyktlfkys0QjFkKi9tmVR05LF7tQuPDArSAliaIke8M7zabh5BCutzQyjrWCyDQ2YLbV1xgnFcxRTc40Xaq2CkKCWVIHZswtASz0iMryECGtNGM4SPagS7rJcs7aCyY+nGarxkPo9J8qX4I2e32y30ehIFzahkqxIeKZCDK8VwIxIsGjDHVfCogCYT6I4nDNUUzEqe/b8t2JokbSl3a4ciojjuBubi3j6RSsJPc615ZA6QMATc6i3jFsvWUs2aF9W35CpSqvUxHhuKR/myEVF511wjBHfzfbO1qzV5MgaeFfrXBpVbbzQYy1d9GTT1hSxVJyVHMZ7uf8qx2tvccwRxzTh4/bxr2St8y8cHfCXzZKYMGtHSzbqYNLMUsFh/HSU9zYFXscRgOvYcW7Sg1f4D1p5yf73/vE3I21Zm+Ghl8q2dYLoIIoECdgVaHVwDOiORHw4jK89Fxs3NnM8T2uHqjDNFgbHrvD+wpvop++X148WDh5zx9CVcgJr6prrah1pntBH42SAERs1hTrOLcP4bfQHb15omadw+NwiUM8FBwuD/9SiwnjntnL7thIqj62vHR1IiTTM8QIjK/Hj08MDg2iSiaYbIFBovUA8nogfuyzF+l90vXYTqKJlXp/LI/VoPDc5hrTAn4ydnDxdKK5BWb8L3/ZpPpqbmhoY7hYsJoeYhOnJgdGJSfQQ9PyiKAH+ud65gpvD+EWBA1gYe9tb5gUKB3jPYu0FAyV/QsHMI80Yj3ELBrpjfhBOJ3GsExi1A1ochKrpyglEbbccHaaqPQrv3EAmBUqyZZWnedTFTXK1JyFFLo+tFZ8iK+PQSEXVUMi4NjlIJoHYM4TBidHhbofoYHxDCM7CsBTatcxYi9RD8yxvQq+HaSAjyykltQYvHz25TKsFSQ7P+nDjzA83Icef0pGsxgcltu1gZNVt572YkX93w8j07bWL8zEzz/0doBfyN5UFWAigZ7eVTCYjj10xBhfTPFoLQLMabb4RQfP+yCBwpSwxLKKS2HhOjS6xx2TV7YKB9xcrRzeoQAw7gEVaPzFBuDW7TXiUAwCzicwIHqMiF6kdCcBp+HG0FoBG/znT/BJqaWJwdG4OlwGxZhgCHrPnylVZGDkWRRm7YcmTN7mbLdB/YgbPx5AnJWfyAAaty8bgb5qvdxS8A3Dcjxc1oozJf19CDGdJiwBTDdP5q7EwfQu1XC6YCmYtSdau7MWEWEzn2V1aKZX1YHZLyZSvmGGmBIvT2FhQhYaHaCDVcKymvxoLo45FMTlN7QWCkiinUkppe/ZjQdB4YkJ0d77lJpeDD/Zur9k2veSwnaEJrTFJp1lgl4ZahFiB2Y9VYWH95gJCKd60VpRPM8jjZVkJ7dy/I+gKgq40j/x3dsFmRNC8kJ1NjOPgnLSzANW04onHY8aUzP8OGNt9ecq65jR6CbY2VlaAi0BJKZmdlaVxXUFEJiearJsRoHmhNQ5Sg00m7SxwxhaDqpm3O7//PcmMWwzlMq6UzTXLySGoVdbHyiFFATUYUNBelMIB0WF6eNQMlAQaQUEsOYjTKq0afakvEUfBTrW7SwAo8OAt6DSsIgxXMgeHxeIRwNpZ+S2d/eCQMAsLria9KobLx4OGaroZLGhQA3zOejeJb7U43fipFG+QKmx9rXjgSAWlHcZsWkFwojbdDcriCby1B8ezKfTux0abbCywf47x9swfEAp0GnylYynoIqGx9eLhiTMP3v4TtVX6ara7GwUxWOwP4rEGWU0zLScn4jnrtgW/anFGCYVSsOPKa5tEQZECijDQphwtnMTtLBKuIwe6x9kFF6/moKa60dfdaPHPOgywblvwmVvct9bLZdtO5AyqK5VUqFweMwT0zEN4X0WuCdSQA5PZKJPI6PS6RweneiQJ9c8JMhSQRs2Z319A7q8w+pTHXJ7MGALKTOAPaJSUhd4A663Rgclp53092ABj49m21tbe3nQYYZlPjvCZJ91JQt7PEVQOIxqMvlUGF8WjA8PT1lmNHQqODLvaFk1VjL9dFsyDd6oSeR0WY2hnBj9pKbySGhNaBNSunUUVNQVlXyZW5X0oTJYivm6VBaPnTaC3bGQCYk1OZ7N2oJhpGcZXhRwcilHvIxjm9pEIWifn+dEmTVfkDploNpuLYWWZ2jE/M7HgLCwUMup9BMPedEX6AL3JFOOteFkmOyeJ6bmRtvkP6dNVfbh+gBZG3MUDTCQCmmcVby0ZCscBTQyvy2R7RRDKHlOBzE+mDBBFdxckKLfb9vVoAjf+YFQ4T46LYqeKb8jks509dDvmI4y534rrU0ztMRqLOcPAEMBnJ/TZeEKay+q3llGBzHvWr5QlfcoDHzA4BAwkjZJf7CFhgK4uvbO43lXsVzJjlla/EswUsKtcj7HYFxcTKAzEZqtgCVYtsrXVrwSDuhrTOiykAUU2VV169pdA1RKSP7JdK4JxyjMREgJyYWrlDNCMRMeNQOY1jgXsLYr9WjHMpItmItDjTZt+4gmxhbIxjyzBqiXU8IBxrVlzoWkXuIEBeI1pUZMzbqnzmiuDVYvV9QnMNG/ZHWeWIdAXg74tOkerht6u6K0eCzS3MFyfwKAt2SrrKcyCRmM832VsiQ3TZ8p4q5ODRWG4PoHBN2ewb6/SppYgcVJbYunlZE9BOchKDArD9QnMKCq2mBviI1qXD/dr6KrJU/dte3L+gD3fkvVNMHiSzEw0+jSpWUVegx/Rx8l5KfoDVgvb9YlMqA6x2dipEIdbyfEROSCQUd2YB4cJ2sTogp8hKDbbZvymXRdiAagG75TzWSkHHMVC8hEzjGnShAdnUxbVmAZ9UDU8Wu837SGvbGTBkoRCqSduKPpakqU9C5sFqQZ4jWnLQkUjC7h+cQljOswU2h7XTcNYt8VrXmNahKloZEG7i0sYMwQ5zTiVafqsLDCgCTwvfETP+yql/qDdxTWMaYJvi4sawdmOAnqyBEA2LVxUSpdVnjTjKBXCmGZng1HazmwmRhJnLx+lFy4q1ZdBm1iFMGYIqjVVHM+YKFA14XnTIoy79wfu+pXCmKEafEfMMOOGGEo15pVxd8UE7voVw5gBg5aTQQhIOqLYblJyVYzb4lF18l+eYTTVkPuR2CzmPXGuBWbwYew47NFhIvoNi8yd/YTFejzBa2TBx8H4oBl23tkPxboh1i1fBl3wowPHwmHjvuVKAjvjqHHjm43FumPBJV8GnV6oE1S80AwZ9yTGOiUWjfVYdRfFBIwCt8QZR9tUwiGxmBznxassmhPrThJnxQSNIo9dMddWzsZG77Mo5HQaSxSwHd3vrJigWUJDjCzeN2QFGrIUk6BciRGauPm+C/uma0fFBEyioKzPMHtIpAnzWXxPIowCbWlaOce2LXGOigkWRV67QvmBT8HjcEiTA8rRcBh3JzspJtjFCn2dsiqYuCiOxMgyUnYkLCEexvY+p9I/0Jicuas7RFUw0NI6x/VVsa6RQkJ6zNjY79D4B6mX1BHVulQJE05IhS7tnFK45V5lbIZ3UEyALJmyqTtmu7gHgQuw1M4Fxuk3DqV/gPUY2gQTOb1moHLE8EiWty9a6jBMluBqfmtzXLVesHISYmKuS7XtviAszNI/wF7MjFJdXLZoRwo39y5+xtgMzwzLgfXIyoI5t58eBUo8nkjYKrKQk/cHxJIZM4/FTmdhJvG+gTwgFuWuCSUACzPE+jk4SM4uKFsnfEGisBXDMrJgAlnKHI49WBg8eZU7PvGkwKeMdMkyskACWcYcjz1c4PFYSM5kZIU+LdZRWAeTMCNZECyy3yzJaQcmyx5QwnnG8arMdBmAw5SPrjRRRzxWVkteP9hbm3VUQC97K5ZP7zByDFa12enJ4YFReCcrtV/aSahL49x+Tmf3eP/IaVnkFeNGHnRzbrattXOuGR2xALHiNiz6bU4teFOMjYVZ+J+2hZEd9kvzAqQa6S309IhoH3gCqSseP6bPsM6UPSnm0O4xLJZTGpmuFpdt4PAUzq62kZHe3kKhJ/z0tqIoqRS+q0m+fYgpKYlbJZHgxqzVMrtWPiXLnsC8H9cRi+djwvitO0uzRH673DbSigSwIik0m6XQ29v5hx2LmbFZTtfDyOtD8FZPePdqTtvSXokLSYyI7bxOtgh7ltsumOXl6WplbcEFn047VOjtbG3TjorwSOVNLA2mw2jpNFvGLZUYtG0YviSpJz3X2doFdCXwAXHNmgKzA8tpFJMyFcj0OXwAC1NBLKitrpxhhJjLq5kJqqrmcrdMf9hp5Fd97reohR1R45q2ABh38+aN2qnf/eGzj+5/dv+LFSDA/Ye7kLSRENCJpLe5eS6dTvegwxZgUDdXMk4s1SsmteCgFqekZ7lF8+RgoVgsPhVpsYRm/XfN632Oo9jqFfOgslqolOd021/lbIlgTHpx2rhQrWIypr2VldSSL8ITVxYYtzLue2IxZX/nTRhV5hhza1zpWvrgbX/wvj+5vL5+VFx4+vTpIbEnTyygVfC0l7Q6tZg8v5JaqJYKQ6X0z6ZXxryZGb1h2Zmlqv4yRZ8DUUkteZdPIwopT7yUy0CM99GZpRorkzN+1JJ3fS1P5TJ4Ea33d99O4h9lexbdLk06Stfmy7aDwiqpopfOH7wM+QQA941xvmOZgvO1mu0GHeXgVFiSjO7LBpZnDFNMkvE4HuTwx5FU2LDot5Ep6SckaU0KKDS6QOXe3JwmNxeLCY2M0bJbWDy6f5i0Mu4sPmvMzM5ezt65GDVULguKkhFQihTSYenx0W0UttBnKrCpFE/dMjQz8LZUvu3CDwqMPfgkocnpnFYLmwtbqjqMfnxnD3ZfKyvb2zs7ZXiKiZKy0GW8oQAJZTzs7vdnZQ+MzqWpp7l3BJT4qgFgq9m1qlhAsru7BwTTlUrlspJSxh5bDNNB8ieyhztI/Pi/afGoj5TCsMLvKYDOpa0tS4HFYg5DAZru448FFRlma2fvHHA5UZQcyPKHAd90YdqNSP0hVOGT1kXsKTT39o60zM4uLd25NY6vGbcsTmLqW8bhyAOQpdNhTEZGVMdXK6P4SpkPPORJBJYvKjIuV+RQubSzvYLRdgWBgnOgo1xOhUGycw5gSSIXKIxpHl7BV1N05EIfcoPRQKYoleAHxUC6vVu3gLW59tNUjFx8FSBM6iO2iTHkcG0MnYPFjsX4A3xkXGZmntxohlEEeNu4SivFRiW8FRwMXYtVKMVQi3JYXBtrAHHYCUl7i57mjYZaSvSA+Ng5AgPJuFVlwougYEzlvjvKPtV0gZZ4bawsQybZQU0ndMo0Agka7WCVkXQWGAy9P9xdLceMnjj+dAEeWZRCTGaoTINjYRY3T6xGlr8KBiZF7bJwrwpZPbE+u4B6Wi83YCiS/sseKmaMlf/EC0zlPPOgsomhof6aAo/3OXIjAiJh48tAplTZYUxu/wv5u15gKlQAmruguatET4QkNMzCTXwaSBlIaacEZPvos8Ha2s0WqyxqsrlZO/KHz0BNs9KCR2Qjc0jSRBKiqcaBks9veKHJuNEoR8nk1OjAMCgsu3O0jKOChIqmgi6xqIcxOCprHH8uBpqKttZOkDELhK+59pkXGBenSa186HJMzZmKjU997s3OnGhKtoNqz1EE9WFlFsfuzLQW5mYxgl300t+owmLq+Pju7q6XhRg2TcwTDLtvTu2R095yuenprCH4885aR6DABa455POlksnTsNwmoqQa4CFmxYUTe6AL46yZLhDn6G1tU9kw6qdeYNghYHd6YFD7gEPRKnpAPV5XzJKCJ3qho8rWwNUfHhzs7zPisyHFYxQYw7Ah6srFnPQCvr/siQWohkFzxUuizC9geXpwcHDC7Ve4cFr2UboZC33W2to1HnU0L2zHoBXYfOmNheE1dDHmkpy9X7vOAGsbkI9K2ytLd/gYiu1ODOTzNOLwkxrgAoJHmIshMw3dHrvUGZ6VcLhwBJJ+A2jUIANMUezeDOsH9mSdeC8E2d+B1kK8asZiaNR5wi51pfPVH5wcLiwUi/Cgz3Lq9u0Q6MfuAwbBgSFmfLyEdv6deY8KfE1P1QyDhiosHd0lf1jUBJ2kjk4lLJfhR1uTQKZghltYDSwGNNWI3lr6sKW3gBjY+2z2/bIAGt3SFA8mxpXJxgosmYzePaZCJaiGXcFBD2QyE72ztLK9UwJBPKWMPeWcB4F4te26LxbgN5excoyz0hxNLE9/Cj0+kRyrYe9jJ3fQEWYxA92v9W9cd6LBKJ+s+mSpgUVaQwMVxhxZOIwAV8EgA3DpWEU1zK7slDKM9gxvsNq4xu0zDKzvKmLxVGHalTMTMlYpWe4C26THa7ehKa3MLt2JOjOAZ8bvLN1f2S7hzsWhbdaGxxurd23K4TY2EEsVasFybYjlLriDhWftdbYuIz2wXJqMKceRN5DO34GB1kqNhjNkwtm/WlODWK5Vy/IJbWKkC5cS6eZO/SNG7Ac8gutXVWF3b+k+cAbX6YUVxbJqtHE1z+0TnnwEfOO6/zBGSV5nAQxhwNDqwIB1oKrq+FuvPn3n4cUZPNb3gqALY3S8sXp9n8vnoYXVwA+r8JUqLS+VwB98MDhAKj47AyYQPn7rxfOX77xD/a4WCj1Kg+OaEeDhuHvoy9OwvByZnHao+EgrewsiOHXil0KeaSp89Bb5C9DIhqpkeRFjzERxldHVCsq9igHyoussgULxdoDavVP4/nPLQmUUbX0t9JAdonEP75EXmgaWqzDlFDH59zGtc0BVd0JbGNFCvqe81aM6whwAAAEbSURBVF9pddTHqanXqs2V4FdVdBB6JJkQjQ9MNGoKr+Gx3y0MNFz2cSR3f9WuX3NX2+7Orl68v0X9M2yaBl8kQK7t+2XQJM/K+r7VggXG6AYLiF+SGj2i+ZewGwvn+2UvzmQaDAnN+PzI81PJRp9LkZz320dg6b+E5OLr5IDyzI3Fv1rOVe5pVTKj4I9XXeOdj6y6sJAK6Y2R1fyQk+vHw+d9cb7lKj6Rg+H5b5hakCA7M2kkn8/ve9sN8auTq3kSxhCDJm8iC2rlaIg3luWe4172N41lI+I8KK56GnI+ctWZxP8g9HzlrhvKm8VyjQGQv/b/hOXavQ0y1HnjWGo2VlevXr16/dr1u3cjiAMKIOy7e/eTa9fPM479HxZfbXwUD9N9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s://raywheeler.files.wordpress.com/2012/05/bureaucrac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149" y="2340136"/>
            <a:ext cx="3661355" cy="44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23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sp.org.uk/uploads/1/4/8/3/14834144/68295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39" y="1556792"/>
            <a:ext cx="87116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Attitude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Inclusion </a:t>
            </a: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  v   </a:t>
            </a: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quality control</a:t>
            </a:r>
          </a:p>
          <a:p>
            <a:pPr>
              <a:buBlip>
                <a:blip r:embed="rId3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Democrat </a:t>
            </a: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  or   Dictator</a:t>
            </a: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?</a:t>
            </a:r>
          </a:p>
          <a:p>
            <a:pPr>
              <a:buBlip>
                <a:blip r:embed="rId3"/>
              </a:buBlip>
            </a:pPr>
            <a:r>
              <a:rPr lang="en-GB" sz="4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Running the </a:t>
            </a:r>
            <a:r>
              <a:rPr lang="en-GB" sz="40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ringing</a:t>
            </a:r>
          </a:p>
          <a:p>
            <a:pPr lvl="1">
              <a:buBlip>
                <a:blip r:embed="rId3"/>
              </a:buBlip>
            </a:pPr>
            <a:r>
              <a:rPr lang="en-GB" sz="36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Sundays, Practices, weddings…</a:t>
            </a:r>
          </a:p>
          <a:p>
            <a:pPr lvl="1">
              <a:buBlip>
                <a:blip r:embed="rId3"/>
              </a:buBlip>
            </a:pPr>
            <a:r>
              <a:rPr lang="en-GB" sz="36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“Method of the Month”</a:t>
            </a:r>
          </a:p>
          <a:p>
            <a:pPr lvl="1">
              <a:buBlip>
                <a:blip r:embed="rId3"/>
              </a:buBlip>
            </a:pPr>
            <a:r>
              <a:rPr lang="en-GB" sz="36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Planning ahead</a:t>
            </a:r>
            <a:endParaRPr lang="en-GB" sz="3600" b="1" dirty="0">
              <a:solidFill>
                <a:srgbClr val="F0AD00">
                  <a:satMod val="150000"/>
                </a:srgbClr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" y="0"/>
            <a:ext cx="1206996" cy="11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23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On-screen Show (4:3)</PresentationFormat>
  <Paragraphs>197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P.E.A.L.S.</vt:lpstr>
      <vt:lpstr>The Ideal Tower Captain… (what do you think?)</vt:lpstr>
      <vt:lpstr>The Ideal Tower Captain…</vt:lpstr>
      <vt:lpstr>Governance</vt:lpstr>
      <vt:lpstr>Attitude</vt:lpstr>
      <vt:lpstr>P.E.A.L.S…. (again)</vt:lpstr>
      <vt:lpstr>Learners</vt:lpstr>
      <vt:lpstr>Learners!</vt:lpstr>
      <vt:lpstr>The Art of the Flounce</vt:lpstr>
      <vt:lpstr>The Beaufort Scale</vt:lpstr>
      <vt:lpstr>Central Council Resources and Support</vt:lpstr>
      <vt:lpstr>Tower Stewardship (for example)</vt:lpstr>
      <vt:lpstr>Websites</vt:lpstr>
      <vt:lpstr>Thank you!</vt:lpstr>
      <vt:lpstr>A week in the life…</vt:lpstr>
      <vt:lpstr>Interactive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O'Mahony, Dr C D</dc:creator>
  <cp:lastModifiedBy>Lesley</cp:lastModifiedBy>
  <cp:revision>75</cp:revision>
  <cp:lastPrinted>2015-03-05T10:41:52Z</cp:lastPrinted>
  <dcterms:created xsi:type="dcterms:W3CDTF">2015-02-27T10:45:35Z</dcterms:created>
  <dcterms:modified xsi:type="dcterms:W3CDTF">2016-04-30T07:09:01Z</dcterms:modified>
</cp:coreProperties>
</file>