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4051" r:id="rId2"/>
    <p:sldMasterId id="2147483651" r:id="rId3"/>
  </p:sldMasterIdLst>
  <p:notesMasterIdLst>
    <p:notesMasterId r:id="rId17"/>
  </p:notesMasterIdLst>
  <p:handoutMasterIdLst>
    <p:handoutMasterId r:id="rId18"/>
  </p:handoutMasterIdLst>
  <p:sldIdLst>
    <p:sldId id="390" r:id="rId4"/>
    <p:sldId id="404" r:id="rId5"/>
    <p:sldId id="405" r:id="rId6"/>
    <p:sldId id="395" r:id="rId7"/>
    <p:sldId id="396" r:id="rId8"/>
    <p:sldId id="397" r:id="rId9"/>
    <p:sldId id="398" r:id="rId10"/>
    <p:sldId id="402" r:id="rId11"/>
    <p:sldId id="399" r:id="rId12"/>
    <p:sldId id="400" r:id="rId13"/>
    <p:sldId id="394" r:id="rId14"/>
    <p:sldId id="403" r:id="rId15"/>
    <p:sldId id="392" r:id="rId1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9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521">
          <p15:clr>
            <a:srgbClr val="A4A3A4"/>
          </p15:clr>
        </p15:guide>
        <p15:guide id="5" orient="horz" pos="1525">
          <p15:clr>
            <a:srgbClr val="A4A3A4"/>
          </p15:clr>
        </p15:guide>
        <p15:guide id="6" pos="295">
          <p15:clr>
            <a:srgbClr val="A4A3A4"/>
          </p15:clr>
        </p15:guide>
        <p15:guide id="7" pos="5465">
          <p15:clr>
            <a:srgbClr val="A4A3A4"/>
          </p15:clr>
        </p15:guide>
        <p15:guide id="8" pos="2835">
          <p15:clr>
            <a:srgbClr val="A4A3A4"/>
          </p15:clr>
        </p15:guide>
        <p15:guide id="9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0000"/>
    <a:srgbClr val="003399"/>
    <a:srgbClr val="FF66CC"/>
    <a:srgbClr val="A6E559"/>
    <a:srgbClr val="FFFFFF"/>
    <a:srgbClr val="CC3399"/>
    <a:srgbClr val="FF6600"/>
    <a:srgbClr val="E4303D"/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0" autoAdjust="0"/>
    <p:restoredTop sz="97099" autoAdjust="0"/>
  </p:normalViewPr>
  <p:slideViewPr>
    <p:cSldViewPr>
      <p:cViewPr varScale="1">
        <p:scale>
          <a:sx n="110" d="100"/>
          <a:sy n="110" d="100"/>
        </p:scale>
        <p:origin x="726" y="108"/>
      </p:cViewPr>
      <p:guideLst>
        <p:guide orient="horz" pos="890"/>
        <p:guide orient="horz" pos="3838"/>
        <p:guide orient="horz" pos="1117"/>
        <p:guide orient="horz" pos="3521"/>
        <p:guide orient="horz" pos="1525"/>
        <p:guide pos="295"/>
        <p:guide pos="5465"/>
        <p:guide pos="2835"/>
        <p:guide pos="2925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00" d="100"/>
        <a:sy n="100" d="100"/>
      </p:scale>
      <p:origin x="0" y="11082"/>
    </p:cViewPr>
  </p:sorterViewPr>
  <p:notesViewPr>
    <p:cSldViewPr>
      <p:cViewPr>
        <p:scale>
          <a:sx n="66" d="100"/>
          <a:sy n="66" d="100"/>
        </p:scale>
        <p:origin x="-160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E629396-035F-4A96-A938-368075CCCC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5C33E2-AA1E-444E-B75C-D11808C972A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8348C5B1-80F1-47EC-B303-ABD6EFDAF09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F68F837B-1128-4D6E-A347-4A56D0A1F77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21476F-B0D1-465A-A068-EB9302AEF3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FAFD7A6-B5ED-41AD-8CD9-6E997769E4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942EB2E-0D55-4DDC-A92A-2D7D6237804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6061F96-73C9-40C8-A1D3-4E71D725D9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CB21E56-0C75-4234-948E-418F272906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3CF5FCF1-61C7-468F-846F-B61DE900774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2C674F9F-1528-43BC-B714-054E3D3921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C80B542-5A02-46DC-B12E-163EA8F760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1657FB8-6654-4683-B5BA-19A757D9F4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E091BAE-A9BE-4B34-9C8E-1E61A74ED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F420C96-5939-485F-8478-DEB6252001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0FC1B2F-9B20-49F7-B925-6F02B0DCED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86739B1-CEAB-4BA4-8C9A-73AE657B03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124DA54-D5A6-4C45-8927-E790A587D3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8CD0D25-B429-4AF8-8BE5-B0DF510E8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32A511F-80C6-488E-9086-6268A1AFA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729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8CD0D25-B429-4AF8-8BE5-B0DF510E8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32A511F-80C6-488E-9086-6268A1AFA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770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8CD0D25-B429-4AF8-8BE5-B0DF510E8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032A511F-80C6-488E-9086-6268A1AFA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C80287D-2D19-4D17-B3B0-BFDB7EB220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27714CA-7833-40C8-B0BE-E2B3699649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A967EE6-6874-46DF-9C84-1DFB18ACC3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527B565-D2E2-451B-87E8-299604807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2344E1F-E986-4A03-9093-B29408FF30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8F92D2A-FF4B-417B-A028-8E6ED14142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77B6916-2194-4CBE-9FD7-AE1D51BE78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4A7638C-0976-40C4-847B-0B6A9AD39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90402B6-A6AC-445F-884B-1DBCA70E6E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2242615-E52F-4C1A-90C1-2699E01227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association-of-ringing-teachers-transparent.eps">
            <a:extLst>
              <a:ext uri="{FF2B5EF4-FFF2-40B4-BE49-F238E27FC236}">
                <a16:creationId xmlns:a16="http://schemas.microsoft.com/office/drawing/2014/main" id="{D42CFF27-8AEA-40D6-8AE7-1204E78B3B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49275"/>
            <a:ext cx="44640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2">
            <a:extLst>
              <a:ext uri="{FF2B5EF4-FFF2-40B4-BE49-F238E27FC236}">
                <a16:creationId xmlns:a16="http://schemas.microsoft.com/office/drawing/2014/main" id="{5033441C-17FD-4168-B3B3-30E92F8DCDD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29413" y="6249988"/>
            <a:ext cx="1862561" cy="27699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dirty="0">
                <a:solidFill>
                  <a:srgbClr val="D20000"/>
                </a:solidFill>
              </a:rPr>
              <a:t>www.ringingteachers.org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877A6C-3EF3-47D7-82F4-76EFD72F432F}"/>
              </a:ext>
            </a:extLst>
          </p:cNvPr>
          <p:cNvCxnSpPr/>
          <p:nvPr userDrawn="1"/>
        </p:nvCxnSpPr>
        <p:spPr>
          <a:xfrm>
            <a:off x="0" y="6415088"/>
            <a:ext cx="6588125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579426"/>
            <a:ext cx="6080125" cy="1023583"/>
          </a:xfrm>
        </p:spPr>
        <p:txBody>
          <a:bodyPr anchor="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755696"/>
            <a:ext cx="6080125" cy="683886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468313" y="4527866"/>
            <a:ext cx="4032250" cy="357187"/>
          </a:xfrm>
        </p:spPr>
        <p:txBody>
          <a:bodyPr/>
          <a:lstStyle>
            <a:lvl1pPr>
              <a:buNone/>
              <a:defRPr sz="1800">
                <a:solidFill>
                  <a:srgbClr val="D2000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697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450"/>
            <a:ext cx="8207375" cy="7397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5538"/>
            <a:ext cx="4027487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27488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694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7322"/>
            <a:ext cx="8207374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14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4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3438" y="1196752"/>
            <a:ext cx="4032250" cy="4679950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2pPr>
            <a:lvl3pPr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</a:defRPr>
            </a:lvl3pPr>
            <a:lvl4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4pPr>
            <a:lvl5pPr>
              <a:spcBef>
                <a:spcPts val="0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03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124744"/>
            <a:ext cx="4032250" cy="39449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450"/>
              </a:spcBef>
              <a:buNone/>
              <a:defRPr sz="11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1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1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1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43438" y="1124744"/>
            <a:ext cx="4032250" cy="2016125"/>
          </a:xfrm>
        </p:spPr>
        <p:txBody>
          <a:bodyPr rtlCol="0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pPr lvl="0"/>
            <a:endParaRPr lang="en-GB" noProof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68314" y="5141133"/>
            <a:ext cx="8207374" cy="663562"/>
          </a:xfrm>
        </p:spPr>
        <p:txBody>
          <a:bodyPr anchor="b"/>
          <a:lstStyle>
            <a:lvl1pPr algn="ctr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lang="en-US" sz="1400" i="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0" indent="0" algn="r" rtl="0" fontAlgn="base">
              <a:lnSpc>
                <a:spcPct val="100000"/>
              </a:lnSpc>
              <a:spcBef>
                <a:spcPct val="100000"/>
              </a:spcBef>
              <a:spcAft>
                <a:spcPct val="0"/>
              </a:spcAft>
              <a:buNone/>
              <a:defRPr lang="en-US" sz="10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4648471" y="3464719"/>
            <a:ext cx="4027218" cy="16049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/>
            </a:lvl1pPr>
            <a:lvl2pPr>
              <a:buClr>
                <a:schemeClr val="tx1"/>
              </a:buClr>
              <a:defRPr sz="1200">
                <a:solidFill>
                  <a:schemeClr val="tx1"/>
                </a:solidFill>
              </a:defRPr>
            </a:lvl2pPr>
            <a:lvl3pPr marL="228600" indent="-228600">
              <a:lnSpc>
                <a:spcPct val="100000"/>
              </a:lnSpc>
              <a:buClr>
                <a:schemeClr val="tx1"/>
              </a:buClr>
              <a:buSzPct val="100000"/>
              <a:defRPr lang="en-US" sz="1200" dirty="0" smtClean="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buClr>
                <a:schemeClr val="tx1"/>
              </a:buClr>
              <a:defRPr lang="en-US" sz="1200" dirty="0" smtClean="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buClr>
                <a:schemeClr val="tx1"/>
              </a:buClr>
              <a:defRPr sz="12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33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Proper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32">
            <a:extLst>
              <a:ext uri="{FF2B5EF4-FFF2-40B4-BE49-F238E27FC236}">
                <a16:creationId xmlns:a16="http://schemas.microsoft.com/office/drawing/2014/main" id="{C2521B7C-3456-423C-A8D2-D1D6F3F4991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2611438"/>
            <a:ext cx="8207375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Line 32">
            <a:extLst>
              <a:ext uri="{FF2B5EF4-FFF2-40B4-BE49-F238E27FC236}">
                <a16:creationId xmlns:a16="http://schemas.microsoft.com/office/drawing/2014/main" id="{E16143C8-43CF-49C9-BA77-49D22F3DB54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68313" y="4283075"/>
            <a:ext cx="8207375" cy="1588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468313" y="1124745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1857356" y="1124744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2781879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3"/>
          </p:nvPr>
        </p:nvSpPr>
        <p:spPr>
          <a:xfrm>
            <a:off x="1857356" y="2781878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468313" y="4472193"/>
            <a:ext cx="1242995" cy="1316257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Content Placeholder 2"/>
          <p:cNvSpPr>
            <a:spLocks noGrp="1"/>
          </p:cNvSpPr>
          <p:nvPr>
            <p:ph sz="half" idx="15"/>
          </p:nvPr>
        </p:nvSpPr>
        <p:spPr>
          <a:xfrm>
            <a:off x="1857356" y="4472192"/>
            <a:ext cx="6818332" cy="131625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spcAft>
                <a:spcPts val="300"/>
              </a:spcAft>
              <a:buNone/>
              <a:defRPr sz="1000"/>
            </a:lvl2pPr>
            <a:lvl3pPr marL="180975" indent="-180975">
              <a:spcBef>
                <a:spcPts val="600"/>
              </a:spcBef>
              <a:buFont typeface="Arial" pitchFamily="34" charset="0"/>
              <a:buChar char="•"/>
              <a:tabLst/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93066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24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23">
            <a:extLst>
              <a:ext uri="{FF2B5EF4-FFF2-40B4-BE49-F238E27FC236}">
                <a16:creationId xmlns:a16="http://schemas.microsoft.com/office/drawing/2014/main" id="{54C61BA9-66ED-47B3-B806-7F4DAD7DB7A2}"/>
              </a:ext>
            </a:extLst>
          </p:cNvPr>
          <p:cNvCxnSpPr>
            <a:cxnSpLocks noChangeShapeType="1"/>
          </p:cNvCxnSpPr>
          <p:nvPr userDrawn="1"/>
        </p:nvCxnSpPr>
        <p:spPr bwMode="auto">
          <a:xfrm rot="5400000">
            <a:off x="2145507" y="3553619"/>
            <a:ext cx="4679950" cy="1587"/>
          </a:xfrm>
          <a:prstGeom prst="line">
            <a:avLst/>
          </a:prstGeom>
          <a:noFill/>
          <a:ln w="1905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4" y="272538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272538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468313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5302" y="1214084"/>
            <a:ext cx="2581615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4"/>
          </p:nvPr>
        </p:nvSpPr>
        <p:spPr>
          <a:xfrm>
            <a:off x="468314" y="4893324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5"/>
          </p:nvPr>
        </p:nvSpPr>
        <p:spPr>
          <a:xfrm>
            <a:off x="4648201" y="4893324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6"/>
          </p:nvPr>
        </p:nvSpPr>
        <p:spPr>
          <a:xfrm>
            <a:off x="468314" y="3816475"/>
            <a:ext cx="3862955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7"/>
          </p:nvPr>
        </p:nvSpPr>
        <p:spPr>
          <a:xfrm>
            <a:off x="4648201" y="3816475"/>
            <a:ext cx="4027487" cy="1000710"/>
          </a:xfrm>
        </p:spPr>
        <p:txBody>
          <a:bodyPr/>
          <a:lstStyle>
            <a:lvl1pPr marL="0" indent="0">
              <a:lnSpc>
                <a:spcPct val="100000"/>
              </a:lnSpc>
              <a:defRPr sz="1200"/>
            </a:lvl1pPr>
            <a:lvl2pPr>
              <a:lnSpc>
                <a:spcPct val="100000"/>
              </a:lnSpc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4643438" y="1214084"/>
            <a:ext cx="1100119" cy="130174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19"/>
          </p:nvPr>
        </p:nvSpPr>
        <p:spPr>
          <a:xfrm>
            <a:off x="5940426" y="1214084"/>
            <a:ext cx="2735261" cy="1301750"/>
          </a:xfrm>
        </p:spPr>
        <p:txBody>
          <a:bodyPr anchor="b"/>
          <a:lstStyle>
            <a:lvl1pPr algn="l" rtl="0" fontAlgn="base">
              <a:lnSpc>
                <a:spcPct val="100000"/>
              </a:lnSpc>
              <a:spcBef>
                <a:spcPct val="0"/>
              </a:spcBef>
              <a:spcAft>
                <a:spcPts val="300"/>
              </a:spcAft>
              <a:def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fontAlgn="base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defRPr lang="en-US" sz="1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0" indent="0"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3pPr>
            <a:lvl4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US" sz="1400" kern="1200" dirty="0" smtClean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4pPr>
            <a:lvl5pPr algn="l" rtl="0" fontAlgn="base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defRPr lang="en-GB" sz="1400" kern="1200" dirty="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7028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4624"/>
            <a:ext cx="8207375" cy="7397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468313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/>
          </p:nvPr>
        </p:nvSpPr>
        <p:spPr>
          <a:xfrm>
            <a:off x="1497013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0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68313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1497013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2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8313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1497013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4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4643438" y="1201383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5672138" y="1214084"/>
            <a:ext cx="3003550" cy="12890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643438" y="2742842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7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72138" y="2730143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28" name="Picture Placeholder 5"/>
          <p:cNvSpPr>
            <a:spLocks noGrp="1"/>
          </p:cNvSpPr>
          <p:nvPr>
            <p:ph type="pic" sz="quarter" idx="21"/>
          </p:nvPr>
        </p:nvSpPr>
        <p:spPr>
          <a:xfrm>
            <a:off x="4643438" y="4243040"/>
            <a:ext cx="900090" cy="1301750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22"/>
          </p:nvPr>
        </p:nvSpPr>
        <p:spPr>
          <a:xfrm>
            <a:off x="5672138" y="4230341"/>
            <a:ext cx="3003550" cy="1314449"/>
          </a:xfrm>
        </p:spPr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0121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347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460960-4C08-4E02-A99B-031EA5498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CBDA3C-4252-4B64-BAF6-456F53555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Line 11">
            <a:extLst>
              <a:ext uri="{FF2B5EF4-FFF2-40B4-BE49-F238E27FC236}">
                <a16:creationId xmlns:a16="http://schemas.microsoft.com/office/drawing/2014/main" id="{2A0A07FE-C86A-4533-859B-F489604FC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09AC72-CABA-4A81-AE76-71621A9252CD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association-of-ringing-teachers-transparent.eps">
            <a:extLst>
              <a:ext uri="{FF2B5EF4-FFF2-40B4-BE49-F238E27FC236}">
                <a16:creationId xmlns:a16="http://schemas.microsoft.com/office/drawing/2014/main" id="{C94F4473-4D36-4B41-B275-58449E3513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A7D16E43-5FBF-4594-BD35-038AE580C887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DDD09074-2257-4BE3-BC73-C3C3BD8AB557}" type="slidenum">
              <a:rPr lang="en-AU" altLang="en-US" sz="1200" smtClean="0">
                <a:solidFill>
                  <a:srgbClr val="D20000"/>
                </a:solidFill>
              </a:rPr>
              <a:pPr eaLnBrk="1" hangingPunct="1">
                <a:defRPr/>
              </a:pPr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eaLnBrk="1" fontAlgn="base" hangingPunct="1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EC94476-70AD-4C0D-838E-5FEF36F7E0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95A14AC-1632-4AC3-9250-3B778455B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196975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2" name="Line 11">
            <a:extLst>
              <a:ext uri="{FF2B5EF4-FFF2-40B4-BE49-F238E27FC236}">
                <a16:creationId xmlns:a16="http://schemas.microsoft.com/office/drawing/2014/main" id="{F27583B3-FD06-44F1-A0BC-239304D1D1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C502062-0F05-428F-A7ED-96EB1E953DF1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7" descr="association-of-ringing-teachers-transparent.eps">
            <a:extLst>
              <a:ext uri="{FF2B5EF4-FFF2-40B4-BE49-F238E27FC236}">
                <a16:creationId xmlns:a16="http://schemas.microsoft.com/office/drawing/2014/main" id="{8AB44849-B8F8-41AD-9A03-BCC98D65E71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4A79793-903F-4102-9EFE-56D803DE2929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B33A521-B414-4687-BD2C-AAD722C1BF75}" type="slidenum">
              <a:rPr lang="en-AU" altLang="en-US" sz="1200" smtClean="0">
                <a:solidFill>
                  <a:srgbClr val="D20000"/>
                </a:solidFill>
              </a:rPr>
              <a:pPr eaLnBrk="1" hangingPunct="1">
                <a:defRPr/>
              </a:pPr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1" r:id="rId1"/>
    <p:sldLayoutId id="2147484094" r:id="rId2"/>
    <p:sldLayoutId id="2147484095" r:id="rId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marL="180975" indent="-180975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1778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2pPr>
      <a:lvl3pPr marL="946150" indent="-228600" algn="l" defTabSz="973138" rtl="0" eaLnBrk="0" fontAlgn="base" hangingPunct="0">
        <a:lnSpc>
          <a:spcPct val="120000"/>
        </a:lnSpc>
        <a:spcBef>
          <a:spcPct val="6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</a:defRPr>
      </a:lvl3pPr>
      <a:lvl4pPr marL="1198563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SzPct val="80000"/>
        <a:buFont typeface="Helvetica" panose="020B0604020202020204" pitchFamily="34" charset="0"/>
        <a:buChar char="–"/>
        <a:defRPr sz="1400">
          <a:solidFill>
            <a:schemeClr val="tx1"/>
          </a:solidFill>
          <a:latin typeface="+mn-lt"/>
        </a:defRPr>
      </a:lvl4pPr>
      <a:lvl5pPr marL="1889125" indent="-228600" algn="l" defTabSz="973138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5pPr>
      <a:lvl6pPr marL="23463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28035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32607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3717925" indent="-228600" algn="l" defTabSz="973138" rtl="0" fontAlgn="base">
        <a:lnSpc>
          <a:spcPct val="90000"/>
        </a:lnSpc>
        <a:spcBef>
          <a:spcPct val="60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>
            <a:extLst>
              <a:ext uri="{FF2B5EF4-FFF2-40B4-BE49-F238E27FC236}">
                <a16:creationId xmlns:a16="http://schemas.microsoft.com/office/drawing/2014/main" id="{E845894E-AE0F-4BAA-A240-9A815C2A8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4450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45FF4A50-6E59-44F6-9962-73E53E4DA9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125538"/>
            <a:ext cx="8207375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3076" name="Line 11">
            <a:extLst>
              <a:ext uri="{FF2B5EF4-FFF2-40B4-BE49-F238E27FC236}">
                <a16:creationId xmlns:a16="http://schemas.microsoft.com/office/drawing/2014/main" id="{183029F2-9787-4D69-B036-A734E9ED1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313" y="877888"/>
            <a:ext cx="8207375" cy="0"/>
          </a:xfrm>
          <a:prstGeom prst="line">
            <a:avLst/>
          </a:prstGeom>
          <a:noFill/>
          <a:ln w="6350">
            <a:solidFill>
              <a:srgbClr val="D2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1000A68-2BD5-48AB-BAED-41FE4FFEA99A}"/>
              </a:ext>
            </a:extLst>
          </p:cNvPr>
          <p:cNvCxnSpPr/>
          <p:nvPr userDrawn="1"/>
        </p:nvCxnSpPr>
        <p:spPr>
          <a:xfrm>
            <a:off x="0" y="6415088"/>
            <a:ext cx="6948488" cy="0"/>
          </a:xfrm>
          <a:prstGeom prst="line">
            <a:avLst/>
          </a:prstGeom>
          <a:ln>
            <a:solidFill>
              <a:srgbClr val="D2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8" name="Picture 8" descr="association-of-ringing-teachers-transparent.eps">
            <a:extLst>
              <a:ext uri="{FF2B5EF4-FFF2-40B4-BE49-F238E27FC236}">
                <a16:creationId xmlns:a16="http://schemas.microsoft.com/office/drawing/2014/main" id="{590B6EAC-1ED8-4FAC-B137-DB5298FEB74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6178550"/>
            <a:ext cx="1550988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D87B2D98-2A51-4881-B9F6-A655DCDFB446}"/>
              </a:ext>
            </a:extLst>
          </p:cNvPr>
          <p:cNvSpPr txBox="1">
            <a:spLocks/>
          </p:cNvSpPr>
          <p:nvPr userDrawn="1"/>
        </p:nvSpPr>
        <p:spPr>
          <a:xfrm>
            <a:off x="7115175" y="6223000"/>
            <a:ext cx="465138" cy="365125"/>
          </a:xfrm>
          <a:prstGeom prst="rect">
            <a:avLst/>
          </a:prstGeom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E28B6AC9-9922-4186-92F2-98CFCB308E74}" type="slidenum">
              <a:rPr lang="en-AU" altLang="en-US" sz="1200" smtClean="0">
                <a:solidFill>
                  <a:srgbClr val="D20000"/>
                </a:solidFill>
              </a:rPr>
              <a:pPr eaLnBrk="1" hangingPunct="1">
                <a:defRPr/>
              </a:pPr>
              <a:t>‹#›</a:t>
            </a:fld>
            <a:endParaRPr lang="en-AU" altLang="en-US" sz="1200">
              <a:solidFill>
                <a:srgbClr val="D2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102" r:id="rId2"/>
    <p:sldLayoutId id="2147484097" r:id="rId3"/>
    <p:sldLayoutId id="2147484103" r:id="rId4"/>
    <p:sldLayoutId id="2147484098" r:id="rId5"/>
    <p:sldLayoutId id="2147484099" r:id="rId6"/>
    <p:sldLayoutId id="2147484100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itchFamily="34" charset="0"/>
        </a:defRPr>
      </a:lvl9pPr>
    </p:titleStyle>
    <p:bodyStyle>
      <a:lvl1pPr algn="l" defTabSz="973138" rtl="0" eaLnBrk="0" fontAlgn="base" hangingPunct="0">
        <a:lnSpc>
          <a:spcPct val="120000"/>
        </a:lnSpc>
        <a:spcBef>
          <a:spcPct val="120000"/>
        </a:spcBef>
        <a:spcAft>
          <a:spcPct val="0"/>
        </a:spcAft>
        <a:buClr>
          <a:schemeClr val="accent1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73138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SzPct val="100000"/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2pPr>
      <a:lvl3pPr marL="35560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Clr>
          <a:schemeClr val="tx2"/>
        </a:buClr>
        <a:buSzPct val="80000"/>
        <a:buFont typeface="Arial" panose="020B0604020202020204" pitchFamily="34" charset="0"/>
        <a:buChar char="–"/>
        <a:defRPr lang="en-GB" sz="1600" dirty="0">
          <a:solidFill>
            <a:schemeClr val="tx1"/>
          </a:solidFill>
          <a:latin typeface="+mn-lt"/>
        </a:defRPr>
      </a:lvl3pPr>
      <a:lvl4pPr marL="5397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GB" sz="1600" dirty="0">
          <a:solidFill>
            <a:schemeClr val="tx1"/>
          </a:solidFill>
          <a:latin typeface="+mn-lt"/>
        </a:defRPr>
      </a:lvl4pPr>
      <a:lvl5pPr marL="717550" indent="-177800" algn="l" defTabSz="973138" rtl="0" eaLnBrk="0" fontAlgn="base" hangingPunct="0">
        <a:lnSpc>
          <a:spcPct val="120000"/>
        </a:lnSpc>
        <a:spcBef>
          <a:spcPct val="15000"/>
        </a:spcBef>
        <a:spcAft>
          <a:spcPct val="0"/>
        </a:spcAft>
        <a:buSzPct val="80000"/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11477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6pPr>
      <a:lvl7pPr marL="16049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7pPr>
      <a:lvl8pPr marL="20621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8pPr>
      <a:lvl9pPr marL="2519363" indent="-227013" algn="l" defTabSz="973138" rtl="0" fontAlgn="base">
        <a:lnSpc>
          <a:spcPct val="90000"/>
        </a:lnSpc>
        <a:spcBef>
          <a:spcPct val="15000"/>
        </a:spcBef>
        <a:spcAft>
          <a:spcPct val="0"/>
        </a:spcAft>
        <a:buChar char="•"/>
        <a:defRPr sz="12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5.png"/><Relationship Id="rId9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Relationship Id="rId6" Type="http://schemas.microsoft.com/office/2007/relationships/hdphoto" Target="../media/hdphoto3.wdp"/><Relationship Id="rId5" Type="http://schemas.openxmlformats.org/officeDocument/2006/relationships/image" Target="../media/image7.png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C039D-90BA-4964-A757-B3637CD44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3284984"/>
            <a:ext cx="6080125" cy="522287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dirty="0"/>
              <a:t>Grandsire Doubles Explained</a:t>
            </a:r>
          </a:p>
        </p:txBody>
      </p:sp>
      <p:sp>
        <p:nvSpPr>
          <p:cNvPr id="9220" name="Subtitle 2">
            <a:extLst>
              <a:ext uri="{FF2B5EF4-FFF2-40B4-BE49-F238E27FC236}">
                <a16:creationId xmlns:a16="http://schemas.microsoft.com/office/drawing/2014/main" id="{CF05DDFA-61F3-42B3-8F5C-B9A527F52E7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79424" y="3933056"/>
            <a:ext cx="6080125" cy="357187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1800" dirty="0"/>
              <a:t>Learning the Ropes – Level 4/5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>
            <a:extLst>
              <a:ext uri="{FF2B5EF4-FFF2-40B4-BE49-F238E27FC236}">
                <a16:creationId xmlns:a16="http://schemas.microsoft.com/office/drawing/2014/main" id="{9EBF5D98-A835-481A-93A2-B618240200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Touches – bobs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97C9E12-CE94-48F1-A9F2-8A8388D2F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8313" y="1089025"/>
            <a:ext cx="6119911" cy="467995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2400"/>
              </a:spcBef>
              <a:spcAft>
                <a:spcPts val="1200"/>
              </a:spcAft>
              <a:defRPr/>
            </a:pPr>
            <a:r>
              <a:rPr lang="en-GB" altLang="en-US" sz="2400" dirty="0"/>
              <a:t>When a bob is called…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going to dodge 4-5 up rings two blows in third place (early thirds) and goes into the hunt.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going to dodge 4-5 down double dodges 4-5 up.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in the hunt double dodges 4-5 down.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making thirds is unaffected.</a:t>
            </a:r>
          </a:p>
          <a:p>
            <a:pPr>
              <a:defRPr/>
            </a:pPr>
            <a:endParaRPr lang="en-GB" altLang="en-US" sz="1200" dirty="0">
              <a:solidFill>
                <a:srgbClr val="00FF00"/>
              </a:solidFill>
            </a:endParaRPr>
          </a:p>
        </p:txBody>
      </p:sp>
      <p:sp>
        <p:nvSpPr>
          <p:cNvPr id="27680" name="Text Box 32">
            <a:extLst>
              <a:ext uri="{FF2B5EF4-FFF2-40B4-BE49-F238E27FC236}">
                <a16:creationId xmlns:a16="http://schemas.microsoft.com/office/drawing/2014/main" id="{B60C9D9A-59D4-43EA-BDC3-585A2673C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0369" y="3140968"/>
            <a:ext cx="703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</a:pPr>
            <a:r>
              <a:rPr lang="en-GB" altLang="en-US" sz="1800" b="1" dirty="0"/>
              <a:t>bob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83BD4D7-6472-46A4-9378-36C8C558B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908720"/>
            <a:ext cx="1814146" cy="5292303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001768F-07AF-4B1C-A6DB-C8EC60292DC8}"/>
              </a:ext>
            </a:extLst>
          </p:cNvPr>
          <p:cNvCxnSpPr/>
          <p:nvPr/>
        </p:nvCxnSpPr>
        <p:spPr>
          <a:xfrm flipH="1">
            <a:off x="7998321" y="3370139"/>
            <a:ext cx="432048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F9085A-CC06-4C41-858C-A5A7F890BF44}"/>
              </a:ext>
            </a:extLst>
          </p:cNvPr>
          <p:cNvCxnSpPr>
            <a:cxnSpLocks/>
          </p:cNvCxnSpPr>
          <p:nvPr/>
        </p:nvCxnSpPr>
        <p:spPr>
          <a:xfrm>
            <a:off x="6660232" y="3816000"/>
            <a:ext cx="140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34780E2C-6AD9-4C98-A698-1767F52499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0" y="908720"/>
            <a:ext cx="1866566" cy="5445224"/>
          </a:xfrm>
          <a:prstGeom prst="rect">
            <a:avLst/>
          </a:prstGeom>
        </p:spPr>
      </p:pic>
      <p:sp>
        <p:nvSpPr>
          <p:cNvPr id="26628" name="Rectangle 4">
            <a:extLst>
              <a:ext uri="{FF2B5EF4-FFF2-40B4-BE49-F238E27FC236}">
                <a16:creationId xmlns:a16="http://schemas.microsoft.com/office/drawing/2014/main" id="{E3CB7535-947F-4FD1-BD78-311C636C97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 anchorCtr="0"/>
          <a:lstStyle/>
          <a:p>
            <a:pPr>
              <a:defRPr/>
            </a:pPr>
            <a:r>
              <a:rPr lang="en-GB" sz="2800" dirty="0"/>
              <a:t>Touches – singles</a:t>
            </a:r>
          </a:p>
        </p:txBody>
      </p:sp>
      <p:sp>
        <p:nvSpPr>
          <p:cNvPr id="34819" name="Rectangle 6">
            <a:extLst>
              <a:ext uri="{FF2B5EF4-FFF2-40B4-BE49-F238E27FC236}">
                <a16:creationId xmlns:a16="http://schemas.microsoft.com/office/drawing/2014/main" id="{7F6B089E-4B57-48A9-91FD-6982FCB6EA4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468313" y="1089025"/>
            <a:ext cx="6191919" cy="4679950"/>
          </a:xfrm>
        </p:spPr>
        <p:txBody>
          <a:bodyPr/>
          <a:lstStyle/>
          <a:p>
            <a:pPr>
              <a:spcAft>
                <a:spcPts val="1200"/>
              </a:spcAft>
              <a:defRPr/>
            </a:pPr>
            <a:r>
              <a:rPr lang="en-GB" altLang="en-US" sz="2400" dirty="0"/>
              <a:t>When a single is called…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going to make thirds makes seconds and goes into the hunt.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going to dodge 4-5 up rings four blows in third place (long thirds).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going to dodge 4-5 down double dodges 4-5 up.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400" dirty="0"/>
              <a:t>The bell which was in the hunt double dodges 4-5 down.</a:t>
            </a:r>
          </a:p>
          <a:p>
            <a:pPr>
              <a:defRPr/>
            </a:pPr>
            <a:endParaRPr lang="en-US" altLang="en-US" sz="1800" dirty="0"/>
          </a:p>
        </p:txBody>
      </p:sp>
      <p:sp>
        <p:nvSpPr>
          <p:cNvPr id="29724" name="Text Box 28">
            <a:extLst>
              <a:ext uri="{FF2B5EF4-FFF2-40B4-BE49-F238E27FC236}">
                <a16:creationId xmlns:a16="http://schemas.microsoft.com/office/drawing/2014/main" id="{ADA0CDA9-44F1-448B-80F2-C502B2C5F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133600"/>
            <a:ext cx="1079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</a:pPr>
            <a:endParaRPr lang="en-US" altLang="en-US" sz="1800"/>
          </a:p>
        </p:txBody>
      </p:sp>
      <p:sp>
        <p:nvSpPr>
          <p:cNvPr id="29725" name="Text Box 29">
            <a:extLst>
              <a:ext uri="{FF2B5EF4-FFF2-40B4-BE49-F238E27FC236}">
                <a16:creationId xmlns:a16="http://schemas.microsoft.com/office/drawing/2014/main" id="{18CA63AA-5DDF-449A-A662-BA41D8EC1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8388" y="2780928"/>
            <a:ext cx="1152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</a:pPr>
            <a:r>
              <a:rPr lang="en-GB" altLang="en-US" sz="1800" b="1" dirty="0"/>
              <a:t>single</a:t>
            </a:r>
          </a:p>
        </p:txBody>
      </p:sp>
      <p:sp>
        <p:nvSpPr>
          <p:cNvPr id="29726" name="Line 30">
            <a:extLst>
              <a:ext uri="{FF2B5EF4-FFF2-40B4-BE49-F238E27FC236}">
                <a16:creationId xmlns:a16="http://schemas.microsoft.com/office/drawing/2014/main" id="{1B461FFF-ED3D-4E32-AF30-FE9F32E06D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6270" y="3024982"/>
            <a:ext cx="431800" cy="0"/>
          </a:xfrm>
          <a:prstGeom prst="line">
            <a:avLst/>
          </a:prstGeom>
          <a:noFill/>
          <a:ln w="31750">
            <a:solidFill>
              <a:srgbClr val="D2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869FDA-75B5-4858-AB93-5252E9A5E2F0}"/>
              </a:ext>
            </a:extLst>
          </p:cNvPr>
          <p:cNvCxnSpPr>
            <a:cxnSpLocks/>
          </p:cNvCxnSpPr>
          <p:nvPr/>
        </p:nvCxnSpPr>
        <p:spPr>
          <a:xfrm>
            <a:off x="6696000" y="3888000"/>
            <a:ext cx="140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FB263-1BA5-4D59-A0BF-F6F7694B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 sz="2800" dirty="0"/>
              <a:t>The half hunt bell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1766C-0CB5-4914-B7C6-B9828DE74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728" y="1116000"/>
            <a:ext cx="6551960" cy="4679950"/>
          </a:xfrm>
        </p:spPr>
        <p:txBody>
          <a:bodyPr/>
          <a:lstStyle/>
          <a:p>
            <a:r>
              <a:rPr lang="en-GB" sz="2400" dirty="0">
                <a:effectLst/>
                <a:latin typeface="+mj-lt"/>
                <a:ea typeface="Calibri" panose="020F0502020204030204" pitchFamily="34" charset="0"/>
              </a:rPr>
              <a:t>In a touch of Grandsire, one bell (the 3 or the 5) does repetitive work, where it alternately makes thirds and double dodges 4-5 up. This is known as doing the half hunt work. </a:t>
            </a:r>
          </a:p>
          <a:p>
            <a:r>
              <a:rPr lang="en-GB" sz="2400" dirty="0">
                <a:effectLst/>
                <a:latin typeface="+mj-lt"/>
                <a:ea typeface="Calibri" panose="020F0502020204030204" pitchFamily="34" charset="0"/>
              </a:rPr>
              <a:t>A simple way to call a touch of 60 changes is to do the half hunt work, calling a bob each time your bell is ringing in fourth place over the treble.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</a:pPr>
            <a:endParaRPr lang="en-GB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115000"/>
              </a:lnSpc>
              <a:tabLst>
                <a:tab pos="534543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endParaRPr lang="en-GB" dirty="0"/>
          </a:p>
        </p:txBody>
      </p:sp>
      <p:pic>
        <p:nvPicPr>
          <p:cNvPr id="4" name="image2.png">
            <a:extLst>
              <a:ext uri="{FF2B5EF4-FFF2-40B4-BE49-F238E27FC236}">
                <a16:creationId xmlns:a16="http://schemas.microsoft.com/office/drawing/2014/main" id="{D1BD59A1-5E29-426C-8EE0-BDBEFFFCE044}"/>
              </a:ext>
            </a:extLst>
          </p:cNvPr>
          <p:cNvPicPr/>
          <p:nvPr/>
        </p:nvPicPr>
        <p:blipFill>
          <a:blip r:embed="rId2"/>
          <a:srcRect t="-589" b="30385"/>
          <a:stretch>
            <a:fillRect/>
          </a:stretch>
        </p:blipFill>
        <p:spPr>
          <a:xfrm>
            <a:off x="611560" y="1073571"/>
            <a:ext cx="1224136" cy="4965799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129855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152B8B10-FAF0-44E3-A285-0E344F760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2800" y="1988840"/>
            <a:ext cx="7056784" cy="1728192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GB" altLang="en-US" sz="4400" b="1" dirty="0"/>
              <a:t>Go Grandsire </a:t>
            </a:r>
          </a:p>
          <a:p>
            <a:pPr algn="ctr">
              <a:spcBef>
                <a:spcPct val="0"/>
              </a:spcBef>
            </a:pPr>
            <a:r>
              <a:rPr lang="en-GB" altLang="en-US" sz="4400" b="1" dirty="0"/>
              <a:t>Doubles!</a:t>
            </a:r>
          </a:p>
        </p:txBody>
      </p:sp>
      <p:pic>
        <p:nvPicPr>
          <p:cNvPr id="3" name="Picture 2" descr="Diagram, icon&#10;&#10;Description automatically generated">
            <a:extLst>
              <a:ext uri="{FF2B5EF4-FFF2-40B4-BE49-F238E27FC236}">
                <a16:creationId xmlns:a16="http://schemas.microsoft.com/office/drawing/2014/main" id="{B241F5D5-EB6D-4E9C-961E-CA76BF5C45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84" y="908720"/>
            <a:ext cx="1296144" cy="540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7">
            <a:extLst>
              <a:ext uri="{FF2B5EF4-FFF2-40B4-BE49-F238E27FC236}">
                <a16:creationId xmlns:a16="http://schemas.microsoft.com/office/drawing/2014/main" id="{643FDD1D-DCFA-42AC-94FC-EE4E22AA0B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>
              <a:lnSpc>
                <a:spcPct val="90000"/>
              </a:lnSpc>
              <a:spcBef>
                <a:spcPct val="55000"/>
              </a:spcBef>
              <a:buFontTx/>
              <a:buNone/>
            </a:pPr>
            <a:r>
              <a:rPr lang="en-GB" altLang="en-US" sz="2800" dirty="0"/>
              <a:t>New concepts</a:t>
            </a:r>
          </a:p>
        </p:txBody>
      </p:sp>
      <p:sp>
        <p:nvSpPr>
          <p:cNvPr id="13316" name="Rectangle 10">
            <a:extLst>
              <a:ext uri="{FF2B5EF4-FFF2-40B4-BE49-F238E27FC236}">
                <a16:creationId xmlns:a16="http://schemas.microsoft.com/office/drawing/2014/main" id="{7A73BEB2-145F-47F8-A106-23CE46C39D8B}"/>
              </a:ext>
            </a:extLst>
          </p:cNvPr>
          <p:cNvSpPr>
            <a:spLocks/>
          </p:cNvSpPr>
          <p:nvPr/>
        </p:nvSpPr>
        <p:spPr bwMode="auto">
          <a:xfrm>
            <a:off x="395288" y="1125538"/>
            <a:ext cx="402748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73138"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73138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73138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73138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73138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253B8F-29FE-46AC-B6B2-F0E20E16D5B5}"/>
              </a:ext>
            </a:extLst>
          </p:cNvPr>
          <p:cNvSpPr txBox="1"/>
          <p:nvPr/>
        </p:nvSpPr>
        <p:spPr>
          <a:xfrm>
            <a:off x="468000" y="1116000"/>
            <a:ext cx="8137152" cy="2710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A dodge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Circle of work 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Passing the treble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Blue line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Place bells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400" dirty="0"/>
              <a:t>Touches – bobs and singles</a:t>
            </a:r>
          </a:p>
        </p:txBody>
      </p:sp>
    </p:spTree>
    <p:extLst>
      <p:ext uri="{BB962C8B-B14F-4D97-AF65-F5344CB8AC3E}">
        <p14:creationId xmlns:p14="http://schemas.microsoft.com/office/powerpoint/2010/main" val="361647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7">
            <a:extLst>
              <a:ext uri="{FF2B5EF4-FFF2-40B4-BE49-F238E27FC236}">
                <a16:creationId xmlns:a16="http://schemas.microsoft.com/office/drawing/2014/main" id="{643FDD1D-DCFA-42AC-94FC-EE4E22AA0B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>
              <a:defRPr/>
            </a:pPr>
            <a:r>
              <a:rPr lang="en-GB" sz="2800" dirty="0"/>
              <a:t>A dodge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1EF80750-BA3B-49F4-BEF6-370D8D134369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5610976" y="2714625"/>
            <a:ext cx="2053366" cy="1939925"/>
          </a:xfrm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altLang="en-US" dirty="0"/>
              <a:t>This bell is hunting down, it takes a step of one place back up before continuing to hunt down. </a:t>
            </a:r>
            <a:endParaRPr lang="en-GB" altLang="en-US" sz="2400" dirty="0"/>
          </a:p>
        </p:txBody>
      </p:sp>
      <p:sp>
        <p:nvSpPr>
          <p:cNvPr id="13316" name="Rectangle 10">
            <a:extLst>
              <a:ext uri="{FF2B5EF4-FFF2-40B4-BE49-F238E27FC236}">
                <a16:creationId xmlns:a16="http://schemas.microsoft.com/office/drawing/2014/main" id="{7A73BEB2-145F-47F8-A106-23CE46C39D8B}"/>
              </a:ext>
            </a:extLst>
          </p:cNvPr>
          <p:cNvSpPr>
            <a:spLocks/>
          </p:cNvSpPr>
          <p:nvPr/>
        </p:nvSpPr>
        <p:spPr bwMode="auto">
          <a:xfrm>
            <a:off x="395288" y="1125538"/>
            <a:ext cx="402748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73138"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73138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73138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73138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73138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400"/>
          </a:p>
        </p:txBody>
      </p:sp>
      <p:grpSp>
        <p:nvGrpSpPr>
          <p:cNvPr id="13317" name="Group 11">
            <a:extLst>
              <a:ext uri="{FF2B5EF4-FFF2-40B4-BE49-F238E27FC236}">
                <a16:creationId xmlns:a16="http://schemas.microsoft.com/office/drawing/2014/main" id="{D5AB8636-3118-4C58-85A1-0A63BC4B90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76575" y="2563813"/>
            <a:ext cx="2692400" cy="2951162"/>
            <a:chOff x="2589" y="1067"/>
            <a:chExt cx="1976" cy="1924"/>
          </a:xfrm>
        </p:grpSpPr>
        <p:sp>
          <p:nvSpPr>
            <p:cNvPr id="13320" name="AutoShape 12">
              <a:extLst>
                <a:ext uri="{FF2B5EF4-FFF2-40B4-BE49-F238E27FC236}">
                  <a16:creationId xmlns:a16="http://schemas.microsoft.com/office/drawing/2014/main" id="{8AB631A8-2380-44F3-A8D7-E00B393C40D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9" y="1067"/>
              <a:ext cx="1976" cy="1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120000"/>
                </a:lnSpc>
                <a:spcBef>
                  <a:spcPct val="120000"/>
                </a:spcBef>
                <a:buClr>
                  <a:schemeClr val="accent1"/>
                </a:buCl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ct val="30000"/>
                </a:spcBef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ct val="15000"/>
                </a:spcBef>
                <a:buClr>
                  <a:schemeClr val="tx2"/>
                </a:buClr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ct val="15000"/>
                </a:spcBef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ct val="15000"/>
                </a:spcBef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</a:pPr>
              <a:endParaRPr lang="en-US" altLang="en-US" sz="1800"/>
            </a:p>
          </p:txBody>
        </p:sp>
        <p:sp>
          <p:nvSpPr>
            <p:cNvPr id="13321" name="Line 13">
              <a:extLst>
                <a:ext uri="{FF2B5EF4-FFF2-40B4-BE49-F238E27FC236}">
                  <a16:creationId xmlns:a16="http://schemas.microsoft.com/office/drawing/2014/main" id="{C1A6D68A-D6F5-4F8A-A79B-221B681C6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2" y="1227"/>
              <a:ext cx="1236" cy="623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2" name="Line 14">
              <a:extLst>
                <a:ext uri="{FF2B5EF4-FFF2-40B4-BE49-F238E27FC236}">
                  <a16:creationId xmlns:a16="http://schemas.microsoft.com/office/drawing/2014/main" id="{EBF7A4D3-158D-4AE6-908D-9B78BB0B45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9" y="1850"/>
              <a:ext cx="629" cy="322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3" name="Line 15">
              <a:extLst>
                <a:ext uri="{FF2B5EF4-FFF2-40B4-BE49-F238E27FC236}">
                  <a16:creationId xmlns:a16="http://schemas.microsoft.com/office/drawing/2014/main" id="{913836E8-0FC9-4162-A489-E29B298A27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19" y="2172"/>
              <a:ext cx="629" cy="322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3325" name="Line 17">
              <a:extLst>
                <a:ext uri="{FF2B5EF4-FFF2-40B4-BE49-F238E27FC236}">
                  <a16:creationId xmlns:a16="http://schemas.microsoft.com/office/drawing/2014/main" id="{79CB5DD8-EDB9-4421-B084-8E44196E7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9" y="1528"/>
              <a:ext cx="622" cy="322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6" name="Line 18">
              <a:extLst>
                <a:ext uri="{FF2B5EF4-FFF2-40B4-BE49-F238E27FC236}">
                  <a16:creationId xmlns:a16="http://schemas.microsoft.com/office/drawing/2014/main" id="{6C93C02A-378B-42BD-81FF-4FD13E298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9" y="1850"/>
              <a:ext cx="629" cy="322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7" name="Line 19">
              <a:extLst>
                <a:ext uri="{FF2B5EF4-FFF2-40B4-BE49-F238E27FC236}">
                  <a16:creationId xmlns:a16="http://schemas.microsoft.com/office/drawing/2014/main" id="{E28D4BBE-E7F2-4052-B76D-141645C10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9" y="2172"/>
              <a:ext cx="1259" cy="644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318" name="TextBox 1">
            <a:extLst>
              <a:ext uri="{FF2B5EF4-FFF2-40B4-BE49-F238E27FC236}">
                <a16:creationId xmlns:a16="http://schemas.microsoft.com/office/drawing/2014/main" id="{0A074FF4-05D2-4D35-9B8D-5F23A670A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16000"/>
            <a:ext cx="8207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A dodge is when a bell  hunting takes a step of one place  backwards and then continues to hunt in the original direction. 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13319" name="TextBox 2">
            <a:extLst>
              <a:ext uri="{FF2B5EF4-FFF2-40B4-BE49-F238E27FC236}">
                <a16:creationId xmlns:a16="http://schemas.microsoft.com/office/drawing/2014/main" id="{AD08A5B4-57A6-4F5B-B4BD-D7BB1B2A7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14625"/>
            <a:ext cx="206783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 dirty="0"/>
              <a:t>This bell is hunting up, it takes a step of one place back down before continuing to hunt up.</a:t>
            </a:r>
          </a:p>
        </p:txBody>
      </p:sp>
      <p:sp>
        <p:nvSpPr>
          <p:cNvPr id="3" name="Line 15">
            <a:extLst>
              <a:ext uri="{FF2B5EF4-FFF2-40B4-BE49-F238E27FC236}">
                <a16:creationId xmlns:a16="http://schemas.microsoft.com/office/drawing/2014/main" id="{6A6A01D2-D0B0-4CAC-9A36-77CB9EA59A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2633" y="4752642"/>
            <a:ext cx="0" cy="493903"/>
          </a:xfrm>
          <a:prstGeom prst="line">
            <a:avLst/>
          </a:prstGeom>
          <a:noFill/>
          <a:ln w="44450">
            <a:solidFill>
              <a:srgbClr val="A6E5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5" name="Line 15">
            <a:extLst>
              <a:ext uri="{FF2B5EF4-FFF2-40B4-BE49-F238E27FC236}">
                <a16:creationId xmlns:a16="http://schemas.microsoft.com/office/drawing/2014/main" id="{7F56EF1C-2DCA-4AA8-842C-6FA712746C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2488" y="2809232"/>
            <a:ext cx="0" cy="493903"/>
          </a:xfrm>
          <a:prstGeom prst="line">
            <a:avLst/>
          </a:prstGeom>
          <a:noFill/>
          <a:ln w="44450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33AC814-B946-4A6B-93CE-838E89DE1474}"/>
              </a:ext>
            </a:extLst>
          </p:cNvPr>
          <p:cNvCxnSpPr/>
          <p:nvPr/>
        </p:nvCxnSpPr>
        <p:spPr>
          <a:xfrm>
            <a:off x="2707323" y="3087688"/>
            <a:ext cx="784557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CA9DC9A-8795-4D27-AD10-E64318454035}"/>
              </a:ext>
            </a:extLst>
          </p:cNvPr>
          <p:cNvCxnSpPr/>
          <p:nvPr/>
        </p:nvCxnSpPr>
        <p:spPr>
          <a:xfrm flipH="1">
            <a:off x="4572000" y="3429000"/>
            <a:ext cx="93210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627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7">
            <a:extLst>
              <a:ext uri="{FF2B5EF4-FFF2-40B4-BE49-F238E27FC236}">
                <a16:creationId xmlns:a16="http://schemas.microsoft.com/office/drawing/2014/main" id="{643FDD1D-DCFA-42AC-94FC-EE4E22AA0B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>
              <a:defRPr/>
            </a:pPr>
            <a:r>
              <a:rPr lang="en-GB" sz="2800" dirty="0"/>
              <a:t>A dodge</a:t>
            </a:r>
          </a:p>
        </p:txBody>
      </p:sp>
      <p:sp>
        <p:nvSpPr>
          <p:cNvPr id="16393" name="Rectangle 9">
            <a:extLst>
              <a:ext uri="{FF2B5EF4-FFF2-40B4-BE49-F238E27FC236}">
                <a16:creationId xmlns:a16="http://schemas.microsoft.com/office/drawing/2014/main" id="{1EF80750-BA3B-49F4-BEF6-370D8D134369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5831002" y="2714625"/>
            <a:ext cx="1944216" cy="1939925"/>
          </a:xfrm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altLang="en-US" dirty="0"/>
              <a:t>This bell is hunting down, it takes a step of one place back up before continuing in to hunt down</a:t>
            </a:r>
            <a:r>
              <a:rPr lang="en-GB" altLang="en-US" sz="2400" dirty="0"/>
              <a:t>.</a:t>
            </a:r>
          </a:p>
        </p:txBody>
      </p:sp>
      <p:sp>
        <p:nvSpPr>
          <p:cNvPr id="13316" name="Rectangle 10">
            <a:extLst>
              <a:ext uri="{FF2B5EF4-FFF2-40B4-BE49-F238E27FC236}">
                <a16:creationId xmlns:a16="http://schemas.microsoft.com/office/drawing/2014/main" id="{7A73BEB2-145F-47F8-A106-23CE46C39D8B}"/>
              </a:ext>
            </a:extLst>
          </p:cNvPr>
          <p:cNvSpPr>
            <a:spLocks/>
          </p:cNvSpPr>
          <p:nvPr/>
        </p:nvSpPr>
        <p:spPr bwMode="auto">
          <a:xfrm>
            <a:off x="395288" y="1125538"/>
            <a:ext cx="402748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73138">
              <a:lnSpc>
                <a:spcPct val="120000"/>
              </a:lnSpc>
              <a:spcBef>
                <a:spcPct val="120000"/>
              </a:spcBef>
              <a:buClr>
                <a:schemeClr val="accent1"/>
              </a:buCl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73138">
              <a:lnSpc>
                <a:spcPct val="120000"/>
              </a:lnSpc>
              <a:spcBef>
                <a:spcPct val="30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73138">
              <a:lnSpc>
                <a:spcPct val="120000"/>
              </a:lnSpc>
              <a:spcBef>
                <a:spcPct val="15000"/>
              </a:spcBef>
              <a:buClr>
                <a:schemeClr val="tx2"/>
              </a:buClr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73138">
              <a:lnSpc>
                <a:spcPct val="120000"/>
              </a:lnSpc>
              <a:spcBef>
                <a:spcPct val="15000"/>
              </a:spcBef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73138">
              <a:lnSpc>
                <a:spcPct val="120000"/>
              </a:lnSpc>
              <a:spcBef>
                <a:spcPct val="15000"/>
              </a:spcBef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73138" eaLnBrk="0" fontAlgn="base" hangingPunct="0">
              <a:lnSpc>
                <a:spcPct val="120000"/>
              </a:lnSpc>
              <a:spcBef>
                <a:spcPct val="1500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400"/>
          </a:p>
        </p:txBody>
      </p:sp>
      <p:grpSp>
        <p:nvGrpSpPr>
          <p:cNvPr id="13317" name="Group 11">
            <a:extLst>
              <a:ext uri="{FF2B5EF4-FFF2-40B4-BE49-F238E27FC236}">
                <a16:creationId xmlns:a16="http://schemas.microsoft.com/office/drawing/2014/main" id="{D5AB8636-3118-4C58-85A1-0A63BC4B905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76575" y="2563813"/>
            <a:ext cx="2692400" cy="2951162"/>
            <a:chOff x="2589" y="1067"/>
            <a:chExt cx="1976" cy="1924"/>
          </a:xfrm>
        </p:grpSpPr>
        <p:sp>
          <p:nvSpPr>
            <p:cNvPr id="13320" name="AutoShape 12">
              <a:extLst>
                <a:ext uri="{FF2B5EF4-FFF2-40B4-BE49-F238E27FC236}">
                  <a16:creationId xmlns:a16="http://schemas.microsoft.com/office/drawing/2014/main" id="{8AB631A8-2380-44F3-A8D7-E00B393C40D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9" y="1067"/>
              <a:ext cx="1976" cy="1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120000"/>
                </a:lnSpc>
                <a:spcBef>
                  <a:spcPct val="120000"/>
                </a:spcBef>
                <a:buClr>
                  <a:schemeClr val="accent1"/>
                </a:buClr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120000"/>
                </a:lnSpc>
                <a:spcBef>
                  <a:spcPct val="30000"/>
                </a:spcBef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120000"/>
                </a:lnSpc>
                <a:spcBef>
                  <a:spcPct val="15000"/>
                </a:spcBef>
                <a:buClr>
                  <a:schemeClr val="tx2"/>
                </a:buClr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120000"/>
                </a:lnSpc>
                <a:spcBef>
                  <a:spcPct val="15000"/>
                </a:spcBef>
                <a:buSzPct val="100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120000"/>
                </a:lnSpc>
                <a:spcBef>
                  <a:spcPct val="15000"/>
                </a:spcBef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ct val="15000"/>
                </a:spcBef>
                <a:spcAft>
                  <a:spcPct val="0"/>
                </a:spcAft>
                <a:buSzPct val="80000"/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</a:pPr>
              <a:endParaRPr lang="en-US" altLang="en-US" sz="1800"/>
            </a:p>
          </p:txBody>
        </p:sp>
        <p:sp>
          <p:nvSpPr>
            <p:cNvPr id="13321" name="Line 13">
              <a:extLst>
                <a:ext uri="{FF2B5EF4-FFF2-40B4-BE49-F238E27FC236}">
                  <a16:creationId xmlns:a16="http://schemas.microsoft.com/office/drawing/2014/main" id="{C1A6D68A-D6F5-4F8A-A79B-221B681C6C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2" y="1227"/>
              <a:ext cx="1236" cy="623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2" name="Line 14">
              <a:extLst>
                <a:ext uri="{FF2B5EF4-FFF2-40B4-BE49-F238E27FC236}">
                  <a16:creationId xmlns:a16="http://schemas.microsoft.com/office/drawing/2014/main" id="{EBF7A4D3-158D-4AE6-908D-9B78BB0B45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9" y="1850"/>
              <a:ext cx="629" cy="322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3" name="Line 15">
              <a:extLst>
                <a:ext uri="{FF2B5EF4-FFF2-40B4-BE49-F238E27FC236}">
                  <a16:creationId xmlns:a16="http://schemas.microsoft.com/office/drawing/2014/main" id="{913836E8-0FC9-4162-A489-E29B298A27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19" y="2172"/>
              <a:ext cx="629" cy="322"/>
            </a:xfrm>
            <a:prstGeom prst="line">
              <a:avLst/>
            </a:prstGeom>
            <a:noFill/>
            <a:ln w="44450">
              <a:solidFill>
                <a:srgbClr val="A6E55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3325" name="Line 17">
              <a:extLst>
                <a:ext uri="{FF2B5EF4-FFF2-40B4-BE49-F238E27FC236}">
                  <a16:creationId xmlns:a16="http://schemas.microsoft.com/office/drawing/2014/main" id="{79CB5DD8-EDB9-4421-B084-8E44196E7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19" y="1528"/>
              <a:ext cx="622" cy="322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6" name="Line 18">
              <a:extLst>
                <a:ext uri="{FF2B5EF4-FFF2-40B4-BE49-F238E27FC236}">
                  <a16:creationId xmlns:a16="http://schemas.microsoft.com/office/drawing/2014/main" id="{6C93C02A-378B-42BD-81FF-4FD13E298F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9" y="1850"/>
              <a:ext cx="629" cy="322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7" name="Line 19">
              <a:extLst>
                <a:ext uri="{FF2B5EF4-FFF2-40B4-BE49-F238E27FC236}">
                  <a16:creationId xmlns:a16="http://schemas.microsoft.com/office/drawing/2014/main" id="{E28D4BBE-E7F2-4052-B76D-141645C10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9" y="2172"/>
              <a:ext cx="1259" cy="644"/>
            </a:xfrm>
            <a:prstGeom prst="line">
              <a:avLst/>
            </a:prstGeom>
            <a:noFill/>
            <a:ln w="44450">
              <a:solidFill>
                <a:srgbClr val="FF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318" name="TextBox 1">
            <a:extLst>
              <a:ext uri="{FF2B5EF4-FFF2-40B4-BE49-F238E27FC236}">
                <a16:creationId xmlns:a16="http://schemas.microsoft.com/office/drawing/2014/main" id="{0A074FF4-05D2-4D35-9B8D-5F23A670A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16000"/>
            <a:ext cx="8207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A dodge is when a bell  hunting takes a step of one place  back wards and then continues to hunt in the original direction. </a:t>
            </a:r>
          </a:p>
          <a:p>
            <a:pPr eaLnBrk="1" hangingPunct="1"/>
            <a:endParaRPr lang="en-GB" altLang="en-US" dirty="0"/>
          </a:p>
        </p:txBody>
      </p:sp>
      <p:sp>
        <p:nvSpPr>
          <p:cNvPr id="13319" name="TextBox 2">
            <a:extLst>
              <a:ext uri="{FF2B5EF4-FFF2-40B4-BE49-F238E27FC236}">
                <a16:creationId xmlns:a16="http://schemas.microsoft.com/office/drawing/2014/main" id="{AD08A5B4-57A6-4F5B-B4BD-D7BB1B2A7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714625"/>
            <a:ext cx="206783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 dirty="0"/>
              <a:t>This bell is hunting up, it takes a step of one place back down before continuing to hunt up.</a:t>
            </a:r>
          </a:p>
        </p:txBody>
      </p:sp>
      <p:sp>
        <p:nvSpPr>
          <p:cNvPr id="3" name="Line 15">
            <a:extLst>
              <a:ext uri="{FF2B5EF4-FFF2-40B4-BE49-F238E27FC236}">
                <a16:creationId xmlns:a16="http://schemas.microsoft.com/office/drawing/2014/main" id="{6A6A01D2-D0B0-4CAC-9A36-77CB9EA59A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2633" y="4752642"/>
            <a:ext cx="0" cy="493903"/>
          </a:xfrm>
          <a:prstGeom prst="line">
            <a:avLst/>
          </a:prstGeom>
          <a:noFill/>
          <a:ln w="44450">
            <a:solidFill>
              <a:srgbClr val="A6E5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5" name="Line 15">
            <a:extLst>
              <a:ext uri="{FF2B5EF4-FFF2-40B4-BE49-F238E27FC236}">
                <a16:creationId xmlns:a16="http://schemas.microsoft.com/office/drawing/2014/main" id="{7F56EF1C-2DCA-4AA8-842C-6FA712746C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2488" y="2809232"/>
            <a:ext cx="0" cy="493903"/>
          </a:xfrm>
          <a:prstGeom prst="line">
            <a:avLst/>
          </a:prstGeom>
          <a:noFill/>
          <a:ln w="44450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33AC814-B946-4A6B-93CE-838E89DE1474}"/>
              </a:ext>
            </a:extLst>
          </p:cNvPr>
          <p:cNvCxnSpPr/>
          <p:nvPr/>
        </p:nvCxnSpPr>
        <p:spPr>
          <a:xfrm>
            <a:off x="2707323" y="3087688"/>
            <a:ext cx="784557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CA9DC9A-8795-4D27-AD10-E64318454035}"/>
              </a:ext>
            </a:extLst>
          </p:cNvPr>
          <p:cNvCxnSpPr/>
          <p:nvPr/>
        </p:nvCxnSpPr>
        <p:spPr>
          <a:xfrm flipH="1">
            <a:off x="4792026" y="3429000"/>
            <a:ext cx="932102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5DE77E-6E7D-44DF-8275-CBC6CA711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600" y="2020230"/>
            <a:ext cx="6620799" cy="4001058"/>
          </a:xfrm>
          <a:prstGeom prst="rect">
            <a:avLst/>
          </a:prstGeom>
        </p:spPr>
      </p:pic>
      <p:sp>
        <p:nvSpPr>
          <p:cNvPr id="32784" name="Rectangle 16">
            <a:extLst>
              <a:ext uri="{FF2B5EF4-FFF2-40B4-BE49-F238E27FC236}">
                <a16:creationId xmlns:a16="http://schemas.microsoft.com/office/drawing/2014/main" id="{2C5FA5D5-F81D-4C60-B82A-A573740AFE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0"/>
            <a:ext cx="8207375" cy="739775"/>
          </a:xfrm>
        </p:spPr>
        <p:txBody>
          <a:bodyPr anchor="ctr"/>
          <a:lstStyle/>
          <a:p>
            <a:pPr>
              <a:defRPr/>
            </a:pPr>
            <a:r>
              <a:rPr lang="en-GB" sz="2800" dirty="0"/>
              <a:t>Circle of work 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6794C2D6-B60B-4CC5-9C02-CCD42345AEA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000" y="1116000"/>
            <a:ext cx="8207375" cy="4679950"/>
          </a:xfrm>
        </p:spPr>
        <p:txBody>
          <a:bodyPr/>
          <a:lstStyle/>
          <a:p>
            <a:r>
              <a:rPr lang="en-GB" altLang="en-US" sz="2400" dirty="0"/>
              <a:t>There are three working bells in a plain course of Grandsire Doubles. The treble and the second plain hunt.</a:t>
            </a:r>
          </a:p>
          <a:p>
            <a:endParaRPr lang="en-GB" altLang="en-US" dirty="0"/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>
            <a:extLst>
              <a:ext uri="{FF2B5EF4-FFF2-40B4-BE49-F238E27FC236}">
                <a16:creationId xmlns:a16="http://schemas.microsoft.com/office/drawing/2014/main" id="{21EB3C9A-1760-4645-94E4-9140DE7193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>
              <a:defRPr/>
            </a:pPr>
            <a:r>
              <a:rPr lang="en-GB" sz="2800" dirty="0"/>
              <a:t>The line for Grandsire Doubles</a:t>
            </a:r>
          </a:p>
        </p:txBody>
      </p:sp>
      <p:sp>
        <p:nvSpPr>
          <p:cNvPr id="17411" name="Rectangle 9">
            <a:extLst>
              <a:ext uri="{FF2B5EF4-FFF2-40B4-BE49-F238E27FC236}">
                <a16:creationId xmlns:a16="http://schemas.microsoft.com/office/drawing/2014/main" id="{1D244C99-294A-4F52-BD26-A12B034FA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6748" y="1116000"/>
            <a:ext cx="6619875" cy="4895850"/>
          </a:xfrm>
        </p:spPr>
        <p:txBody>
          <a:bodyPr/>
          <a:lstStyle/>
          <a:p>
            <a:pPr marL="263525" indent="-263525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This a visual representation of Grandsire Doubles. </a:t>
            </a:r>
          </a:p>
          <a:p>
            <a:pPr marL="263525" indent="-263525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The start for each bell is labelled. These are the place bells.</a:t>
            </a:r>
          </a:p>
          <a:p>
            <a:pPr marL="263525" indent="-263525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The treble and second plain hunt. They are illustrated in red and blue respectively.</a:t>
            </a:r>
          </a:p>
          <a:p>
            <a:endParaRPr lang="en-GB" altLang="en-US" sz="14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BCD5A6-8906-4319-873B-0DCC45C2E782}"/>
              </a:ext>
            </a:extLst>
          </p:cNvPr>
          <p:cNvGrpSpPr/>
          <p:nvPr/>
        </p:nvGrpSpPr>
        <p:grpSpPr>
          <a:xfrm>
            <a:off x="7309522" y="952286"/>
            <a:ext cx="1368150" cy="5223277"/>
            <a:chOff x="1" y="1"/>
            <a:chExt cx="1523364" cy="6605421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3FA208A-323B-473D-BAC9-47CB6FA15C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"/>
              <a:ext cx="1096883" cy="660542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D4367AED-DCC2-4418-804A-E4452B4E11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20" y="2087880"/>
              <a:ext cx="258445" cy="2647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0D51BA5-1961-4D20-A2CF-DFCD066E9BC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9680" y="137160"/>
              <a:ext cx="258445" cy="25209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E4569A1-76CF-4D0F-91D4-0FE879541F7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8720" y="4145280"/>
              <a:ext cx="258445" cy="27178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3A96BCA-0769-4C77-A47B-F2D2EB0C82C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>
              <a:defRPr/>
            </a:pPr>
            <a:r>
              <a:rPr lang="en-GB" sz="2800" dirty="0"/>
              <a:t>Place bells 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DDC7452-26A0-4DDB-8540-3C62D6C41C5C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116000"/>
            <a:ext cx="8207375" cy="5049304"/>
          </a:xfrm>
        </p:spPr>
        <p:txBody>
          <a:bodyPr/>
          <a:lstStyle/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en-GB" altLang="en-US" sz="2400" dirty="0"/>
              <a:t>The number of the place bell refers to the work rung by that bell in the first lead.</a:t>
            </a:r>
          </a:p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en-GB" altLang="en-US" sz="2400" dirty="0"/>
              <a:t>In the first lead 3 makes thirds, leads and then hunts to the back.</a:t>
            </a:r>
          </a:p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en-GB" altLang="en-US" sz="2400" dirty="0"/>
              <a:t>At the end of the lead it is in fourth place. It is now fourth place bell and rings the work which the 4 rings in the first lead.</a:t>
            </a:r>
          </a:p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en-GB" altLang="en-US" sz="2400" dirty="0"/>
              <a:t>In Grandsire Doubles one inside bell does not ring the work but plain hunts. In the plain course this is the 2.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ADC023BC-CDD7-4DEC-B061-B0D17C41C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16632"/>
            <a:ext cx="82073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spc="-5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GB" sz="2800" kern="0" dirty="0"/>
              <a:t>Passing the treble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F699B8-5E16-4559-9E50-4AF48C9557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 t="23565" r="37215" b="9312"/>
          <a:stretch/>
        </p:blipFill>
        <p:spPr>
          <a:xfrm>
            <a:off x="468000" y="1675566"/>
            <a:ext cx="1473016" cy="43501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765A94-908C-4D83-BAEB-E5E656054138}"/>
              </a:ext>
            </a:extLst>
          </p:cNvPr>
          <p:cNvSpPr txBox="1"/>
          <p:nvPr/>
        </p:nvSpPr>
        <p:spPr>
          <a:xfrm>
            <a:off x="468000" y="111600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work of the 3 (place bells are marked)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7BC0D6-17A6-456F-B735-5774A6FB81BD}"/>
              </a:ext>
            </a:extLst>
          </p:cNvPr>
          <p:cNvSpPr txBox="1"/>
          <p:nvPr/>
        </p:nvSpPr>
        <p:spPr>
          <a:xfrm>
            <a:off x="2267744" y="2340392"/>
            <a:ext cx="430790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Pass the treble in 3-4</a:t>
            </a:r>
          </a:p>
          <a:p>
            <a:endParaRPr lang="en-GB" dirty="0"/>
          </a:p>
          <a:p>
            <a:r>
              <a:rPr lang="en-GB" b="1" dirty="0"/>
              <a:t>Dodge 4-5 down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dirty="0"/>
              <a:t>Pass the treble in 2-3</a:t>
            </a:r>
          </a:p>
          <a:p>
            <a:endParaRPr lang="en-GB" sz="800" dirty="0"/>
          </a:p>
          <a:p>
            <a:r>
              <a:rPr lang="en-GB" b="1" dirty="0"/>
              <a:t>Dodge 4-5 up</a:t>
            </a:r>
          </a:p>
          <a:p>
            <a:endParaRPr lang="en-GB" b="1" dirty="0"/>
          </a:p>
          <a:p>
            <a:endParaRPr lang="en-GB" b="1" dirty="0"/>
          </a:p>
          <a:p>
            <a:endParaRPr lang="en-GB" sz="500" b="1" dirty="0"/>
          </a:p>
          <a:p>
            <a:endParaRPr lang="en-GB" sz="500" b="1" dirty="0"/>
          </a:p>
          <a:p>
            <a:endParaRPr lang="en-GB" b="1" dirty="0"/>
          </a:p>
          <a:p>
            <a:r>
              <a:rPr lang="en-GB" dirty="0"/>
              <a:t>Treble takes your bell off the lead</a:t>
            </a:r>
          </a:p>
          <a:p>
            <a:endParaRPr lang="en-GB" sz="600" b="1" dirty="0"/>
          </a:p>
          <a:p>
            <a:r>
              <a:rPr lang="en-GB" b="1" dirty="0"/>
              <a:t>Make thirds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7C1ACA-E524-4BD1-A168-C173DC087EA6}"/>
              </a:ext>
            </a:extLst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463" y="5773576"/>
            <a:ext cx="258445" cy="252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E6C502-BF72-43EB-B6AB-07DAFA21C608}"/>
              </a:ext>
            </a:extLst>
          </p:cNvPr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464" y="4362424"/>
            <a:ext cx="258445" cy="271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46757F-F309-4DF0-AC28-1352C81F0952}"/>
              </a:ext>
            </a:extLst>
          </p:cNvPr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465" y="3074018"/>
            <a:ext cx="258445" cy="264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E965E3-9BF1-403A-9B73-B5E4BBB15383}"/>
              </a:ext>
            </a:extLst>
          </p:cNvPr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466" y="1910094"/>
            <a:ext cx="258445" cy="252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997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>
            <a:extLst>
              <a:ext uri="{FF2B5EF4-FFF2-40B4-BE49-F238E27FC236}">
                <a16:creationId xmlns:a16="http://schemas.microsoft.com/office/drawing/2014/main" id="{8566CA3C-53BC-45F0-9421-B1BEF0ED7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>
              <a:defRPr/>
            </a:pPr>
            <a:r>
              <a:rPr lang="en-GB" sz="2800" dirty="0"/>
              <a:t>How does Grandsire Doubles work?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088583E4-9303-4F20-B725-820CEB08A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35697" y="1125538"/>
            <a:ext cx="6839992" cy="4679950"/>
          </a:xfrm>
        </p:spPr>
        <p:txBody>
          <a:bodyPr/>
          <a:lstStyle/>
          <a:p>
            <a:pPr marL="263525" indent="-263525">
              <a:lnSpc>
                <a:spcPct val="11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All the bells plain hunt until the treble leads. </a:t>
            </a:r>
          </a:p>
          <a:p>
            <a:pPr marL="263525" indent="-263525">
              <a:lnSpc>
                <a:spcPct val="110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GB" altLang="en-US" sz="2400" dirty="0"/>
              <a:t>At the lead end, one bell makes thirds which causes the bells in 4-5 to dodge.</a:t>
            </a:r>
          </a:p>
        </p:txBody>
      </p:sp>
      <p:pic>
        <p:nvPicPr>
          <p:cNvPr id="4" name="Picture 3" descr="Diagram, icon&#10;&#10;Description automatically generated">
            <a:extLst>
              <a:ext uri="{FF2B5EF4-FFF2-40B4-BE49-F238E27FC236}">
                <a16:creationId xmlns:a16="http://schemas.microsoft.com/office/drawing/2014/main" id="{3923B518-ACEB-4D70-ADA9-DF39F86B1F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80728"/>
            <a:ext cx="1440160" cy="5400600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D6DD427-9A6D-4BFA-BC12-B7EC3DA879F6}"/>
              </a:ext>
            </a:extLst>
          </p:cNvPr>
          <p:cNvCxnSpPr>
            <a:cxnSpLocks/>
          </p:cNvCxnSpPr>
          <p:nvPr/>
        </p:nvCxnSpPr>
        <p:spPr>
          <a:xfrm>
            <a:off x="360000" y="2780928"/>
            <a:ext cx="12241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8A4B82-FAF9-4F50-96C5-BC9A96BB7979}"/>
              </a:ext>
            </a:extLst>
          </p:cNvPr>
          <p:cNvCxnSpPr>
            <a:cxnSpLocks/>
          </p:cNvCxnSpPr>
          <p:nvPr/>
        </p:nvCxnSpPr>
        <p:spPr>
          <a:xfrm>
            <a:off x="360000" y="4420800"/>
            <a:ext cx="12241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235973-0529-4235-A51C-E1192F4523BE}"/>
              </a:ext>
            </a:extLst>
          </p:cNvPr>
          <p:cNvCxnSpPr>
            <a:cxnSpLocks/>
          </p:cNvCxnSpPr>
          <p:nvPr/>
        </p:nvCxnSpPr>
        <p:spPr>
          <a:xfrm>
            <a:off x="360000" y="6021288"/>
            <a:ext cx="12241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TZ mini PowerPoint template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Title and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Title and Text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TZ Case Study">
  <a:themeElements>
    <a:clrScheme name="DTZ">
      <a:dk1>
        <a:srgbClr val="000000"/>
      </a:dk1>
      <a:lt1>
        <a:srgbClr val="FFFFFF"/>
      </a:lt1>
      <a:dk2>
        <a:srgbClr val="58595B"/>
      </a:dk2>
      <a:lt2>
        <a:srgbClr val="DCDDDF"/>
      </a:lt2>
      <a:accent1>
        <a:srgbClr val="E4303D"/>
      </a:accent1>
      <a:accent2>
        <a:srgbClr val="58595B"/>
      </a:accent2>
      <a:accent3>
        <a:srgbClr val="BCBEC0"/>
      </a:accent3>
      <a:accent4>
        <a:srgbClr val="E0AA0F"/>
      </a:accent4>
      <a:accent5>
        <a:srgbClr val="005C84"/>
      </a:accent5>
      <a:accent6>
        <a:srgbClr val="D36D00"/>
      </a:accent6>
      <a:hlink>
        <a:srgbClr val="58595B"/>
      </a:hlink>
      <a:folHlink>
        <a:srgbClr val="BCBEC0"/>
      </a:folHlink>
    </a:clrScheme>
    <a:fontScheme name="DTZ Case Stud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TZ Case Study 1">
        <a:dk1>
          <a:srgbClr val="87888A"/>
        </a:dk1>
        <a:lt1>
          <a:srgbClr val="FFFFFF"/>
        </a:lt1>
        <a:dk2>
          <a:srgbClr val="000000"/>
        </a:dk2>
        <a:lt2>
          <a:srgbClr val="A7A8AA"/>
        </a:lt2>
        <a:accent1>
          <a:srgbClr val="E53138"/>
        </a:accent1>
        <a:accent2>
          <a:srgbClr val="707172"/>
        </a:accent2>
        <a:accent3>
          <a:srgbClr val="FFFFFF"/>
        </a:accent3>
        <a:accent4>
          <a:srgbClr val="727375"/>
        </a:accent4>
        <a:accent5>
          <a:srgbClr val="F0ADAE"/>
        </a:accent5>
        <a:accent6>
          <a:srgbClr val="656667"/>
        </a:accent6>
        <a:hlink>
          <a:srgbClr val="646567"/>
        </a:hlink>
        <a:folHlink>
          <a:srgbClr val="D9DA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DTZ mini PowerPoint template</Template>
  <TotalTime>12857</TotalTime>
  <Words>622</Words>
  <Application>Microsoft Office PowerPoint</Application>
  <PresentationFormat>On-screen Show (4:3)</PresentationFormat>
  <Paragraphs>73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Helvetica</vt:lpstr>
      <vt:lpstr>DTZ mini PowerPoint template</vt:lpstr>
      <vt:lpstr>Title and Content</vt:lpstr>
      <vt:lpstr>DTZ Case Study</vt:lpstr>
      <vt:lpstr>Grandsire Doubles Explained</vt:lpstr>
      <vt:lpstr>New concepts</vt:lpstr>
      <vt:lpstr>A dodge</vt:lpstr>
      <vt:lpstr>A dodge</vt:lpstr>
      <vt:lpstr>Circle of work </vt:lpstr>
      <vt:lpstr>The line for Grandsire Doubles</vt:lpstr>
      <vt:lpstr>Place bells </vt:lpstr>
      <vt:lpstr>PowerPoint Presentation</vt:lpstr>
      <vt:lpstr>How does Grandsire Doubles work?</vt:lpstr>
      <vt:lpstr>Touches – bobs</vt:lpstr>
      <vt:lpstr>Touches – singles</vt:lpstr>
      <vt:lpstr>The half hunt bell</vt:lpstr>
      <vt:lpstr>PowerPoint Presentation</vt:lpstr>
    </vt:vector>
  </TitlesOfParts>
  <Company>DTZ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Gransire Doubles Explained</dc:title>
  <dc:creator>cpearce</dc:creator>
  <cp:lastModifiedBy>Lesley Belcher</cp:lastModifiedBy>
  <cp:revision>365</cp:revision>
  <dcterms:created xsi:type="dcterms:W3CDTF">2011-06-02T10:56:53Z</dcterms:created>
  <dcterms:modified xsi:type="dcterms:W3CDTF">2021-07-15T10:58:32Z</dcterms:modified>
</cp:coreProperties>
</file>