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</p:sldMasterIdLst>
  <p:notesMasterIdLst>
    <p:notesMasterId r:id="rId9"/>
  </p:notesMasterIdLst>
  <p:handoutMasterIdLst>
    <p:handoutMasterId r:id="rId10"/>
  </p:handoutMasterIdLst>
  <p:sldIdLst>
    <p:sldId id="390" r:id="rId3"/>
    <p:sldId id="391" r:id="rId4"/>
    <p:sldId id="392" r:id="rId5"/>
    <p:sldId id="393" r:id="rId6"/>
    <p:sldId id="394" r:id="rId7"/>
    <p:sldId id="395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orient="horz" pos="3838" userDrawn="1">
          <p15:clr>
            <a:srgbClr val="A4A3A4"/>
          </p15:clr>
        </p15:guide>
        <p15:guide id="3" orient="horz" pos="1117" userDrawn="1">
          <p15:clr>
            <a:srgbClr val="A4A3A4"/>
          </p15:clr>
        </p15:guide>
        <p15:guide id="4" orient="horz" pos="3521" userDrawn="1">
          <p15:clr>
            <a:srgbClr val="A4A3A4"/>
          </p15:clr>
        </p15:guide>
        <p15:guide id="5" orient="horz" pos="1525" userDrawn="1">
          <p15:clr>
            <a:srgbClr val="A4A3A4"/>
          </p15:clr>
        </p15:guide>
        <p15:guide id="6" pos="295" userDrawn="1">
          <p15:clr>
            <a:srgbClr val="A4A3A4"/>
          </p15:clr>
        </p15:guide>
        <p15:guide id="7" pos="5465" userDrawn="1">
          <p15:clr>
            <a:srgbClr val="A4A3A4"/>
          </p15:clr>
        </p15:guide>
        <p15:guide id="8" pos="2835" userDrawn="1">
          <p15:clr>
            <a:srgbClr val="A4A3A4"/>
          </p15:clr>
        </p15:guide>
        <p15:guide id="9" pos="29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0000"/>
    <a:srgbClr val="FF6600"/>
    <a:srgbClr val="003399"/>
    <a:srgbClr val="E4303D"/>
    <a:srgbClr val="8499A5"/>
    <a:srgbClr val="608E3A"/>
    <a:srgbClr val="779182"/>
    <a:srgbClr val="9E9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59" d="100"/>
          <a:sy n="59" d="100"/>
        </p:scale>
        <p:origin x="712" y="60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082"/>
    </p:cViewPr>
  </p:sorterViewPr>
  <p:notesViewPr>
    <p:cSldViewPr>
      <p:cViewPr varScale="1">
        <p:scale>
          <a:sx n="51" d="100"/>
          <a:sy n="51" d="100"/>
        </p:scale>
        <p:origin x="-26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3CD570F-5CB9-47AF-9D97-05E4EA17D9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F789645-A58A-4904-AFAD-3953CE4196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4B2F0370-359F-4C10-AEEE-76F00DF2078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E5A5166F-ED13-4766-A544-D79A5DC8C4A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25EA43-7DDB-4273-A888-15115B7947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517F46D-7054-4A51-94E9-E3F652D6939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EDFF95C-7516-4AB3-8847-652037DB455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0D8A475C-738C-4B8D-BBFD-5B4A5B42670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521CD74E-5B43-47E7-85F3-D90D53820C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4CC8673-DAC0-4105-ABB0-912A997642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4ADDACD8-4A49-4BC1-A9B1-AF8491465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FCAC80-0B86-41C9-AFA3-47466F02618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CAC80-0B86-41C9-AFA3-47466F02618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9361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CAC80-0B86-41C9-AFA3-47466F026182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52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CAC80-0B86-41C9-AFA3-47466F026182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824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CAC80-0B86-41C9-AFA3-47466F026182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212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CAC80-0B86-41C9-AFA3-47466F026182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17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association-of-ringing-teachers-transparent.eps">
            <a:extLst>
              <a:ext uri="{FF2B5EF4-FFF2-40B4-BE49-F238E27FC236}">
                <a16:creationId xmlns:a16="http://schemas.microsoft.com/office/drawing/2014/main" id="{D7B14044-1A5E-4A85-BE06-5A36B1417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7"/>
            <a:ext cx="44640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A63024B1-5C0F-4F0A-9C88-87816972A4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987286" y="6276588"/>
            <a:ext cx="39160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D20000"/>
                </a:solidFill>
              </a:rPr>
              <a:t>www.ringingteachers.org/survival-and-recovery-toolbox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9158E3-39AC-4541-A625-9995E158A347}"/>
              </a:ext>
            </a:extLst>
          </p:cNvPr>
          <p:cNvCxnSpPr>
            <a:cxnSpLocks/>
          </p:cNvCxnSpPr>
          <p:nvPr userDrawn="1"/>
        </p:nvCxnSpPr>
        <p:spPr>
          <a:xfrm>
            <a:off x="1" y="6415088"/>
            <a:ext cx="4860031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4" y="2579428"/>
            <a:ext cx="6080125" cy="1023583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3755696"/>
            <a:ext cx="6080125" cy="6838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313" y="4527868"/>
            <a:ext cx="4032250" cy="357187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D57E8-1AB7-4F20-8CBB-71797DC769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23187" y="258140"/>
            <a:ext cx="2137245" cy="19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5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31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5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9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37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0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546E6FD-CC0D-4858-B3CC-2F19BE7E4B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44452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A32F20A-87E5-4C05-A3F9-051D6B45B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Line 11">
            <a:extLst>
              <a:ext uri="{FF2B5EF4-FFF2-40B4-BE49-F238E27FC236}">
                <a16:creationId xmlns:a16="http://schemas.microsoft.com/office/drawing/2014/main" id="{E3E9B80C-3C59-416D-9041-3E9537C8C4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4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24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147A95-A170-4BCE-BC9B-B82C1575C7DE}"/>
              </a:ext>
            </a:extLst>
          </p:cNvPr>
          <p:cNvCxnSpPr/>
          <p:nvPr/>
        </p:nvCxnSpPr>
        <p:spPr>
          <a:xfrm>
            <a:off x="1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>
            <a:extLst>
              <a:ext uri="{FF2B5EF4-FFF2-40B4-BE49-F238E27FC236}">
                <a16:creationId xmlns:a16="http://schemas.microsoft.com/office/drawing/2014/main" id="{AF064691-BE06-47D2-BD79-D30F747C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2D5C2A70-A8BF-4E39-8038-5B6E6899F988}"/>
              </a:ext>
            </a:extLst>
          </p:cNvPr>
          <p:cNvSpPr txBox="1">
            <a:spLocks/>
          </p:cNvSpPr>
          <p:nvPr/>
        </p:nvSpPr>
        <p:spPr>
          <a:xfrm>
            <a:off x="7115175" y="6223002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4E19433-339A-4AE7-806F-8E9640CA612E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spc="-5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  <a:ea typeface="ＭＳ Ｐゴシック" pitchFamily="34" charset="-128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ＭＳ Ｐゴシック" pitchFamily="34" charset="-128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F183EC1-E256-4609-9E3C-0579AAC55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44452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03408FD-5CC6-4CCA-91F9-BCB2398E8A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196975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Line 11">
            <a:extLst>
              <a:ext uri="{FF2B5EF4-FFF2-40B4-BE49-F238E27FC236}">
                <a16:creationId xmlns:a16="http://schemas.microsoft.com/office/drawing/2014/main" id="{3ED4CA85-01F9-4825-ADEA-FF2CAE61D5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4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24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7E6A79-27C4-40DC-8E13-0689DCE2406C}"/>
              </a:ext>
            </a:extLst>
          </p:cNvPr>
          <p:cNvCxnSpPr>
            <a:cxnSpLocks/>
          </p:cNvCxnSpPr>
          <p:nvPr/>
        </p:nvCxnSpPr>
        <p:spPr>
          <a:xfrm>
            <a:off x="1" y="6415088"/>
            <a:ext cx="8244407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B0FB6C5C-8A27-4DE3-AE84-54CC0B068EF3}"/>
              </a:ext>
            </a:extLst>
          </p:cNvPr>
          <p:cNvSpPr txBox="1">
            <a:spLocks/>
          </p:cNvSpPr>
          <p:nvPr/>
        </p:nvSpPr>
        <p:spPr>
          <a:xfrm>
            <a:off x="8388424" y="6232525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55322A3-FDEC-4578-95F4-B786D514F0E5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 dirty="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4" r:id="rId2"/>
    <p:sldLayoutId id="2147484115" r:id="rId3"/>
    <p:sldLayoutId id="2147484116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spc="-5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  <a:ea typeface="ＭＳ Ｐゴシック" pitchFamily="34" charset="-128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ＭＳ Ｐゴシック" pitchFamily="34" charset="-128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ringingteachers.org/survival-and-recovery-toolbo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ringingteachers.org/survival-and-recovery-toolbox/fit-to-r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ingingteachers.org/survival-and-recovery-toolbox/ringing-societies-gui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ringingteachers.org/survival-and-recovery-toolbox/recruitment-and-retent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ingingteachers.org/survival-and-recovery-toolbo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20D64-3D77-41EA-8923-08841878F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315" y="2579690"/>
            <a:ext cx="6080125" cy="1023937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Survival and Recovery Toolbox</a:t>
            </a:r>
          </a:p>
        </p:txBody>
      </p:sp>
      <p:sp>
        <p:nvSpPr>
          <p:cNvPr id="4099" name="Subtitle 2">
            <a:extLst>
              <a:ext uri="{FF2B5EF4-FFF2-40B4-BE49-F238E27FC236}">
                <a16:creationId xmlns:a16="http://schemas.microsoft.com/office/drawing/2014/main" id="{AF9FA3F9-E735-48FF-948C-E32D500D90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5" y="3756027"/>
            <a:ext cx="6080125" cy="68421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Add your ringing society name</a:t>
            </a:r>
          </a:p>
        </p:txBody>
      </p:sp>
      <p:sp>
        <p:nvSpPr>
          <p:cNvPr id="4100" name="Text Placeholder 3">
            <a:extLst>
              <a:ext uri="{FF2B5EF4-FFF2-40B4-BE49-F238E27FC236}">
                <a16:creationId xmlns:a16="http://schemas.microsoft.com/office/drawing/2014/main" id="{AD3428F9-52DC-4B51-8F9E-8107F17377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4527550"/>
            <a:ext cx="4032250" cy="357188"/>
          </a:xfrm>
        </p:spPr>
        <p:txBody>
          <a:bodyPr/>
          <a:lstStyle/>
          <a:p>
            <a:r>
              <a:rPr lang="en-US" altLang="en-US" dirty="0"/>
              <a:t>Add you name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AB4E-158C-4C59-BEB8-7CAADE38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dirty="0">
                <a:ea typeface="+mj-ea"/>
              </a:rPr>
              <a:t>What is the toolbox?</a:t>
            </a: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56797E1-712D-4FC7-A955-CE162D266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r="54190"/>
          <a:stretch/>
        </p:blipFill>
        <p:spPr>
          <a:xfrm>
            <a:off x="6725694" y="967227"/>
            <a:ext cx="2310801" cy="4766029"/>
          </a:xfrm>
          <a:prstGeom prst="rect">
            <a:avLst/>
          </a:prstGeom>
        </p:spPr>
      </p:pic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8B4BEED-2D7E-4F08-9B22-B6CB0747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080000"/>
            <a:ext cx="5759873" cy="468052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dirty="0"/>
              <a:t>A website developed by ART and CCCBR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en-US" sz="2400" dirty="0"/>
              <a:t>Help deliver a successful return to ringing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/>
              <a:t>Designed for: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Ringers – helping yourself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Tower Captains – helping your band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Ringing societies – helping bands</a:t>
            </a:r>
          </a:p>
          <a:p>
            <a:pPr marL="0" indent="0">
              <a:buNone/>
            </a:pPr>
            <a:r>
              <a:rPr lang="en-US" altLang="en-US" sz="2400" dirty="0"/>
              <a:t>Webpages contain: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Information – tips, ideas, videos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Case studies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US" altLang="en-US" sz="2000" dirty="0"/>
              <a:t>Opinion pieces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endParaRPr lang="en-US" altLang="en-US" sz="2000" dirty="0"/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endParaRPr lang="en-US" altLang="en-US" sz="2000" dirty="0"/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endParaRPr lang="en-US" altLang="en-US" sz="2000" dirty="0"/>
          </a:p>
          <a:p>
            <a:pPr marL="533400" indent="0">
              <a:buClr>
                <a:srgbClr val="C00000"/>
              </a:buClr>
              <a:buNone/>
            </a:pPr>
            <a:endParaRPr lang="en-US" altLang="en-US" sz="2000" dirty="0"/>
          </a:p>
          <a:p>
            <a:pPr marL="719138" indent="-185738">
              <a:buClr>
                <a:srgbClr val="C00000"/>
              </a:buClr>
            </a:pPr>
            <a:endParaRPr lang="en-US" alt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2D6474-AFF2-4E55-A006-2BD41FF74EC3}"/>
              </a:ext>
            </a:extLst>
          </p:cNvPr>
          <p:cNvSpPr txBox="1"/>
          <p:nvPr/>
        </p:nvSpPr>
        <p:spPr>
          <a:xfrm>
            <a:off x="468313" y="5868000"/>
            <a:ext cx="820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ringingteachers.org/survival-and-recovery-toolbox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AB4E-158C-4C59-BEB8-7CAADE38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dirty="0">
                <a:ea typeface="+mj-ea"/>
              </a:rPr>
              <a:t>Example – getting fit for ringing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8B4BEED-2D7E-4F08-9B22-B6CB0747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4" y="1080000"/>
            <a:ext cx="8207375" cy="4365224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n-GB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major concern for ringers</a:t>
            </a:r>
          </a:p>
          <a:p>
            <a:pPr marL="719138" lvl="0" indent="-185738">
              <a:spcBef>
                <a:spcPts val="0"/>
              </a:spcBef>
              <a:buClr>
                <a:srgbClr val="C00000"/>
              </a:buClr>
            </a:pPr>
            <a:r>
              <a:rPr lang="en-GB" sz="2000" dirty="0">
                <a:latin typeface="+mj-lt"/>
              </a:rPr>
              <a:t>3 practices a week = 1800 plus shoulder stretches</a:t>
            </a:r>
          </a:p>
          <a:p>
            <a:pPr marL="0" lvl="0" indent="0">
              <a:lnSpc>
                <a:spcPct val="107000"/>
              </a:lnSpc>
              <a:spcBef>
                <a:spcPts val="1800"/>
              </a:spcBef>
              <a:buNone/>
            </a:pPr>
            <a:r>
              <a:rPr lang="en-GB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Two ringing professional physiotherapists 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GB" sz="2000" dirty="0">
                <a:latin typeface="+mj-lt"/>
              </a:rPr>
              <a:t>Set of exercises to do at home.</a:t>
            </a:r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r>
              <a:rPr lang="en-GB" sz="2000" dirty="0">
                <a:latin typeface="+mj-lt"/>
              </a:rPr>
              <a:t>Fit into your life e.g. when you walk through a door</a:t>
            </a:r>
          </a:p>
          <a:p>
            <a:pPr marL="0" indent="0">
              <a:spcBef>
                <a:spcPts val="1800"/>
              </a:spcBef>
              <a:buClr>
                <a:srgbClr val="C00000"/>
              </a:buClr>
              <a:buNone/>
            </a:pPr>
            <a:r>
              <a:rPr lang="en-GB" sz="2400" dirty="0">
                <a:latin typeface="+mj-lt"/>
                <a:cs typeface="Times New Roman" panose="02020603050405020304" pitchFamily="18" charset="0"/>
              </a:rPr>
              <a:t>Targeted at ringers – other pages outline ideas for Tower </a:t>
            </a:r>
            <a:r>
              <a:rPr lang="en-GB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Captains on a successful transition back to ringing</a:t>
            </a:r>
          </a:p>
          <a:p>
            <a:pPr marL="0" lvl="0" indent="0">
              <a:lnSpc>
                <a:spcPct val="107000"/>
              </a:lnSpc>
              <a:spcBef>
                <a:spcPts val="1800"/>
              </a:spcBef>
              <a:buNone/>
            </a:pPr>
            <a:r>
              <a:rPr lang="en-GB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Offered a go on a simulator before Sunday ringing resumed in the Summer – 25% of branch took advantage of the offer</a:t>
            </a:r>
            <a:endParaRPr lang="en-US" altLang="en-US" sz="2000" dirty="0"/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endParaRPr lang="en-US" altLang="en-US" sz="2000" dirty="0"/>
          </a:p>
          <a:p>
            <a:pPr marL="719138" indent="-185738">
              <a:spcBef>
                <a:spcPts val="0"/>
              </a:spcBef>
              <a:buClr>
                <a:srgbClr val="C00000"/>
              </a:buClr>
            </a:pPr>
            <a:endParaRPr lang="en-US" altLang="en-US" sz="2000" dirty="0"/>
          </a:p>
          <a:p>
            <a:pPr marL="533400" indent="0">
              <a:buClr>
                <a:srgbClr val="C00000"/>
              </a:buClr>
              <a:buNone/>
            </a:pPr>
            <a:endParaRPr lang="en-US" altLang="en-US" sz="2000" dirty="0"/>
          </a:p>
          <a:p>
            <a:pPr marL="719138" indent="-185738">
              <a:buClr>
                <a:srgbClr val="C00000"/>
              </a:buClr>
            </a:pPr>
            <a:endParaRPr lang="en-US" alt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61192-865B-4A6D-BB42-B705A4DB53B0}"/>
              </a:ext>
            </a:extLst>
          </p:cNvPr>
          <p:cNvSpPr txBox="1"/>
          <p:nvPr/>
        </p:nvSpPr>
        <p:spPr>
          <a:xfrm>
            <a:off x="468313" y="5868000"/>
            <a:ext cx="820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0070C0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ringingteachers.org/survival-and-recovery-toolbox/fit-to-ring</a:t>
            </a:r>
            <a:endParaRPr lang="en-US" alt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1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AB4E-158C-4C59-BEB8-7CAADE38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dirty="0">
                <a:ea typeface="+mj-ea"/>
              </a:rPr>
              <a:t>Example – for ringing societies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8B4BEED-2D7E-4F08-9B22-B6CB0747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48" y="1080000"/>
            <a:ext cx="3671641" cy="2772308"/>
          </a:xfrm>
        </p:spPr>
        <p:txBody>
          <a:bodyPr/>
          <a:lstStyle/>
          <a:p>
            <a:pPr marL="268288" indent="-176213">
              <a:spcBef>
                <a:spcPts val="0"/>
              </a:spcBef>
              <a:buClr>
                <a:srgbClr val="C00000"/>
              </a:buClr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Organise events, training and recruitment projects that span a number of towers</a:t>
            </a:r>
          </a:p>
          <a:p>
            <a:pPr marL="268288" indent="-176213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Identify bands or areas that are struggling and focus on helping them as individual towers or as a group of towers</a:t>
            </a:r>
            <a:endParaRPr lang="en-US" altLang="en-US" sz="2000" dirty="0"/>
          </a:p>
          <a:p>
            <a:pPr marL="719138" indent="-185738">
              <a:buClr>
                <a:srgbClr val="C00000"/>
              </a:buClr>
            </a:pPr>
            <a:endParaRPr lang="en-US" alt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61192-865B-4A6D-BB42-B705A4DB53B0}"/>
              </a:ext>
            </a:extLst>
          </p:cNvPr>
          <p:cNvSpPr txBox="1"/>
          <p:nvPr/>
        </p:nvSpPr>
        <p:spPr>
          <a:xfrm>
            <a:off x="539552" y="5517232"/>
            <a:ext cx="8207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http://ringingteachers.org/survival-and-recovery-toolbox/ringing-societies-guide</a:t>
            </a:r>
            <a:endParaRPr lang="en-US" altLang="en-US" sz="2000" b="1" dirty="0">
              <a:solidFill>
                <a:srgbClr val="0070C0"/>
              </a:solidFill>
            </a:endParaRPr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20C497F0-CD30-42A4-B56E-CCD7F41BE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62" y="1700808"/>
            <a:ext cx="4376509" cy="31975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25B8D9-7847-4E1E-8350-499F9BD8BE6C}"/>
              </a:ext>
            </a:extLst>
          </p:cNvPr>
          <p:cNvSpPr txBox="1"/>
          <p:nvPr/>
        </p:nvSpPr>
        <p:spPr>
          <a:xfrm>
            <a:off x="404300" y="1088740"/>
            <a:ext cx="4744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you can you do: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950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7A80B16-1B18-4101-AF3C-9B9155F47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80000"/>
            <a:ext cx="4161740" cy="33560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71AB4E-158C-4C59-BEB8-7CAADE38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dirty="0">
                <a:ea typeface="+mj-ea"/>
              </a:rPr>
              <a:t>Example – recruitment and retention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8B4BEED-2D7E-4F08-9B22-B6CB0747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5" y="1080000"/>
            <a:ext cx="3455613" cy="269860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4975" indent="-342900">
              <a:spcBef>
                <a:spcPts val="0"/>
              </a:spcBef>
              <a:buClr>
                <a:srgbClr val="C00000"/>
              </a:buClr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Case studies and know-how. Don’t reinvent the wheel or forget something</a:t>
            </a:r>
          </a:p>
          <a:p>
            <a:pPr marL="434975" indent="-342900">
              <a:spcBef>
                <a:spcPts val="1800"/>
              </a:spcBef>
              <a:buClr>
                <a:srgbClr val="C00000"/>
              </a:buClr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Workshop – physical and online versions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61192-865B-4A6D-BB42-B705A4DB53B0}"/>
              </a:ext>
            </a:extLst>
          </p:cNvPr>
          <p:cNvSpPr txBox="1"/>
          <p:nvPr/>
        </p:nvSpPr>
        <p:spPr>
          <a:xfrm>
            <a:off x="539552" y="5517232"/>
            <a:ext cx="8207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http://ringingteachers.org/survival-and-recovery-toolbox/recruitment-and-retention</a:t>
            </a:r>
            <a:endParaRPr lang="en-US" alt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58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AB4E-158C-4C59-BEB8-7CAADE38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dirty="0">
                <a:ea typeface="+mj-ea"/>
              </a:rPr>
              <a:t>What’s next?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8B4BEED-2D7E-4F08-9B22-B6CB0747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5" y="1080000"/>
            <a:ext cx="8136133" cy="437178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Clr>
                <a:srgbClr val="C00000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Enjoy and use the resources</a:t>
            </a:r>
          </a:p>
          <a:p>
            <a:pPr marL="342900" indent="-342900">
              <a:lnSpc>
                <a:spcPct val="107000"/>
              </a:lnSpc>
              <a:buClr>
                <a:srgbClr val="C00000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resources aren’t complete – they will be added later</a:t>
            </a:r>
          </a:p>
          <a:p>
            <a:pPr marL="342900" indent="-342900">
              <a:lnSpc>
                <a:spcPct val="107000"/>
              </a:lnSpc>
              <a:buClr>
                <a:srgbClr val="C00000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your feedback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C00000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a joint plan for future work</a:t>
            </a:r>
          </a:p>
          <a:p>
            <a:pPr marL="342900" lvl="0" indent="-342900">
              <a:lnSpc>
                <a:spcPct val="107000"/>
              </a:lnSpc>
              <a:buClr>
                <a:srgbClr val="C00000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in touch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383EB1-DAD4-4853-ACBE-F4E81B861A22}"/>
              </a:ext>
            </a:extLst>
          </p:cNvPr>
          <p:cNvSpPr txBox="1"/>
          <p:nvPr/>
        </p:nvSpPr>
        <p:spPr>
          <a:xfrm>
            <a:off x="468313" y="5868000"/>
            <a:ext cx="820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ringingteachers.org/survival-and-recovery-toolbox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736055"/>
      </p:ext>
    </p:extLst>
  </p:cSld>
  <p:clrMapOvr>
    <a:masterClrMapping/>
  </p:clrMapOvr>
</p:sld>
</file>

<file path=ppt/theme/theme1.xml><?xml version="1.0" encoding="utf-8"?>
<a:theme xmlns:a="http://schemas.openxmlformats.org/drawingml/2006/main" name="ART Mini-master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2564</TotalTime>
  <Words>290</Words>
  <Application>Microsoft Office PowerPoint</Application>
  <PresentationFormat>On-screen Show (4:3)</PresentationFormat>
  <Paragraphs>51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Helvetica</vt:lpstr>
      <vt:lpstr>Symbol</vt:lpstr>
      <vt:lpstr>ART Mini-master</vt:lpstr>
      <vt:lpstr>Title and Content</vt:lpstr>
      <vt:lpstr>Survival and Recovery Toolbox</vt:lpstr>
      <vt:lpstr>What is the toolbox?</vt:lpstr>
      <vt:lpstr>Example – getting fit for ringing</vt:lpstr>
      <vt:lpstr>Example – for ringing societies</vt:lpstr>
      <vt:lpstr>Example – recruitment and retention</vt:lpstr>
      <vt:lpstr>What’s next?</vt:lpstr>
    </vt:vector>
  </TitlesOfParts>
  <Company>DTZ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Stub-Hub</dc:title>
  <dc:creator>cpearce</dc:creator>
  <cp:lastModifiedBy>Lesley Belcher</cp:lastModifiedBy>
  <cp:revision>318</cp:revision>
  <dcterms:created xsi:type="dcterms:W3CDTF">2011-06-02T10:56:53Z</dcterms:created>
  <dcterms:modified xsi:type="dcterms:W3CDTF">2021-02-10T16:52:25Z</dcterms:modified>
</cp:coreProperties>
</file>