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  <p:sldMasterId id="2147484051" r:id="rId2"/>
  </p:sldMasterIdLst>
  <p:notesMasterIdLst>
    <p:notesMasterId r:id="rId9"/>
  </p:notesMasterIdLst>
  <p:handoutMasterIdLst>
    <p:handoutMasterId r:id="rId10"/>
  </p:handoutMasterIdLst>
  <p:sldIdLst>
    <p:sldId id="390" r:id="rId3"/>
    <p:sldId id="391" r:id="rId4"/>
    <p:sldId id="392" r:id="rId5"/>
    <p:sldId id="393" r:id="rId6"/>
    <p:sldId id="394" r:id="rId7"/>
    <p:sldId id="395" r:id="rId8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90" userDrawn="1">
          <p15:clr>
            <a:srgbClr val="A4A3A4"/>
          </p15:clr>
        </p15:guide>
        <p15:guide id="2" orient="horz" pos="3838" userDrawn="1">
          <p15:clr>
            <a:srgbClr val="A4A3A4"/>
          </p15:clr>
        </p15:guide>
        <p15:guide id="3" orient="horz" pos="1117" userDrawn="1">
          <p15:clr>
            <a:srgbClr val="A4A3A4"/>
          </p15:clr>
        </p15:guide>
        <p15:guide id="4" orient="horz" pos="3521" userDrawn="1">
          <p15:clr>
            <a:srgbClr val="A4A3A4"/>
          </p15:clr>
        </p15:guide>
        <p15:guide id="5" orient="horz" pos="1525" userDrawn="1">
          <p15:clr>
            <a:srgbClr val="A4A3A4"/>
          </p15:clr>
        </p15:guide>
        <p15:guide id="6" pos="295" userDrawn="1">
          <p15:clr>
            <a:srgbClr val="A4A3A4"/>
          </p15:clr>
        </p15:guide>
        <p15:guide id="7" pos="5465" userDrawn="1">
          <p15:clr>
            <a:srgbClr val="A4A3A4"/>
          </p15:clr>
        </p15:guide>
        <p15:guide id="8" pos="2835" userDrawn="1">
          <p15:clr>
            <a:srgbClr val="A4A3A4"/>
          </p15:clr>
        </p15:guide>
        <p15:guide id="9" pos="292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0000"/>
    <a:srgbClr val="FF6600"/>
    <a:srgbClr val="003399"/>
    <a:srgbClr val="E4303D"/>
    <a:srgbClr val="8499A5"/>
    <a:srgbClr val="608E3A"/>
    <a:srgbClr val="779182"/>
    <a:srgbClr val="9E9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13" autoAdjust="0"/>
    <p:restoredTop sz="94660"/>
  </p:normalViewPr>
  <p:slideViewPr>
    <p:cSldViewPr>
      <p:cViewPr varScale="1">
        <p:scale>
          <a:sx n="59" d="100"/>
          <a:sy n="59" d="100"/>
        </p:scale>
        <p:origin x="712" y="60"/>
      </p:cViewPr>
      <p:guideLst>
        <p:guide orient="horz" pos="890"/>
        <p:guide orient="horz" pos="3838"/>
        <p:guide orient="horz" pos="1117"/>
        <p:guide orient="horz" pos="3521"/>
        <p:guide orient="horz" pos="1525"/>
        <p:guide pos="295"/>
        <p:guide pos="5465"/>
        <p:guide pos="2835"/>
        <p:guide pos="2925"/>
      </p:guideLst>
    </p:cSldViewPr>
  </p:slideViewPr>
  <p:outlineViewPr>
    <p:cViewPr>
      <p:scale>
        <a:sx n="33" d="100"/>
        <a:sy n="33" d="100"/>
      </p:scale>
      <p:origin x="0" y="687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1082"/>
    </p:cViewPr>
  </p:sorterViewPr>
  <p:notesViewPr>
    <p:cSldViewPr>
      <p:cViewPr varScale="1">
        <p:scale>
          <a:sx n="51" d="100"/>
          <a:sy n="51" d="100"/>
        </p:scale>
        <p:origin x="-2652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E3CD570F-5CB9-47AF-9D97-05E4EA17D96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8F789645-A58A-4904-AFAD-3953CE4196C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556" name="Rectangle 4">
            <a:extLst>
              <a:ext uri="{FF2B5EF4-FFF2-40B4-BE49-F238E27FC236}">
                <a16:creationId xmlns:a16="http://schemas.microsoft.com/office/drawing/2014/main" id="{4B2F0370-359F-4C10-AEEE-76F00DF2078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557" name="Rectangle 5">
            <a:extLst>
              <a:ext uri="{FF2B5EF4-FFF2-40B4-BE49-F238E27FC236}">
                <a16:creationId xmlns:a16="http://schemas.microsoft.com/office/drawing/2014/main" id="{E5A5166F-ED13-4766-A544-D79A5DC8C4A6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325EA43-7DDB-4273-A888-15115B79470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F517F46D-7054-4A51-94E9-E3F652D6939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9EDFF95C-7516-4AB3-8847-652037DB455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0D8A475C-738C-4B8D-BBFD-5B4A5B42670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521CD74E-5B43-47E7-85F3-D90D53820C2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94CC8673-DAC0-4105-ABB0-912A997642F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4ADDACD8-4A49-4BC1-A9B1-AF84914657A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BFCAC80-0B86-41C9-AFA3-47466F026182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FCAC80-0B86-41C9-AFA3-47466F026182}" type="slidenum">
              <a:rPr lang="en-GB" altLang="en-US" smtClean="0"/>
              <a:pPr/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193611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FCAC80-0B86-41C9-AFA3-47466F026182}" type="slidenum">
              <a:rPr lang="en-GB" altLang="en-US" smtClean="0"/>
              <a:pPr/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45281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FCAC80-0B86-41C9-AFA3-47466F026182}" type="slidenum">
              <a:rPr lang="en-GB" altLang="en-US" smtClean="0"/>
              <a:pPr/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582487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FCAC80-0B86-41C9-AFA3-47466F026182}" type="slidenum">
              <a:rPr lang="en-GB" altLang="en-US" smtClean="0"/>
              <a:pPr/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621288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FCAC80-0B86-41C9-AFA3-47466F026182}" type="slidenum">
              <a:rPr lang="en-GB" altLang="en-US" smtClean="0"/>
              <a:pPr/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4177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association-of-ringing-teachers-transparent.eps">
            <a:extLst>
              <a:ext uri="{FF2B5EF4-FFF2-40B4-BE49-F238E27FC236}">
                <a16:creationId xmlns:a16="http://schemas.microsoft.com/office/drawing/2014/main" id="{D7B14044-1A5E-4A85-BE06-5A36B1417F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549277"/>
            <a:ext cx="4464050" cy="128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10">
            <a:extLst>
              <a:ext uri="{FF2B5EF4-FFF2-40B4-BE49-F238E27FC236}">
                <a16:creationId xmlns:a16="http://schemas.microsoft.com/office/drawing/2014/main" id="{A63024B1-5C0F-4F0A-9C88-87816972A40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987286" y="6276588"/>
            <a:ext cx="391600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rgbClr val="D20000"/>
                </a:solidFill>
              </a:rPr>
              <a:t>www.ringingteachers.org/survival-and-recovery-toolbox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C9158E3-39AC-4541-A625-9995E158A347}"/>
              </a:ext>
            </a:extLst>
          </p:cNvPr>
          <p:cNvCxnSpPr>
            <a:cxnSpLocks/>
          </p:cNvCxnSpPr>
          <p:nvPr userDrawn="1"/>
        </p:nvCxnSpPr>
        <p:spPr>
          <a:xfrm>
            <a:off x="1" y="6415088"/>
            <a:ext cx="4860031" cy="0"/>
          </a:xfrm>
          <a:prstGeom prst="line">
            <a:avLst/>
          </a:prstGeom>
          <a:ln>
            <a:solidFill>
              <a:srgbClr val="D2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4" y="2579428"/>
            <a:ext cx="6080125" cy="1023583"/>
          </a:xfrm>
        </p:spPr>
        <p:txBody>
          <a:bodyPr anchor="t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defRPr sz="3200" baseline="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4" y="3755696"/>
            <a:ext cx="6080125" cy="683886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468313" y="4527868"/>
            <a:ext cx="4032250" cy="357187"/>
          </a:xfrm>
        </p:spPr>
        <p:txBody>
          <a:bodyPr/>
          <a:lstStyle>
            <a:lvl1pPr>
              <a:buNone/>
              <a:defRPr sz="1800">
                <a:solidFill>
                  <a:srgbClr val="D20000"/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4BD57E8-1AB7-4F20-8CBB-71797DC769B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323187" y="258140"/>
            <a:ext cx="2137245" cy="1946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914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slide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5" y="1197322"/>
            <a:ext cx="8207374" cy="4679950"/>
          </a:xfrm>
        </p:spPr>
        <p:txBody>
          <a:bodyPr/>
          <a:lstStyle>
            <a:lvl1pPr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</a:defRPr>
            </a:lvl1pPr>
            <a:lvl2pPr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</a:defRPr>
            </a:lvl2pPr>
            <a:lvl3pPr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</a:defRPr>
            </a:lvl3pPr>
            <a:lvl4pPr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4pPr>
            <a:lvl5pPr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2310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andard slide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5" y="1196752"/>
            <a:ext cx="4032250" cy="4679950"/>
          </a:xfrm>
        </p:spPr>
        <p:txBody>
          <a:bodyPr/>
          <a:lstStyle>
            <a:lvl1pPr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</a:defRPr>
            </a:lvl1pPr>
            <a:lvl2pPr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</a:defRPr>
            </a:lvl2pPr>
            <a:lvl3pPr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</a:defRPr>
            </a:lvl3pPr>
            <a:lvl4pPr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4pPr>
            <a:lvl5pPr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3439" y="1196752"/>
            <a:ext cx="4032250" cy="4679950"/>
          </a:xfrm>
        </p:spPr>
        <p:txBody>
          <a:bodyPr/>
          <a:lstStyle>
            <a:lvl1pPr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</a:defRPr>
            </a:lvl1pPr>
            <a:lvl2pPr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</a:defRPr>
            </a:lvl2pPr>
            <a:lvl3pPr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</a:defRPr>
            </a:lvl3pPr>
            <a:lvl4pPr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4pPr>
            <a:lvl5pPr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5376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403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546E6FD-CC0D-4858-B3CC-2F19BE7E4B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68314" y="44452"/>
            <a:ext cx="8207375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A32F20A-87E5-4C05-A3F9-051D6B45B4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4" y="1125538"/>
            <a:ext cx="8207375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28" name="Line 11">
            <a:extLst>
              <a:ext uri="{FF2B5EF4-FFF2-40B4-BE49-F238E27FC236}">
                <a16:creationId xmlns:a16="http://schemas.microsoft.com/office/drawing/2014/main" id="{E3E9B80C-3C59-416D-9041-3E9537C8C4A3}"/>
              </a:ext>
            </a:extLst>
          </p:cNvPr>
          <p:cNvSpPr>
            <a:spLocks noChangeShapeType="1"/>
          </p:cNvSpPr>
          <p:nvPr/>
        </p:nvSpPr>
        <p:spPr bwMode="auto">
          <a:xfrm>
            <a:off x="468314" y="877888"/>
            <a:ext cx="8207375" cy="0"/>
          </a:xfrm>
          <a:prstGeom prst="line">
            <a:avLst/>
          </a:prstGeom>
          <a:noFill/>
          <a:ln w="6350">
            <a:solidFill>
              <a:srgbClr val="D2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 sz="240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9147A95-A170-4BCE-BC9B-B82C1575C7DE}"/>
              </a:ext>
            </a:extLst>
          </p:cNvPr>
          <p:cNvCxnSpPr/>
          <p:nvPr/>
        </p:nvCxnSpPr>
        <p:spPr>
          <a:xfrm>
            <a:off x="1" y="6415088"/>
            <a:ext cx="6948488" cy="0"/>
          </a:xfrm>
          <a:prstGeom prst="line">
            <a:avLst/>
          </a:prstGeom>
          <a:ln>
            <a:solidFill>
              <a:srgbClr val="D2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30" name="Picture 6" descr="association-of-ringing-teachers-transparent.eps">
            <a:extLst>
              <a:ext uri="{FF2B5EF4-FFF2-40B4-BE49-F238E27FC236}">
                <a16:creationId xmlns:a16="http://schemas.microsoft.com/office/drawing/2014/main" id="{AF064691-BE06-47D2-BD79-D30F747CE1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6025" y="6178550"/>
            <a:ext cx="1550988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2D5C2A70-A8BF-4E39-8038-5B6E6899F988}"/>
              </a:ext>
            </a:extLst>
          </p:cNvPr>
          <p:cNvSpPr txBox="1">
            <a:spLocks/>
          </p:cNvSpPr>
          <p:nvPr/>
        </p:nvSpPr>
        <p:spPr>
          <a:xfrm>
            <a:off x="7115175" y="6223002"/>
            <a:ext cx="465138" cy="365125"/>
          </a:xfrm>
          <a:prstGeom prst="rect">
            <a:avLst/>
          </a:prstGeom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24E19433-339A-4AE7-806F-8E9640CA612E}" type="slidenum">
              <a:rPr lang="en-AU" altLang="en-US" sz="1200">
                <a:solidFill>
                  <a:srgbClr val="D20000"/>
                </a:solidFill>
              </a:rPr>
              <a:pPr eaLnBrk="1" hangingPunct="1"/>
              <a:t>‹#›</a:t>
            </a:fld>
            <a:endParaRPr lang="en-AU" altLang="en-US" sz="1200">
              <a:solidFill>
                <a:srgbClr val="D2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spc="-50">
          <a:solidFill>
            <a:schemeClr val="tx1"/>
          </a:solidFill>
          <a:latin typeface="+mj-lt"/>
          <a:ea typeface="ＭＳ Ｐゴシック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34" charset="0"/>
          <a:ea typeface="ＭＳ Ｐゴシック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34" charset="0"/>
          <a:ea typeface="ＭＳ Ｐゴシック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34" charset="0"/>
          <a:ea typeface="ＭＳ Ｐゴシック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34" charset="0"/>
          <a:ea typeface="ＭＳ Ｐゴシック" pitchFamily="3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9pPr>
    </p:titleStyle>
    <p:bodyStyle>
      <a:lvl1pPr marL="180975" indent="-180975" algn="l" defTabSz="973138" rtl="0" eaLnBrk="0" fontAlgn="base" hangingPunct="0">
        <a:lnSpc>
          <a:spcPct val="120000"/>
        </a:lnSpc>
        <a:spcBef>
          <a:spcPct val="6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1pPr>
      <a:lvl2pPr marL="538163" indent="-177800" algn="l" defTabSz="973138" rtl="0" eaLnBrk="0" fontAlgn="base" hangingPunct="0">
        <a:lnSpc>
          <a:spcPct val="120000"/>
        </a:lnSpc>
        <a:spcBef>
          <a:spcPct val="60000"/>
        </a:spcBef>
        <a:spcAft>
          <a:spcPct val="0"/>
        </a:spcAft>
        <a:buClr>
          <a:schemeClr val="tx1"/>
        </a:buClr>
        <a:buSzPct val="80000"/>
        <a:buFont typeface="Helvetica" panose="020B0604020202020204" pitchFamily="34" charset="0"/>
        <a:buChar char="–"/>
        <a:defRPr sz="1600">
          <a:solidFill>
            <a:schemeClr val="tx1"/>
          </a:solidFill>
          <a:latin typeface="+mn-lt"/>
          <a:ea typeface="ＭＳ Ｐゴシック" pitchFamily="34" charset="-128"/>
        </a:defRPr>
      </a:lvl2pPr>
      <a:lvl3pPr marL="946150" indent="-228600" algn="l" defTabSz="973138" rtl="0" eaLnBrk="0" fontAlgn="base" hangingPunct="0">
        <a:lnSpc>
          <a:spcPct val="120000"/>
        </a:lnSpc>
        <a:spcBef>
          <a:spcPct val="6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ea typeface="ＭＳ Ｐゴシック" pitchFamily="34" charset="-128"/>
        </a:defRPr>
      </a:lvl3pPr>
      <a:lvl4pPr marL="1198563" indent="-228600" algn="l" defTabSz="973138" rtl="0" eaLnBrk="0" fontAlgn="base" hangingPunct="0">
        <a:lnSpc>
          <a:spcPct val="120000"/>
        </a:lnSpc>
        <a:spcBef>
          <a:spcPct val="60000"/>
        </a:spcBef>
        <a:spcAft>
          <a:spcPct val="0"/>
        </a:spcAft>
        <a:buClr>
          <a:schemeClr val="tx1"/>
        </a:buClr>
        <a:buSzPct val="80000"/>
        <a:buFont typeface="Helvetica" panose="020B0604020202020204" pitchFamily="34" charset="0"/>
        <a:buChar char="–"/>
        <a:defRPr sz="1400">
          <a:solidFill>
            <a:schemeClr val="tx1"/>
          </a:solidFill>
          <a:latin typeface="+mn-lt"/>
          <a:ea typeface="ＭＳ Ｐゴシック" pitchFamily="34" charset="-128"/>
        </a:defRPr>
      </a:lvl4pPr>
      <a:lvl5pPr marL="1889125" indent="-228600" algn="l" defTabSz="973138" rtl="0" eaLnBrk="0" fontAlgn="base" hangingPunct="0">
        <a:lnSpc>
          <a:spcPct val="120000"/>
        </a:lnSpc>
        <a:spcBef>
          <a:spcPct val="60000"/>
        </a:spcBef>
        <a:spcAft>
          <a:spcPct val="0"/>
        </a:spcAft>
        <a:buClr>
          <a:schemeClr val="tx1"/>
        </a:buClr>
        <a:buChar char="•"/>
        <a:defRPr sz="1200">
          <a:solidFill>
            <a:schemeClr val="tx1"/>
          </a:solidFill>
          <a:latin typeface="+mn-lt"/>
          <a:ea typeface="ＭＳ Ｐゴシック" pitchFamily="34" charset="-128"/>
        </a:defRPr>
      </a:lvl5pPr>
      <a:lvl6pPr marL="2346325" indent="-228600" algn="l" defTabSz="973138" rtl="0" eaLnBrk="1" fontAlgn="base" hangingPunct="1">
        <a:lnSpc>
          <a:spcPct val="90000"/>
        </a:lnSpc>
        <a:spcBef>
          <a:spcPct val="60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6pPr>
      <a:lvl7pPr marL="2803525" indent="-228600" algn="l" defTabSz="973138" rtl="0" eaLnBrk="1" fontAlgn="base" hangingPunct="1">
        <a:lnSpc>
          <a:spcPct val="90000"/>
        </a:lnSpc>
        <a:spcBef>
          <a:spcPct val="60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7pPr>
      <a:lvl8pPr marL="3260725" indent="-228600" algn="l" defTabSz="973138" rtl="0" eaLnBrk="1" fontAlgn="base" hangingPunct="1">
        <a:lnSpc>
          <a:spcPct val="90000"/>
        </a:lnSpc>
        <a:spcBef>
          <a:spcPct val="60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8pPr>
      <a:lvl9pPr marL="3717925" indent="-228600" algn="l" defTabSz="973138" rtl="0" eaLnBrk="1" fontAlgn="base" hangingPunct="1">
        <a:lnSpc>
          <a:spcPct val="90000"/>
        </a:lnSpc>
        <a:spcBef>
          <a:spcPct val="60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F183EC1-E256-4609-9E3C-0579AAC55F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68314" y="44452"/>
            <a:ext cx="8207375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503408FD-5CC6-4CCA-91F9-BCB2398E8A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4" y="1196975"/>
            <a:ext cx="8207375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2052" name="Line 11">
            <a:extLst>
              <a:ext uri="{FF2B5EF4-FFF2-40B4-BE49-F238E27FC236}">
                <a16:creationId xmlns:a16="http://schemas.microsoft.com/office/drawing/2014/main" id="{3ED4CA85-01F9-4825-ADEA-FF2CAE61D54C}"/>
              </a:ext>
            </a:extLst>
          </p:cNvPr>
          <p:cNvSpPr>
            <a:spLocks noChangeShapeType="1"/>
          </p:cNvSpPr>
          <p:nvPr/>
        </p:nvSpPr>
        <p:spPr bwMode="auto">
          <a:xfrm>
            <a:off x="468314" y="877888"/>
            <a:ext cx="8207375" cy="0"/>
          </a:xfrm>
          <a:prstGeom prst="line">
            <a:avLst/>
          </a:prstGeom>
          <a:noFill/>
          <a:ln w="6350">
            <a:solidFill>
              <a:srgbClr val="D2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 sz="240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67E6A79-27C4-40DC-8E13-0689DCE2406C}"/>
              </a:ext>
            </a:extLst>
          </p:cNvPr>
          <p:cNvCxnSpPr>
            <a:cxnSpLocks/>
          </p:cNvCxnSpPr>
          <p:nvPr/>
        </p:nvCxnSpPr>
        <p:spPr>
          <a:xfrm>
            <a:off x="1" y="6415088"/>
            <a:ext cx="8244407" cy="0"/>
          </a:xfrm>
          <a:prstGeom prst="line">
            <a:avLst/>
          </a:prstGeom>
          <a:ln>
            <a:solidFill>
              <a:srgbClr val="D2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B0FB6C5C-8A27-4DE3-AE84-54CC0B068EF3}"/>
              </a:ext>
            </a:extLst>
          </p:cNvPr>
          <p:cNvSpPr txBox="1">
            <a:spLocks/>
          </p:cNvSpPr>
          <p:nvPr/>
        </p:nvSpPr>
        <p:spPr>
          <a:xfrm>
            <a:off x="8388424" y="6232525"/>
            <a:ext cx="465138" cy="365125"/>
          </a:xfrm>
          <a:prstGeom prst="rect">
            <a:avLst/>
          </a:prstGeom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955322A3-FDEC-4578-95F4-B786D514F0E5}" type="slidenum">
              <a:rPr lang="en-AU" altLang="en-US" sz="1200">
                <a:solidFill>
                  <a:srgbClr val="D20000"/>
                </a:solidFill>
              </a:rPr>
              <a:pPr eaLnBrk="1" hangingPunct="1"/>
              <a:t>‹#›</a:t>
            </a:fld>
            <a:endParaRPr lang="en-AU" altLang="en-US" sz="1200" dirty="0">
              <a:solidFill>
                <a:srgbClr val="D2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7" r:id="rId1"/>
    <p:sldLayoutId id="2147484114" r:id="rId2"/>
    <p:sldLayoutId id="2147484115" r:id="rId3"/>
    <p:sldLayoutId id="2147484116" r:id="rId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spc="-50">
          <a:solidFill>
            <a:schemeClr val="tx1"/>
          </a:solidFill>
          <a:latin typeface="+mj-lt"/>
          <a:ea typeface="ＭＳ Ｐゴシック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34" charset="0"/>
          <a:ea typeface="ＭＳ Ｐゴシック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34" charset="0"/>
          <a:ea typeface="ＭＳ Ｐゴシック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34" charset="0"/>
          <a:ea typeface="ＭＳ Ｐゴシック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34" charset="0"/>
          <a:ea typeface="ＭＳ Ｐゴシック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9pPr>
    </p:titleStyle>
    <p:bodyStyle>
      <a:lvl1pPr marL="180975" indent="-180975" algn="l" defTabSz="973138" rtl="0" eaLnBrk="0" fontAlgn="base" hangingPunct="0">
        <a:lnSpc>
          <a:spcPct val="120000"/>
        </a:lnSpc>
        <a:spcBef>
          <a:spcPct val="6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1pPr>
      <a:lvl2pPr marL="538163" indent="-177800" algn="l" defTabSz="973138" rtl="0" eaLnBrk="0" fontAlgn="base" hangingPunct="0">
        <a:lnSpc>
          <a:spcPct val="120000"/>
        </a:lnSpc>
        <a:spcBef>
          <a:spcPct val="60000"/>
        </a:spcBef>
        <a:spcAft>
          <a:spcPct val="0"/>
        </a:spcAft>
        <a:buClr>
          <a:schemeClr val="tx1"/>
        </a:buClr>
        <a:buSzPct val="80000"/>
        <a:buFont typeface="Helvetica" panose="020B0604020202020204" pitchFamily="34" charset="0"/>
        <a:buChar char="–"/>
        <a:defRPr sz="1600">
          <a:solidFill>
            <a:schemeClr val="tx1"/>
          </a:solidFill>
          <a:latin typeface="+mn-lt"/>
          <a:ea typeface="ＭＳ Ｐゴシック" pitchFamily="34" charset="-128"/>
        </a:defRPr>
      </a:lvl2pPr>
      <a:lvl3pPr marL="946150" indent="-228600" algn="l" defTabSz="973138" rtl="0" eaLnBrk="0" fontAlgn="base" hangingPunct="0">
        <a:lnSpc>
          <a:spcPct val="120000"/>
        </a:lnSpc>
        <a:spcBef>
          <a:spcPct val="6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ea typeface="ＭＳ Ｐゴシック" pitchFamily="34" charset="-128"/>
        </a:defRPr>
      </a:lvl3pPr>
      <a:lvl4pPr marL="1198563" indent="-228600" algn="l" defTabSz="973138" rtl="0" eaLnBrk="0" fontAlgn="base" hangingPunct="0">
        <a:lnSpc>
          <a:spcPct val="120000"/>
        </a:lnSpc>
        <a:spcBef>
          <a:spcPct val="0"/>
        </a:spcBef>
        <a:spcAft>
          <a:spcPct val="0"/>
        </a:spcAft>
        <a:buClr>
          <a:schemeClr val="tx1"/>
        </a:buClr>
        <a:buSzPct val="80000"/>
        <a:buFont typeface="Helvetica" panose="020B0604020202020204" pitchFamily="34" charset="0"/>
        <a:buChar char="–"/>
        <a:defRPr sz="1400">
          <a:solidFill>
            <a:schemeClr val="tx1"/>
          </a:solidFill>
          <a:latin typeface="+mn-lt"/>
          <a:ea typeface="ＭＳ Ｐゴシック" pitchFamily="34" charset="-128"/>
        </a:defRPr>
      </a:lvl4pPr>
      <a:lvl5pPr marL="1889125" indent="-228600" algn="l" defTabSz="973138" rtl="0" eaLnBrk="0" fontAlgn="base" hangingPunct="0">
        <a:lnSpc>
          <a:spcPct val="120000"/>
        </a:lnSpc>
        <a:spcBef>
          <a:spcPct val="0"/>
        </a:spcBef>
        <a:spcAft>
          <a:spcPct val="0"/>
        </a:spcAft>
        <a:buClr>
          <a:schemeClr val="tx1"/>
        </a:buClr>
        <a:buChar char="•"/>
        <a:defRPr sz="1200">
          <a:solidFill>
            <a:schemeClr val="tx1"/>
          </a:solidFill>
          <a:latin typeface="+mn-lt"/>
          <a:ea typeface="ＭＳ Ｐゴシック" pitchFamily="34" charset="-128"/>
        </a:defRPr>
      </a:lvl5pPr>
      <a:lvl6pPr marL="2346325" indent="-228600" algn="l" defTabSz="973138" rtl="0" fontAlgn="base">
        <a:lnSpc>
          <a:spcPct val="90000"/>
        </a:lnSpc>
        <a:spcBef>
          <a:spcPct val="60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6pPr>
      <a:lvl7pPr marL="2803525" indent="-228600" algn="l" defTabSz="973138" rtl="0" fontAlgn="base">
        <a:lnSpc>
          <a:spcPct val="90000"/>
        </a:lnSpc>
        <a:spcBef>
          <a:spcPct val="60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7pPr>
      <a:lvl8pPr marL="3260725" indent="-228600" algn="l" defTabSz="973138" rtl="0" fontAlgn="base">
        <a:lnSpc>
          <a:spcPct val="90000"/>
        </a:lnSpc>
        <a:spcBef>
          <a:spcPct val="60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8pPr>
      <a:lvl9pPr marL="3717925" indent="-228600" algn="l" defTabSz="973138" rtl="0" fontAlgn="base">
        <a:lnSpc>
          <a:spcPct val="90000"/>
        </a:lnSpc>
        <a:spcBef>
          <a:spcPct val="60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ringingteachers.org/survival-and-recovery-toolbox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ringingteachers.org/survival-and-recovery-toolbox/fit-to-rin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ringingteachers.org/survival-and-recovery-toolbox/ringing-societies-guide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ringingteachers.org/survival-and-recovery-toolbox/recruitment-and-retention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ringingteachers.org/survival-and-recovery-toolbox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20D64-3D77-41EA-8923-08841878FC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8315" y="2579690"/>
            <a:ext cx="6080125" cy="1023937"/>
          </a:xfrm>
        </p:spPr>
        <p:txBody>
          <a:bodyPr/>
          <a:lstStyle/>
          <a:p>
            <a:pPr>
              <a:defRPr/>
            </a:pPr>
            <a:r>
              <a:rPr lang="en-US" dirty="0">
                <a:ea typeface="+mj-ea"/>
              </a:rPr>
              <a:t>Survival and Recovery Toolbox</a:t>
            </a:r>
          </a:p>
        </p:txBody>
      </p:sp>
      <p:sp>
        <p:nvSpPr>
          <p:cNvPr id="4099" name="Subtitle 2">
            <a:extLst>
              <a:ext uri="{FF2B5EF4-FFF2-40B4-BE49-F238E27FC236}">
                <a16:creationId xmlns:a16="http://schemas.microsoft.com/office/drawing/2014/main" id="{AF9FA3F9-E735-48FF-948C-E32D500D90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8315" y="3756027"/>
            <a:ext cx="6080125" cy="684213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altLang="en-US" dirty="0"/>
              <a:t>Add your ringing society name</a:t>
            </a:r>
          </a:p>
        </p:txBody>
      </p:sp>
      <p:sp>
        <p:nvSpPr>
          <p:cNvPr id="4100" name="Text Placeholder 3">
            <a:extLst>
              <a:ext uri="{FF2B5EF4-FFF2-40B4-BE49-F238E27FC236}">
                <a16:creationId xmlns:a16="http://schemas.microsoft.com/office/drawing/2014/main" id="{AD3428F9-52DC-4B51-8F9E-8107F173778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68313" y="4527550"/>
            <a:ext cx="4032250" cy="357188"/>
          </a:xfrm>
        </p:spPr>
        <p:txBody>
          <a:bodyPr/>
          <a:lstStyle/>
          <a:p>
            <a:r>
              <a:rPr lang="en-US" altLang="en-US" dirty="0"/>
              <a:t>Add you name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1AB4E-158C-4C59-BEB8-7CAADE388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pPr>
              <a:defRPr/>
            </a:pPr>
            <a:r>
              <a:rPr lang="en-US" dirty="0">
                <a:ea typeface="+mj-ea"/>
              </a:rPr>
              <a:t>What is the toolbox?</a:t>
            </a:r>
          </a:p>
        </p:txBody>
      </p:sp>
      <p:pic>
        <p:nvPicPr>
          <p:cNvPr id="4" name="Picture 3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D56797E1-712D-4FC7-A955-CE162D26679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428" r="54190"/>
          <a:stretch/>
        </p:blipFill>
        <p:spPr>
          <a:xfrm>
            <a:off x="6725694" y="967227"/>
            <a:ext cx="2310801" cy="4766029"/>
          </a:xfrm>
          <a:prstGeom prst="rect">
            <a:avLst/>
          </a:prstGeom>
        </p:spPr>
      </p:pic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28B4BEED-2D7E-4F08-9B22-B6CB0747B0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000" y="1080000"/>
            <a:ext cx="5759873" cy="4680520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2400" dirty="0"/>
              <a:t>A website developed by ART and CCCBR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altLang="en-US" sz="2400" dirty="0"/>
              <a:t>Help deliver a successful return to ringing</a:t>
            </a:r>
          </a:p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altLang="en-US" sz="2400" dirty="0"/>
              <a:t>Designed for:</a:t>
            </a:r>
          </a:p>
          <a:p>
            <a:pPr marL="719138" indent="-185738">
              <a:spcBef>
                <a:spcPts val="0"/>
              </a:spcBef>
              <a:buClr>
                <a:srgbClr val="C00000"/>
              </a:buClr>
            </a:pPr>
            <a:r>
              <a:rPr lang="en-US" altLang="en-US" sz="2000" dirty="0"/>
              <a:t>Ringers – helping yourself</a:t>
            </a:r>
          </a:p>
          <a:p>
            <a:pPr marL="719138" indent="-185738">
              <a:spcBef>
                <a:spcPts val="0"/>
              </a:spcBef>
              <a:buClr>
                <a:srgbClr val="C00000"/>
              </a:buClr>
            </a:pPr>
            <a:r>
              <a:rPr lang="en-US" altLang="en-US" sz="2000" dirty="0"/>
              <a:t>Tower Captains – helping your band</a:t>
            </a:r>
          </a:p>
          <a:p>
            <a:pPr marL="719138" indent="-185738">
              <a:spcBef>
                <a:spcPts val="0"/>
              </a:spcBef>
              <a:buClr>
                <a:srgbClr val="C00000"/>
              </a:buClr>
            </a:pPr>
            <a:r>
              <a:rPr lang="en-US" altLang="en-US" sz="2000" dirty="0"/>
              <a:t>Ringing societies – helping bands</a:t>
            </a:r>
          </a:p>
          <a:p>
            <a:pPr marL="0" indent="0">
              <a:buNone/>
            </a:pPr>
            <a:r>
              <a:rPr lang="en-US" altLang="en-US" sz="2400" dirty="0"/>
              <a:t>Webpages contain:</a:t>
            </a:r>
          </a:p>
          <a:p>
            <a:pPr marL="719138" indent="-185738">
              <a:spcBef>
                <a:spcPts val="0"/>
              </a:spcBef>
              <a:buClr>
                <a:srgbClr val="C00000"/>
              </a:buClr>
            </a:pPr>
            <a:r>
              <a:rPr lang="en-US" altLang="en-US" sz="2000" dirty="0"/>
              <a:t>Information – tips, ideas, videos</a:t>
            </a:r>
          </a:p>
          <a:p>
            <a:pPr marL="719138" indent="-185738">
              <a:spcBef>
                <a:spcPts val="0"/>
              </a:spcBef>
              <a:buClr>
                <a:srgbClr val="C00000"/>
              </a:buClr>
            </a:pPr>
            <a:r>
              <a:rPr lang="en-US" altLang="en-US" sz="2000" dirty="0"/>
              <a:t>Case studies</a:t>
            </a:r>
          </a:p>
          <a:p>
            <a:pPr marL="719138" indent="-185738">
              <a:spcBef>
                <a:spcPts val="0"/>
              </a:spcBef>
              <a:buClr>
                <a:srgbClr val="C00000"/>
              </a:buClr>
            </a:pPr>
            <a:r>
              <a:rPr lang="en-US" altLang="en-US" sz="2000" dirty="0"/>
              <a:t>Opinion pieces</a:t>
            </a:r>
          </a:p>
          <a:p>
            <a:pPr marL="719138" indent="-185738">
              <a:spcBef>
                <a:spcPts val="0"/>
              </a:spcBef>
              <a:buClr>
                <a:srgbClr val="C00000"/>
              </a:buClr>
            </a:pPr>
            <a:endParaRPr lang="en-US" altLang="en-US" sz="2000" dirty="0"/>
          </a:p>
          <a:p>
            <a:pPr marL="719138" indent="-185738">
              <a:spcBef>
                <a:spcPts val="0"/>
              </a:spcBef>
              <a:buClr>
                <a:srgbClr val="C00000"/>
              </a:buClr>
            </a:pPr>
            <a:endParaRPr lang="en-US" altLang="en-US" sz="2000" dirty="0"/>
          </a:p>
          <a:p>
            <a:pPr marL="719138" indent="-185738">
              <a:spcBef>
                <a:spcPts val="0"/>
              </a:spcBef>
              <a:buClr>
                <a:srgbClr val="C00000"/>
              </a:buClr>
            </a:pPr>
            <a:endParaRPr lang="en-US" altLang="en-US" sz="2000" dirty="0"/>
          </a:p>
          <a:p>
            <a:pPr marL="533400" indent="0">
              <a:buClr>
                <a:srgbClr val="C00000"/>
              </a:buClr>
              <a:buNone/>
            </a:pPr>
            <a:endParaRPr lang="en-US" altLang="en-US" sz="2000" dirty="0"/>
          </a:p>
          <a:p>
            <a:pPr marL="719138" indent="-185738">
              <a:buClr>
                <a:srgbClr val="C00000"/>
              </a:buClr>
            </a:pPr>
            <a:endParaRPr lang="en-US" altLang="en-US" sz="2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A2D6474-AFF2-4E55-A006-2BD41FF74EC3}"/>
              </a:ext>
            </a:extLst>
          </p:cNvPr>
          <p:cNvSpPr txBox="1"/>
          <p:nvPr/>
        </p:nvSpPr>
        <p:spPr>
          <a:xfrm>
            <a:off x="468313" y="5868000"/>
            <a:ext cx="82073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2000" b="1" dirty="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ringingteachers.org/survival-and-recovery-toolbox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1AB4E-158C-4C59-BEB8-7CAADE388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pPr>
              <a:defRPr/>
            </a:pPr>
            <a:r>
              <a:rPr lang="en-US" dirty="0">
                <a:ea typeface="+mj-ea"/>
              </a:rPr>
              <a:t>Example – getting fit for ringing</a:t>
            </a:r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28B4BEED-2D7E-4F08-9B22-B6CB0747B0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4" y="1080000"/>
            <a:ext cx="8207375" cy="4365224"/>
          </a:xfrm>
        </p:spPr>
        <p:txBody>
          <a:bodyPr/>
          <a:lstStyle/>
          <a:p>
            <a:pPr marL="0" lvl="0" indent="0">
              <a:lnSpc>
                <a:spcPct val="107000"/>
              </a:lnSpc>
              <a:buNone/>
            </a:pPr>
            <a:r>
              <a:rPr lang="en-GB" sz="2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 major concern for ringers</a:t>
            </a:r>
          </a:p>
          <a:p>
            <a:pPr marL="719138" lvl="0" indent="-185738">
              <a:spcBef>
                <a:spcPts val="0"/>
              </a:spcBef>
              <a:buClr>
                <a:srgbClr val="C00000"/>
              </a:buClr>
            </a:pPr>
            <a:r>
              <a:rPr lang="en-GB" sz="2000" dirty="0">
                <a:latin typeface="+mj-lt"/>
              </a:rPr>
              <a:t>3 practices a week = 1800 plus shoulder stretches</a:t>
            </a:r>
          </a:p>
          <a:p>
            <a:pPr marL="0" lvl="0" indent="0">
              <a:lnSpc>
                <a:spcPct val="107000"/>
              </a:lnSpc>
              <a:spcBef>
                <a:spcPts val="1800"/>
              </a:spcBef>
              <a:buNone/>
            </a:pPr>
            <a:r>
              <a:rPr lang="en-GB" sz="2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Two ringing professional physiotherapists </a:t>
            </a:r>
          </a:p>
          <a:p>
            <a:pPr marL="719138" indent="-185738">
              <a:spcBef>
                <a:spcPts val="0"/>
              </a:spcBef>
              <a:buClr>
                <a:srgbClr val="C00000"/>
              </a:buClr>
            </a:pPr>
            <a:r>
              <a:rPr lang="en-GB" sz="2000" dirty="0">
                <a:latin typeface="+mj-lt"/>
              </a:rPr>
              <a:t>Set of exercises to do at home.</a:t>
            </a:r>
          </a:p>
          <a:p>
            <a:pPr marL="719138" indent="-185738">
              <a:spcBef>
                <a:spcPts val="0"/>
              </a:spcBef>
              <a:buClr>
                <a:srgbClr val="C00000"/>
              </a:buClr>
            </a:pPr>
            <a:r>
              <a:rPr lang="en-GB" sz="2000" dirty="0">
                <a:latin typeface="+mj-lt"/>
              </a:rPr>
              <a:t>Fit into your life e.g. when you walk through a door</a:t>
            </a:r>
          </a:p>
          <a:p>
            <a:pPr marL="0" indent="0">
              <a:spcBef>
                <a:spcPts val="1800"/>
              </a:spcBef>
              <a:buClr>
                <a:srgbClr val="C00000"/>
              </a:buClr>
              <a:buNone/>
            </a:pPr>
            <a:r>
              <a:rPr lang="en-GB" sz="2400" dirty="0">
                <a:latin typeface="+mj-lt"/>
                <a:cs typeface="Times New Roman" panose="02020603050405020304" pitchFamily="18" charset="0"/>
              </a:rPr>
              <a:t>Targeted at ringers – other pages outline ideas for Tower </a:t>
            </a:r>
            <a:r>
              <a:rPr lang="en-GB" sz="2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Captains on a successful transition back to ringing</a:t>
            </a:r>
          </a:p>
          <a:p>
            <a:pPr marL="0" lvl="0" indent="0">
              <a:lnSpc>
                <a:spcPct val="107000"/>
              </a:lnSpc>
              <a:spcBef>
                <a:spcPts val="1800"/>
              </a:spcBef>
              <a:buNone/>
            </a:pPr>
            <a:r>
              <a:rPr lang="en-GB" sz="2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Offered a go on a simulator before Sunday ringing resumed in the Summer – 25% of branch took advantage of the offer</a:t>
            </a:r>
            <a:endParaRPr lang="en-US" altLang="en-US" sz="2000" dirty="0"/>
          </a:p>
          <a:p>
            <a:pPr marL="719138" indent="-185738">
              <a:spcBef>
                <a:spcPts val="0"/>
              </a:spcBef>
              <a:buClr>
                <a:srgbClr val="C00000"/>
              </a:buClr>
            </a:pPr>
            <a:endParaRPr lang="en-US" altLang="en-US" sz="2000" dirty="0"/>
          </a:p>
          <a:p>
            <a:pPr marL="719138" indent="-185738">
              <a:spcBef>
                <a:spcPts val="0"/>
              </a:spcBef>
              <a:buClr>
                <a:srgbClr val="C00000"/>
              </a:buClr>
            </a:pPr>
            <a:endParaRPr lang="en-US" altLang="en-US" sz="2000" dirty="0"/>
          </a:p>
          <a:p>
            <a:pPr marL="533400" indent="0">
              <a:buClr>
                <a:srgbClr val="C00000"/>
              </a:buClr>
              <a:buNone/>
            </a:pPr>
            <a:endParaRPr lang="en-US" altLang="en-US" sz="2000" dirty="0"/>
          </a:p>
          <a:p>
            <a:pPr marL="719138" indent="-185738">
              <a:buClr>
                <a:srgbClr val="C00000"/>
              </a:buClr>
            </a:pPr>
            <a:endParaRPr lang="en-US" altLang="en-US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161192-865B-4A6D-BB42-B705A4DB53B0}"/>
              </a:ext>
            </a:extLst>
          </p:cNvPr>
          <p:cNvSpPr txBox="1"/>
          <p:nvPr/>
        </p:nvSpPr>
        <p:spPr>
          <a:xfrm>
            <a:off x="468313" y="5868000"/>
            <a:ext cx="82073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2000" b="1" dirty="0">
                <a:solidFill>
                  <a:srgbClr val="0070C0"/>
                </a:solidFill>
                <a:hlinkClick r:id="rId3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ringingteachers.org/survival-and-recovery-toolbox/fit-to-ring</a:t>
            </a:r>
            <a:endParaRPr lang="en-US" altLang="en-US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811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1AB4E-158C-4C59-BEB8-7CAADE388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pPr>
              <a:defRPr/>
            </a:pPr>
            <a:r>
              <a:rPr lang="en-US" dirty="0">
                <a:ea typeface="+mj-ea"/>
              </a:rPr>
              <a:t>Example – for ringing societies</a:t>
            </a:r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28B4BEED-2D7E-4F08-9B22-B6CB0747B0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4048" y="1080000"/>
            <a:ext cx="3671641" cy="2772308"/>
          </a:xfrm>
        </p:spPr>
        <p:txBody>
          <a:bodyPr/>
          <a:lstStyle/>
          <a:p>
            <a:pPr marL="268288" indent="-176213">
              <a:spcBef>
                <a:spcPts val="0"/>
              </a:spcBef>
              <a:buClr>
                <a:srgbClr val="C00000"/>
              </a:buClr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Organise events, training and recruitment projects that span a number of towers</a:t>
            </a:r>
          </a:p>
          <a:p>
            <a:pPr marL="268288" indent="-176213">
              <a:spcBef>
                <a:spcPts val="1800"/>
              </a:spcBef>
              <a:spcAft>
                <a:spcPts val="0"/>
              </a:spcAft>
              <a:buClr>
                <a:srgbClr val="C00000"/>
              </a:buClr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Identify bands or areas that are struggling and focus on helping them as individual towers or as a group of towers</a:t>
            </a:r>
            <a:endParaRPr lang="en-US" altLang="en-US" sz="2000" dirty="0"/>
          </a:p>
          <a:p>
            <a:pPr marL="719138" indent="-185738">
              <a:buClr>
                <a:srgbClr val="C00000"/>
              </a:buClr>
            </a:pPr>
            <a:endParaRPr lang="en-US" altLang="en-US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161192-865B-4A6D-BB42-B705A4DB53B0}"/>
              </a:ext>
            </a:extLst>
          </p:cNvPr>
          <p:cNvSpPr txBox="1"/>
          <p:nvPr/>
        </p:nvSpPr>
        <p:spPr>
          <a:xfrm>
            <a:off x="539552" y="5517232"/>
            <a:ext cx="82073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2000" b="1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http://ringingteachers.org/survival-and-recovery-toolbox/ringing-societies-guide</a:t>
            </a:r>
            <a:endParaRPr lang="en-US" altLang="en-US" sz="2000" b="1" dirty="0">
              <a:solidFill>
                <a:srgbClr val="0070C0"/>
              </a:solidFill>
            </a:endParaRPr>
          </a:p>
        </p:txBody>
      </p:sp>
      <p:pic>
        <p:nvPicPr>
          <p:cNvPr id="5" name="Picture 4" descr="Text&#10;&#10;Description automatically generated with medium confidence">
            <a:extLst>
              <a:ext uri="{FF2B5EF4-FFF2-40B4-BE49-F238E27FC236}">
                <a16:creationId xmlns:a16="http://schemas.microsoft.com/office/drawing/2014/main" id="{20C497F0-CD30-42A4-B56E-CCD7F41BE31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062" y="1700808"/>
            <a:ext cx="4376509" cy="319759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925B8D9-7847-4E1E-8350-499F9BD8BE6C}"/>
              </a:ext>
            </a:extLst>
          </p:cNvPr>
          <p:cNvSpPr txBox="1"/>
          <p:nvPr/>
        </p:nvSpPr>
        <p:spPr>
          <a:xfrm>
            <a:off x="404300" y="1088740"/>
            <a:ext cx="47445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you can you do: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4950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47A80B16-1B18-4101-AF3C-9B9155F47F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1080000"/>
            <a:ext cx="4161740" cy="3356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D71AB4E-158C-4C59-BEB8-7CAADE388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pPr>
              <a:defRPr/>
            </a:pPr>
            <a:r>
              <a:rPr lang="en-US" dirty="0">
                <a:ea typeface="+mj-ea"/>
              </a:rPr>
              <a:t>Example – recruitment and retention</a:t>
            </a:r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28B4BEED-2D7E-4F08-9B22-B6CB0747B0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5" y="1080000"/>
            <a:ext cx="3455613" cy="2698607"/>
          </a:xfrm>
        </p:spPr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Resources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34975" indent="-342900">
              <a:spcBef>
                <a:spcPts val="0"/>
              </a:spcBef>
              <a:buClr>
                <a:srgbClr val="C00000"/>
              </a:buClr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Case studies and know-how. Don’t reinvent the wheel or forget something</a:t>
            </a:r>
          </a:p>
          <a:p>
            <a:pPr marL="434975" indent="-342900">
              <a:spcBef>
                <a:spcPts val="1800"/>
              </a:spcBef>
              <a:buClr>
                <a:srgbClr val="C00000"/>
              </a:buClr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Workshop – physical and online versions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161192-865B-4A6D-BB42-B705A4DB53B0}"/>
              </a:ext>
            </a:extLst>
          </p:cNvPr>
          <p:cNvSpPr txBox="1"/>
          <p:nvPr/>
        </p:nvSpPr>
        <p:spPr>
          <a:xfrm>
            <a:off x="539552" y="5517232"/>
            <a:ext cx="82073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2000" b="1" dirty="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http://ringingteachers.org/survival-and-recovery-toolbox/recruitment-and-retention</a:t>
            </a:r>
            <a:endParaRPr lang="en-US" altLang="en-US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95855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1AB4E-158C-4C59-BEB8-7CAADE388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pPr>
              <a:defRPr/>
            </a:pPr>
            <a:r>
              <a:rPr lang="en-US" dirty="0">
                <a:ea typeface="+mj-ea"/>
              </a:rPr>
              <a:t>What’s next?</a:t>
            </a:r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28B4BEED-2D7E-4F08-9B22-B6CB0747B0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5" y="1080000"/>
            <a:ext cx="8136133" cy="4371784"/>
          </a:xfrm>
        </p:spPr>
        <p:txBody>
          <a:bodyPr/>
          <a:lstStyle/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Symbol" panose="05050102010706020507" pitchFamily="18" charset="2"/>
              <a:buChar char=""/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Enjoy and use the resources</a:t>
            </a:r>
          </a:p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Symbol" panose="05050102010706020507" pitchFamily="18" charset="2"/>
              <a:buChar char=""/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Some resources aren’t complete – they will be added later</a:t>
            </a:r>
          </a:p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Symbol" panose="05050102010706020507" pitchFamily="18" charset="2"/>
              <a:buChar char="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Give your feedback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Clr>
                <a:srgbClr val="C00000"/>
              </a:buClr>
              <a:buFont typeface="Symbol" panose="05050102010706020507" pitchFamily="18" charset="2"/>
              <a:buChar char=""/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Develop a joint plan for future work</a:t>
            </a:r>
          </a:p>
          <a:p>
            <a:pPr marL="342900" lvl="0" indent="-342900">
              <a:lnSpc>
                <a:spcPct val="107000"/>
              </a:lnSpc>
              <a:buClr>
                <a:srgbClr val="C00000"/>
              </a:buClr>
              <a:buFont typeface="Symbol" panose="05050102010706020507" pitchFamily="18" charset="2"/>
              <a:buChar char="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Keep in touch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1383EB1-DAD4-4853-ACBE-F4E81B861A22}"/>
              </a:ext>
            </a:extLst>
          </p:cNvPr>
          <p:cNvSpPr txBox="1"/>
          <p:nvPr/>
        </p:nvSpPr>
        <p:spPr>
          <a:xfrm>
            <a:off x="468313" y="5868000"/>
            <a:ext cx="82073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2000" b="1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ringingteachers.org/survival-and-recovery-toolbox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1736055"/>
      </p:ext>
    </p:extLst>
  </p:cSld>
  <p:clrMapOvr>
    <a:masterClrMapping/>
  </p:clrMapOvr>
</p:sld>
</file>

<file path=ppt/theme/theme1.xml><?xml version="1.0" encoding="utf-8"?>
<a:theme xmlns:a="http://schemas.openxmlformats.org/drawingml/2006/main" name="ART Mini-master">
  <a:themeElements>
    <a:clrScheme name="DTZ">
      <a:dk1>
        <a:srgbClr val="000000"/>
      </a:dk1>
      <a:lt1>
        <a:srgbClr val="FFFFFF"/>
      </a:lt1>
      <a:dk2>
        <a:srgbClr val="58595B"/>
      </a:dk2>
      <a:lt2>
        <a:srgbClr val="DCDDDF"/>
      </a:lt2>
      <a:accent1>
        <a:srgbClr val="E4303D"/>
      </a:accent1>
      <a:accent2>
        <a:srgbClr val="58595B"/>
      </a:accent2>
      <a:accent3>
        <a:srgbClr val="BCBEC0"/>
      </a:accent3>
      <a:accent4>
        <a:srgbClr val="E0AA0F"/>
      </a:accent4>
      <a:accent5>
        <a:srgbClr val="005C84"/>
      </a:accent5>
      <a:accent6>
        <a:srgbClr val="D36D00"/>
      </a:accent6>
      <a:hlink>
        <a:srgbClr val="58595B"/>
      </a:hlink>
      <a:folHlink>
        <a:srgbClr val="BCBEC0"/>
      </a:folHlink>
    </a:clrScheme>
    <a:fontScheme name="DTZ Title and Tex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TZ Title and Text 1">
        <a:dk1>
          <a:srgbClr val="87888A"/>
        </a:dk1>
        <a:lt1>
          <a:srgbClr val="FFFFFF"/>
        </a:lt1>
        <a:dk2>
          <a:srgbClr val="000000"/>
        </a:dk2>
        <a:lt2>
          <a:srgbClr val="A7A8AA"/>
        </a:lt2>
        <a:accent1>
          <a:srgbClr val="E53138"/>
        </a:accent1>
        <a:accent2>
          <a:srgbClr val="707172"/>
        </a:accent2>
        <a:accent3>
          <a:srgbClr val="FFFFFF"/>
        </a:accent3>
        <a:accent4>
          <a:srgbClr val="727375"/>
        </a:accent4>
        <a:accent5>
          <a:srgbClr val="F0ADAE"/>
        </a:accent5>
        <a:accent6>
          <a:srgbClr val="656667"/>
        </a:accent6>
        <a:hlink>
          <a:srgbClr val="646567"/>
        </a:hlink>
        <a:folHlink>
          <a:srgbClr val="D9DAD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and Content">
  <a:themeElements>
    <a:clrScheme name="DTZ">
      <a:dk1>
        <a:srgbClr val="000000"/>
      </a:dk1>
      <a:lt1>
        <a:srgbClr val="FFFFFF"/>
      </a:lt1>
      <a:dk2>
        <a:srgbClr val="58595B"/>
      </a:dk2>
      <a:lt2>
        <a:srgbClr val="DCDDDF"/>
      </a:lt2>
      <a:accent1>
        <a:srgbClr val="E4303D"/>
      </a:accent1>
      <a:accent2>
        <a:srgbClr val="58595B"/>
      </a:accent2>
      <a:accent3>
        <a:srgbClr val="BCBEC0"/>
      </a:accent3>
      <a:accent4>
        <a:srgbClr val="E0AA0F"/>
      </a:accent4>
      <a:accent5>
        <a:srgbClr val="005C84"/>
      </a:accent5>
      <a:accent6>
        <a:srgbClr val="D36D00"/>
      </a:accent6>
      <a:hlink>
        <a:srgbClr val="58595B"/>
      </a:hlink>
      <a:folHlink>
        <a:srgbClr val="BCBEC0"/>
      </a:folHlink>
    </a:clrScheme>
    <a:fontScheme name="DTZ Title and Tex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TZ Title and Text 1">
        <a:dk1>
          <a:srgbClr val="87888A"/>
        </a:dk1>
        <a:lt1>
          <a:srgbClr val="FFFFFF"/>
        </a:lt1>
        <a:dk2>
          <a:srgbClr val="000000"/>
        </a:dk2>
        <a:lt2>
          <a:srgbClr val="A7A8AA"/>
        </a:lt2>
        <a:accent1>
          <a:srgbClr val="E53138"/>
        </a:accent1>
        <a:accent2>
          <a:srgbClr val="707172"/>
        </a:accent2>
        <a:accent3>
          <a:srgbClr val="FFFFFF"/>
        </a:accent3>
        <a:accent4>
          <a:srgbClr val="727375"/>
        </a:accent4>
        <a:accent5>
          <a:srgbClr val="F0ADAE"/>
        </a:accent5>
        <a:accent6>
          <a:srgbClr val="656667"/>
        </a:accent6>
        <a:hlink>
          <a:srgbClr val="646567"/>
        </a:hlink>
        <a:folHlink>
          <a:srgbClr val="D9DAD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DTZ mini PowerPoint template</Template>
  <TotalTime>2564</TotalTime>
  <Words>290</Words>
  <Application>Microsoft Office PowerPoint</Application>
  <PresentationFormat>On-screen Show (4:3)</PresentationFormat>
  <Paragraphs>51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Helvetica</vt:lpstr>
      <vt:lpstr>Symbol</vt:lpstr>
      <vt:lpstr>ART Mini-master</vt:lpstr>
      <vt:lpstr>Title and Content</vt:lpstr>
      <vt:lpstr>Survival and Recovery Toolbox</vt:lpstr>
      <vt:lpstr>What is the toolbox?</vt:lpstr>
      <vt:lpstr>Example – getting fit for ringing</vt:lpstr>
      <vt:lpstr>Example – for ringing societies</vt:lpstr>
      <vt:lpstr>Example – recruitment and retention</vt:lpstr>
      <vt:lpstr>What’s next?</vt:lpstr>
    </vt:vector>
  </TitlesOfParts>
  <Company>DTZ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Stub-Hub</dc:title>
  <dc:creator>cpearce</dc:creator>
  <cp:lastModifiedBy>Lesley Belcher</cp:lastModifiedBy>
  <cp:revision>318</cp:revision>
  <dcterms:created xsi:type="dcterms:W3CDTF">2011-06-02T10:56:53Z</dcterms:created>
  <dcterms:modified xsi:type="dcterms:W3CDTF">2021-02-10T16:52:25Z</dcterms:modified>
</cp:coreProperties>
</file>