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4051" r:id="rId2"/>
    <p:sldMasterId id="2147483651" r:id="rId3"/>
  </p:sldMasterIdLst>
  <p:notesMasterIdLst>
    <p:notesMasterId r:id="rId25"/>
  </p:notesMasterIdLst>
  <p:handoutMasterIdLst>
    <p:handoutMasterId r:id="rId26"/>
  </p:handoutMasterIdLst>
  <p:sldIdLst>
    <p:sldId id="390" r:id="rId4"/>
    <p:sldId id="412" r:id="rId5"/>
    <p:sldId id="391" r:id="rId6"/>
    <p:sldId id="398" r:id="rId7"/>
    <p:sldId id="394" r:id="rId8"/>
    <p:sldId id="396" r:id="rId9"/>
    <p:sldId id="393" r:id="rId10"/>
    <p:sldId id="395" r:id="rId11"/>
    <p:sldId id="399" r:id="rId12"/>
    <p:sldId id="397" r:id="rId13"/>
    <p:sldId id="400" r:id="rId14"/>
    <p:sldId id="402" r:id="rId15"/>
    <p:sldId id="401" r:id="rId16"/>
    <p:sldId id="403" r:id="rId17"/>
    <p:sldId id="404" r:id="rId18"/>
    <p:sldId id="405" r:id="rId19"/>
    <p:sldId id="406" r:id="rId20"/>
    <p:sldId id="407" r:id="rId21"/>
    <p:sldId id="411" r:id="rId22"/>
    <p:sldId id="415" r:id="rId23"/>
    <p:sldId id="416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3521">
          <p15:clr>
            <a:srgbClr val="A4A3A4"/>
          </p15:clr>
        </p15:guide>
        <p15:guide id="5" orient="horz" pos="1525">
          <p15:clr>
            <a:srgbClr val="A4A3A4"/>
          </p15:clr>
        </p15:guide>
        <p15:guide id="6" pos="295">
          <p15:clr>
            <a:srgbClr val="A4A3A4"/>
          </p15:clr>
        </p15:guide>
        <p15:guide id="7" pos="5465">
          <p15:clr>
            <a:srgbClr val="A4A3A4"/>
          </p15:clr>
        </p15:guide>
        <p15:guide id="8" pos="2835">
          <p15:clr>
            <a:srgbClr val="A4A3A4"/>
          </p15:clr>
        </p15:guide>
        <p15:guide id="9" pos="29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D20000"/>
    <a:srgbClr val="779182"/>
    <a:srgbClr val="FF6600"/>
    <a:srgbClr val="E4303D"/>
    <a:srgbClr val="8499A5"/>
    <a:srgbClr val="608E3A"/>
    <a:srgbClr val="9E9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724" autoAdjust="0"/>
    <p:restoredTop sz="97099" autoAdjust="0"/>
  </p:normalViewPr>
  <p:slideViewPr>
    <p:cSldViewPr snapToGrid="0">
      <p:cViewPr varScale="1">
        <p:scale>
          <a:sx n="106" d="100"/>
          <a:sy n="106" d="100"/>
        </p:scale>
        <p:origin x="306" y="108"/>
      </p:cViewPr>
      <p:guideLst>
        <p:guide orient="horz" pos="890"/>
        <p:guide orient="horz" pos="3838"/>
        <p:guide orient="horz" pos="1117"/>
        <p:guide orient="horz" pos="3521"/>
        <p:guide orient="horz" pos="1525"/>
        <p:guide pos="295"/>
        <p:guide pos="5465"/>
        <p:guide pos="2835"/>
        <p:guide pos="2925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6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478F293-F6E2-43A2-9BD9-D05BE13707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409EEB5-CC36-4356-B366-673AD5E0AF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0088895E-E1BB-4355-9FB0-56B80959869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A18D9FE1-200D-4E1D-9966-D51F6462D4F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488945-A2C1-48D4-A43A-77B6296595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7AF4AAB-3BA7-45D5-9AFA-9021DF800E9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2D66744-0959-4518-90FC-83BB266F377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C590B2D6-6AC1-4099-BC92-7F087EC9A2F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B0D912A-889F-4B22-8A4A-A19067E38C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BCAA87-8222-41F8-A72F-50DCD3EDB2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F218038-CDE2-4C08-99B3-9BB6D92AE8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8D9A94-306A-40A4-B4D4-471AC9B96B2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6B15200-21C1-4970-A200-6037CAFCDC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6CA07B0-9F48-42BB-8CF3-B13D941FC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7B43142-CDF4-4F5F-9499-29EA492489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C5D273F-0194-4C5B-B866-6F0C686A4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580DEB1-F77F-4245-8B2E-62087666A3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3F4677A-85D2-41E7-9D99-E98448649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association-of-ringing-teachers-transparent.eps">
            <a:extLst>
              <a:ext uri="{FF2B5EF4-FFF2-40B4-BE49-F238E27FC236}">
                <a16:creationId xmlns:a16="http://schemas.microsoft.com/office/drawing/2014/main" id="{92994B0A-41FA-42A2-B352-9AD60B5F41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49275"/>
            <a:ext cx="446405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196AA713-F11B-422D-BB3A-FEA0B497C11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29413" y="6249988"/>
            <a:ext cx="186256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D20000"/>
                </a:solidFill>
              </a:rPr>
              <a:t>www.ringingteachers.org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E8CF137-94CC-4BD9-B946-37A42834A910}"/>
              </a:ext>
            </a:extLst>
          </p:cNvPr>
          <p:cNvCxnSpPr/>
          <p:nvPr userDrawn="1"/>
        </p:nvCxnSpPr>
        <p:spPr>
          <a:xfrm>
            <a:off x="0" y="6415088"/>
            <a:ext cx="6588125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579426"/>
            <a:ext cx="6080125" cy="1023583"/>
          </a:xfr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755696"/>
            <a:ext cx="6080125" cy="683886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68313" y="4527866"/>
            <a:ext cx="4032250" cy="357187"/>
          </a:xfrm>
        </p:spPr>
        <p:txBody>
          <a:bodyPr/>
          <a:lstStyle>
            <a:lvl1pPr>
              <a:buNone/>
              <a:defRPr sz="1800">
                <a:solidFill>
                  <a:srgbClr val="D2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700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7322"/>
            <a:ext cx="8207374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068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3438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01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4744"/>
            <a:ext cx="4032250" cy="39449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450"/>
              </a:spcBef>
              <a:buNone/>
              <a:defRPr sz="11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1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1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1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43438" y="1124744"/>
            <a:ext cx="4032250" cy="201612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endParaRPr lang="en-GB" noProof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68314" y="5141133"/>
            <a:ext cx="8207374" cy="663562"/>
          </a:xfrm>
        </p:spPr>
        <p:txBody>
          <a:bodyPr anchor="b"/>
          <a:lstStyle>
            <a:lvl1pPr algn="ct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US" sz="1400" i="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0" indent="0" algn="r" rtl="0" fontAlgn="base">
              <a:lnSpc>
                <a:spcPct val="100000"/>
              </a:lnSpc>
              <a:spcBef>
                <a:spcPct val="100000"/>
              </a:spcBef>
              <a:spcAft>
                <a:spcPct val="0"/>
              </a:spcAft>
              <a:buNone/>
              <a:defRPr lang="en-US" sz="10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4648471" y="3464719"/>
            <a:ext cx="4027218" cy="16049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2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2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99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Prope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32">
            <a:extLst>
              <a:ext uri="{FF2B5EF4-FFF2-40B4-BE49-F238E27FC236}">
                <a16:creationId xmlns:a16="http://schemas.microsoft.com/office/drawing/2014/main" id="{68E64AF8-F78C-413F-B6CB-16E2DDE17F5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2611438"/>
            <a:ext cx="8207375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Line 32">
            <a:extLst>
              <a:ext uri="{FF2B5EF4-FFF2-40B4-BE49-F238E27FC236}">
                <a16:creationId xmlns:a16="http://schemas.microsoft.com/office/drawing/2014/main" id="{3BF3F27D-E2BC-4640-84A3-96B2831D2A4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4283075"/>
            <a:ext cx="8207375" cy="1588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8313" y="1124745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857356" y="1124744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2781879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3"/>
          </p:nvPr>
        </p:nvSpPr>
        <p:spPr>
          <a:xfrm>
            <a:off x="1857356" y="2781878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68313" y="4472193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Content Placeholder 2"/>
          <p:cNvSpPr>
            <a:spLocks noGrp="1"/>
          </p:cNvSpPr>
          <p:nvPr>
            <p:ph sz="half" idx="15"/>
          </p:nvPr>
        </p:nvSpPr>
        <p:spPr>
          <a:xfrm>
            <a:off x="1857356" y="4472192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tabLst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2590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75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23">
            <a:extLst>
              <a:ext uri="{FF2B5EF4-FFF2-40B4-BE49-F238E27FC236}">
                <a16:creationId xmlns:a16="http://schemas.microsoft.com/office/drawing/2014/main" id="{7D531535-49F0-4337-BD07-999E3A6BCC8E}"/>
              </a:ext>
            </a:extLst>
          </p:cNvPr>
          <p:cNvCxnSpPr>
            <a:cxnSpLocks noChangeShapeType="1"/>
          </p:cNvCxnSpPr>
          <p:nvPr userDrawn="1"/>
        </p:nvCxnSpPr>
        <p:spPr bwMode="auto">
          <a:xfrm rot="5400000">
            <a:off x="2145507" y="3553619"/>
            <a:ext cx="4679950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4" y="272538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272538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65302" y="1214084"/>
            <a:ext cx="2581615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4"/>
          </p:nvPr>
        </p:nvSpPr>
        <p:spPr>
          <a:xfrm>
            <a:off x="468314" y="4893324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5"/>
          </p:nvPr>
        </p:nvSpPr>
        <p:spPr>
          <a:xfrm>
            <a:off x="4648201" y="4893324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6"/>
          </p:nvPr>
        </p:nvSpPr>
        <p:spPr>
          <a:xfrm>
            <a:off x="468314" y="381647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7"/>
          </p:nvPr>
        </p:nvSpPr>
        <p:spPr>
          <a:xfrm>
            <a:off x="4648201" y="381647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643438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5940426" y="1214084"/>
            <a:ext cx="2735261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9884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8313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1497013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0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68313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1497013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2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8313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1497013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4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4643438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5672138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643438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7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672138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4643438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22"/>
          </p:nvPr>
        </p:nvSpPr>
        <p:spPr>
          <a:xfrm>
            <a:off x="5672138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8372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7322"/>
            <a:ext cx="8207374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5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2D3DD60-CCFC-4758-B38D-3B67FCB0B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12A661-F0CA-4746-9282-66EDD8FD9A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Line 11">
            <a:extLst>
              <a:ext uri="{FF2B5EF4-FFF2-40B4-BE49-F238E27FC236}">
                <a16:creationId xmlns:a16="http://schemas.microsoft.com/office/drawing/2014/main" id="{3661A82A-9867-4249-A260-9E7E68D9E4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ED2E70-AE03-4477-918E-08B47EB513C0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association-of-ringing-teachers-transparent.eps">
            <a:extLst>
              <a:ext uri="{FF2B5EF4-FFF2-40B4-BE49-F238E27FC236}">
                <a16:creationId xmlns:a16="http://schemas.microsoft.com/office/drawing/2014/main" id="{09EE9A05-1445-44DB-B6BA-D73BEAAC37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0F5CF36-EDBE-482B-9D67-FBE3B71F30BA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AAAF041-47E8-481C-93B6-3AA0DC3F8BE4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CFECF65-232E-48BB-930F-50AFB6A23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0AA7E6B-6052-41A6-9064-D866E728D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96975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2" name="Line 11">
            <a:extLst>
              <a:ext uri="{FF2B5EF4-FFF2-40B4-BE49-F238E27FC236}">
                <a16:creationId xmlns:a16="http://schemas.microsoft.com/office/drawing/2014/main" id="{2AC4D181-1F90-4E9E-982E-E612D8869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6FF9B4-C7D0-4777-908D-2320658B3AF2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7" descr="association-of-ringing-teachers-transparent.eps">
            <a:extLst>
              <a:ext uri="{FF2B5EF4-FFF2-40B4-BE49-F238E27FC236}">
                <a16:creationId xmlns:a16="http://schemas.microsoft.com/office/drawing/2014/main" id="{9E6247C2-EA03-4EB4-8A3F-7F6689460B5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6823A96E-2496-4766-99AB-8B9FDCDBD489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D3E197A-0F4F-40A0-96BC-70BE901676F6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67" r:id="rId2"/>
    <p:sldLayoutId id="2147484068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5794988E-477A-4BB2-AFFA-F3984349C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0D99C7E5-B83B-464A-A575-93D8E85F09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3076" name="Line 11">
            <a:extLst>
              <a:ext uri="{FF2B5EF4-FFF2-40B4-BE49-F238E27FC236}">
                <a16:creationId xmlns:a16="http://schemas.microsoft.com/office/drawing/2014/main" id="{745AA67A-CB72-41BC-BFD7-D50A6ECF3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F2B6AC6-F66B-42EA-ADBE-E35D4997E5D1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8" name="Picture 8" descr="association-of-ringing-teachers-transparent.eps">
            <a:extLst>
              <a:ext uri="{FF2B5EF4-FFF2-40B4-BE49-F238E27FC236}">
                <a16:creationId xmlns:a16="http://schemas.microsoft.com/office/drawing/2014/main" id="{C70FDA19-627A-4ADE-B344-E570E3C084A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859F1E66-3FFF-4AEA-BA55-9B127386A54B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F8DAB3-E143-4DB0-9F06-61543E11AE5B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4" r:id="rId2"/>
    <p:sldLayoutId id="2147484070" r:id="rId3"/>
    <p:sldLayoutId id="2147484075" r:id="rId4"/>
    <p:sldLayoutId id="2147484071" r:id="rId5"/>
    <p:sldLayoutId id="2147484072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algn="l" defTabSz="973138" rtl="0" eaLnBrk="0" fontAlgn="base" hangingPunct="0">
        <a:lnSpc>
          <a:spcPct val="120000"/>
        </a:lnSpc>
        <a:spcBef>
          <a:spcPct val="120000"/>
        </a:spcBef>
        <a:spcAft>
          <a:spcPct val="0"/>
        </a:spcAft>
        <a:buClr>
          <a:schemeClr val="accent1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73138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2pPr>
      <a:lvl3pPr marL="35560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Clr>
          <a:schemeClr val="tx2"/>
        </a:buClr>
        <a:buSzPct val="80000"/>
        <a:buFont typeface="Arial" panose="020B0604020202020204" pitchFamily="34" charset="0"/>
        <a:buChar char="–"/>
        <a:defRPr lang="en-GB" sz="1600" dirty="0">
          <a:solidFill>
            <a:schemeClr val="tx1"/>
          </a:solidFill>
          <a:latin typeface="+mn-lt"/>
        </a:defRPr>
      </a:lvl3pPr>
      <a:lvl4pPr marL="5397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GB" sz="1600" dirty="0">
          <a:solidFill>
            <a:schemeClr val="tx1"/>
          </a:solidFill>
          <a:latin typeface="+mn-lt"/>
        </a:defRPr>
      </a:lvl4pPr>
      <a:lvl5pPr marL="7175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8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11477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16049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20621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25193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74601-1DBA-4A75-93C7-87E93C34C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312" y="3429000"/>
            <a:ext cx="6080125" cy="522287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b="1" dirty="0"/>
              <a:t>Call Changes explained</a:t>
            </a:r>
          </a:p>
        </p:txBody>
      </p:sp>
      <p:sp>
        <p:nvSpPr>
          <p:cNvPr id="7172" name="Subtitle 2">
            <a:extLst>
              <a:ext uri="{FF2B5EF4-FFF2-40B4-BE49-F238E27FC236}">
                <a16:creationId xmlns:a16="http://schemas.microsoft.com/office/drawing/2014/main" id="{7988C684-9FD6-476F-AA7A-6BD2A603581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68313" y="4312616"/>
            <a:ext cx="6080125" cy="352149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/>
              <a:t>Learning the Ropes – Level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0D4C2-1E01-481D-A4CC-30E0A4407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Below the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ACF81-F730-4D1F-A085-7F706858A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5" cy="3164523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FF0000"/>
              </a:buClr>
            </a:pPr>
            <a:r>
              <a:rPr lang="en-GB" altLang="en-US" sz="2400" dirty="0"/>
              <a:t>The bell is not swinging high enough to reach the balance point.</a:t>
            </a:r>
          </a:p>
          <a:p>
            <a:pPr>
              <a:spcBef>
                <a:spcPct val="0"/>
              </a:spcBef>
              <a:buClr>
                <a:srgbClr val="FF0000"/>
              </a:buClr>
            </a:pPr>
            <a:r>
              <a:rPr lang="en-GB" altLang="en-US" sz="2400" dirty="0"/>
              <a:t>The bell will swing more quickly.</a:t>
            </a:r>
          </a:p>
          <a:p>
            <a:pPr>
              <a:spcBef>
                <a:spcPct val="0"/>
              </a:spcBef>
              <a:buClr>
                <a:srgbClr val="FF0000"/>
              </a:buClr>
            </a:pPr>
            <a:r>
              <a:rPr lang="en-GB" altLang="en-US" sz="2400" dirty="0"/>
              <a:t>The bell will strike earlier.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9D08-9197-46CC-9FA9-6D64E1E39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Above the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0F7CC-6EB7-4EFD-B0C4-5561C4FC7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5" cy="3270319"/>
          </a:xfrm>
        </p:spPr>
        <p:txBody>
          <a:bodyPr/>
          <a:lstStyle/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bell is swinging beyond the balance point.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bell is swinging more slowly.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bell will strike later.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Take care – not to hit the stay.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1FB4-8A4C-435A-8E3F-06938E455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Pull and check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72B18-D543-45F5-A04E-B045AD633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48" y="1116000"/>
            <a:ext cx="8064504" cy="4895850"/>
          </a:xfrm>
          <a:ln>
            <a:noFill/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400" b="1" dirty="0"/>
              <a:t>Pull</a:t>
            </a:r>
          </a:p>
          <a:p>
            <a:pPr>
              <a:buClr>
                <a:srgbClr val="FF0000"/>
              </a:buClr>
              <a:defRPr/>
            </a:pPr>
            <a:r>
              <a:rPr lang="en-GB" sz="2400" dirty="0"/>
              <a:t>Force applied to the rope as it moves downward.</a:t>
            </a:r>
          </a:p>
          <a:p>
            <a:pPr>
              <a:buClr>
                <a:srgbClr val="FF0000"/>
              </a:buClr>
              <a:defRPr/>
            </a:pPr>
            <a:r>
              <a:rPr lang="en-GB" sz="2400" dirty="0"/>
              <a:t>This makes the bell swing higher.</a:t>
            </a:r>
          </a:p>
          <a:p>
            <a:pPr>
              <a:buClr>
                <a:srgbClr val="FF0000"/>
              </a:buClr>
              <a:defRPr/>
            </a:pPr>
            <a:r>
              <a:rPr lang="en-GB" sz="2400" dirty="0"/>
              <a:t>The bell will ring more slowly and strike later.</a:t>
            </a:r>
          </a:p>
          <a:p>
            <a:pPr marL="0" indent="0">
              <a:buFontTx/>
              <a:buNone/>
              <a:defRPr/>
            </a:pPr>
            <a:r>
              <a:rPr lang="en-GB" sz="2400" b="1" dirty="0"/>
              <a:t>Check</a:t>
            </a:r>
            <a:r>
              <a:rPr lang="en-GB" sz="2800" dirty="0"/>
              <a:t> </a:t>
            </a:r>
          </a:p>
          <a:p>
            <a:pPr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Force applied to the rope as it rises.</a:t>
            </a:r>
          </a:p>
          <a:p>
            <a:pPr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This makes the bell swing less high.</a:t>
            </a:r>
          </a:p>
          <a:p>
            <a:pPr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bell will ring more quickly and strike earlier.</a:t>
            </a:r>
          </a:p>
          <a:p>
            <a:pPr>
              <a:spcAft>
                <a:spcPts val="0"/>
              </a:spcAft>
              <a:buClr>
                <a:srgbClr val="FF0000"/>
              </a:buClr>
              <a:defRPr/>
            </a:pPr>
            <a:endParaRPr lang="en-GB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B80C1-B218-4B54-8C9C-47B1EE945F4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764724" y="1116000"/>
            <a:ext cx="3839528" cy="4895850"/>
          </a:xfrm>
          <a:ln>
            <a:noFill/>
          </a:ln>
        </p:spPr>
        <p:txBody>
          <a:bodyPr/>
          <a:lstStyle/>
          <a:p>
            <a:pPr marL="0" indent="0" algn="ctr">
              <a:buFontTx/>
              <a:buNone/>
              <a:defRPr/>
            </a:pPr>
            <a:br>
              <a:rPr lang="en-GB" sz="2800" dirty="0"/>
            </a:br>
            <a:br>
              <a:rPr lang="en-GB" sz="2800" dirty="0"/>
            </a:br>
            <a:endParaRPr lang="en-GB" sz="2800" dirty="0"/>
          </a:p>
          <a:p>
            <a:pPr marL="0" indent="0" algn="ctr">
              <a:buFontTx/>
              <a:buNone/>
              <a:defRPr/>
            </a:pPr>
            <a:endParaRPr lang="en-GB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70F87-315C-4044-89FD-C383289DF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All that jargon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D1903-7F9A-411E-A0A3-BAE1A5531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5" cy="2785745"/>
          </a:xfrm>
          <a:ln>
            <a:noFill/>
          </a:ln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400" b="1" dirty="0"/>
              <a:t>Whole pull</a:t>
            </a:r>
            <a:r>
              <a:rPr lang="en-GB" sz="2400" dirty="0"/>
              <a:t>	– two consecutive blows.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400" b="1" dirty="0"/>
              <a:t>Whole pull right </a:t>
            </a:r>
            <a:r>
              <a:rPr lang="en-GB" sz="2400" dirty="0"/>
              <a:t>– two blows handstroke/backstroke.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400" b="1" dirty="0"/>
              <a:t>Whole pull wrong</a:t>
            </a:r>
            <a:r>
              <a:rPr lang="en-GB" sz="2400" dirty="0"/>
              <a:t>	 – two blows backstroke/</a:t>
            </a:r>
            <a:r>
              <a:rPr lang="en-GB" sz="2400" dirty="0" err="1"/>
              <a:t>handstroke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7DCFE-8979-4E10-89E5-75745DE1E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Call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B205E-C3A8-481D-AD38-408D7BB81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5" cy="4868546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The conductor calls two bells to change places.</a:t>
            </a:r>
          </a:p>
          <a:p>
            <a:pPr algn="ctr">
              <a:defRPr/>
            </a:pPr>
            <a:r>
              <a:rPr lang="en-GB" sz="8000" dirty="0"/>
              <a:t>1 2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/>
              <a:t>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/>
              <a:t> 5 6</a:t>
            </a:r>
            <a:br>
              <a:rPr lang="en-GB" sz="8000" dirty="0"/>
            </a:br>
            <a:r>
              <a:rPr lang="en-GB" sz="3200" dirty="0"/>
              <a:t>“three to four”</a:t>
            </a:r>
          </a:p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r>
              <a:rPr lang="en-GB" sz="8000" dirty="0"/>
              <a:t>1 2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/>
              <a:t>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/>
              <a:t> 5 6</a:t>
            </a:r>
          </a:p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endParaRPr lang="en-GB" sz="2400" dirty="0"/>
          </a:p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en-GB" sz="2400" dirty="0"/>
              <a:t>This means 3 follows 4. </a:t>
            </a:r>
          </a:p>
          <a:p>
            <a:pPr algn="ctr">
              <a:defRPr/>
            </a:pPr>
            <a:endParaRPr lang="en-GB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74DFA-F631-43AA-98E9-62C56418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What happens?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FC239-06F9-4C23-ACD5-1BC0EC1C4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325310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 sz="2800" dirty="0"/>
              <a:t>The call is made on the handstroke and the change takes place the following handstroke.</a:t>
            </a:r>
          </a:p>
          <a:p>
            <a:pPr algn="ctr">
              <a:spcBef>
                <a:spcPct val="0"/>
              </a:spcBef>
            </a:pPr>
            <a:br>
              <a:rPr lang="en-GB" altLang="en-US" sz="2800" dirty="0"/>
            </a:br>
            <a:endParaRPr lang="en-GB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0C6E-6D55-4F1D-B1CF-6BBB975D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2" y="101918"/>
            <a:ext cx="8207375" cy="739775"/>
          </a:xfrm>
        </p:spPr>
        <p:txBody>
          <a:bodyPr anchor="ctr" anchorCtr="0"/>
          <a:lstStyle/>
          <a:p>
            <a:pPr>
              <a:defRPr/>
            </a:pPr>
            <a:r>
              <a:rPr lang="en-GB" sz="2800" dirty="0"/>
              <a:t>What happens – the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C1B81-70F2-458D-84C0-2037353BD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4679950"/>
          </a:xfrm>
        </p:spPr>
        <p:txBody>
          <a:bodyPr/>
          <a:lstStyle/>
          <a:p>
            <a:pPr algn="ctr">
              <a:buClr>
                <a:srgbClr val="E4303D"/>
              </a:buClr>
              <a:defRPr/>
            </a:pPr>
            <a:r>
              <a:rPr lang="en-GB" sz="8000" dirty="0">
                <a:solidFill>
                  <a:srgbClr val="000000"/>
                </a:solidFill>
              </a:rPr>
              <a:t>1 2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>
                <a:solidFill>
                  <a:srgbClr val="000000"/>
                </a:solidFill>
              </a:rPr>
              <a:t> 5 6</a:t>
            </a:r>
            <a:br>
              <a:rPr lang="en-GB" sz="9600" dirty="0">
                <a:solidFill>
                  <a:srgbClr val="000000"/>
                </a:solidFill>
              </a:rPr>
            </a:br>
            <a:r>
              <a:rPr lang="en-GB" sz="8000" dirty="0">
                <a:solidFill>
                  <a:srgbClr val="000000"/>
                </a:solidFill>
              </a:rPr>
              <a:t>1 2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>
                <a:solidFill>
                  <a:srgbClr val="000000"/>
                </a:solidFill>
              </a:rPr>
              <a:t> 5 6 </a:t>
            </a:r>
          </a:p>
          <a:p>
            <a:pPr marL="342900" indent="-3429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The 3 holds up, rings more slowly for one blow and rings after the four.</a:t>
            </a:r>
          </a:p>
          <a:p>
            <a:pPr marL="342900" indent="-3429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The three is now in 4ths place. </a:t>
            </a:r>
          </a:p>
          <a:p>
            <a:pPr algn="ctr">
              <a:defRPr/>
            </a:pPr>
            <a:endParaRPr lang="en-GB" i="1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2A3F227-7C65-4D1F-8D5F-3C9F5C54FB9B}"/>
              </a:ext>
            </a:extLst>
          </p:cNvPr>
          <p:cNvCxnSpPr>
            <a:cxnSpLocks/>
          </p:cNvCxnSpPr>
          <p:nvPr/>
        </p:nvCxnSpPr>
        <p:spPr>
          <a:xfrm>
            <a:off x="4331968" y="2279333"/>
            <a:ext cx="480061" cy="56546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AE0BA-CEF0-43AF-8D22-6CABDE62D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90748"/>
            <a:ext cx="8207375" cy="739775"/>
          </a:xfrm>
        </p:spPr>
        <p:txBody>
          <a:bodyPr anchor="ctr" anchorCtr="0"/>
          <a:lstStyle/>
          <a:p>
            <a:pPr>
              <a:defRPr/>
            </a:pPr>
            <a:r>
              <a:rPr lang="en-GB" sz="2800" dirty="0"/>
              <a:t>What happens – the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8C255-68F2-47C9-85DC-DCBCAAAFD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1" y="1116000"/>
            <a:ext cx="8207375" cy="4483157"/>
          </a:xfrm>
        </p:spPr>
        <p:txBody>
          <a:bodyPr/>
          <a:lstStyle/>
          <a:p>
            <a:pPr marL="342900" indent="-3429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four needs to know which bell the 3 is following.</a:t>
            </a:r>
          </a:p>
          <a:p>
            <a:pPr algn="ctr">
              <a:buClr>
                <a:srgbClr val="E4303D"/>
              </a:buClr>
              <a:defRPr/>
            </a:pPr>
            <a:r>
              <a:rPr lang="en-GB" sz="8000" dirty="0">
                <a:solidFill>
                  <a:srgbClr val="000000"/>
                </a:solidFill>
              </a:rPr>
              <a:t>1 </a:t>
            </a:r>
            <a:r>
              <a:rPr lang="en-GB" sz="80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>
                <a:solidFill>
                  <a:srgbClr val="000000"/>
                </a:solidFill>
              </a:rPr>
              <a:t> 5 6</a:t>
            </a:r>
            <a:br>
              <a:rPr lang="en-GB" sz="8000" dirty="0">
                <a:solidFill>
                  <a:srgbClr val="000000"/>
                </a:solidFill>
              </a:rPr>
            </a:br>
            <a:r>
              <a:rPr lang="en-GB" sz="8000" dirty="0">
                <a:solidFill>
                  <a:srgbClr val="000000"/>
                </a:solidFill>
              </a:rPr>
              <a:t>1 </a:t>
            </a:r>
            <a:r>
              <a:rPr lang="en-GB" sz="80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>
                <a:solidFill>
                  <a:srgbClr val="000000"/>
                </a:solidFill>
              </a:rPr>
              <a:t> 5 6 </a:t>
            </a:r>
          </a:p>
          <a:p>
            <a:pPr marL="457200" indent="-4572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The 4 checks in and rings more quickly for one blow and rings after the two.</a:t>
            </a:r>
          </a:p>
          <a:p>
            <a:pPr marL="457200" indent="-4572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The four is now in 3rds place. </a:t>
            </a:r>
          </a:p>
          <a:p>
            <a:pPr algn="ctr">
              <a:defRPr/>
            </a:pPr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0FC110B-521A-45D1-82A1-0D0DCED954E9}"/>
              </a:ext>
            </a:extLst>
          </p:cNvPr>
          <p:cNvCxnSpPr/>
          <p:nvPr/>
        </p:nvCxnSpPr>
        <p:spPr>
          <a:xfrm flipH="1">
            <a:off x="4379910" y="2812414"/>
            <a:ext cx="384175" cy="504825"/>
          </a:xfrm>
          <a:prstGeom prst="straightConnector1">
            <a:avLst/>
          </a:prstGeom>
          <a:ln w="31750">
            <a:solidFill>
              <a:srgbClr val="0033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46847-48F5-44D7-BFBF-08875A494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2" y="63923"/>
            <a:ext cx="8207375" cy="739775"/>
          </a:xfrm>
        </p:spPr>
        <p:txBody>
          <a:bodyPr anchor="ctr" anchorCtr="0"/>
          <a:lstStyle/>
          <a:p>
            <a:pPr>
              <a:defRPr/>
            </a:pPr>
            <a:r>
              <a:rPr lang="en-GB" sz="2800" dirty="0"/>
              <a:t>What happens – the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73221-3B71-450A-AA16-5EB40D6B6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4679950"/>
          </a:xfrm>
        </p:spPr>
        <p:txBody>
          <a:bodyPr/>
          <a:lstStyle/>
          <a:p>
            <a:pPr marL="342900" indent="-3429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five needs to be able to hear their place in the row.</a:t>
            </a:r>
          </a:p>
          <a:p>
            <a:pPr algn="ctr">
              <a:buClr>
                <a:srgbClr val="E4303D"/>
              </a:buClr>
              <a:defRPr/>
            </a:pPr>
            <a:r>
              <a:rPr lang="en-GB" sz="8000" dirty="0">
                <a:solidFill>
                  <a:srgbClr val="000000"/>
                </a:solidFill>
              </a:rPr>
              <a:t>1 2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en-GB" sz="8000" dirty="0">
                <a:solidFill>
                  <a:srgbClr val="000000"/>
                </a:solidFill>
              </a:rPr>
              <a:t> 6</a:t>
            </a:r>
            <a:br>
              <a:rPr lang="en-GB" sz="8000" dirty="0">
                <a:solidFill>
                  <a:srgbClr val="000000"/>
                </a:solidFill>
              </a:rPr>
            </a:br>
            <a:r>
              <a:rPr lang="en-GB" sz="8000" dirty="0">
                <a:solidFill>
                  <a:srgbClr val="000000"/>
                </a:solidFill>
              </a:rPr>
              <a:t>1 2 </a:t>
            </a:r>
            <a:r>
              <a:rPr lang="en-GB" sz="8000" dirty="0">
                <a:solidFill>
                  <a:srgbClr val="003399"/>
                </a:solidFill>
              </a:rPr>
              <a:t>4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rgbClr val="FF0000"/>
                </a:solidFill>
              </a:rPr>
              <a:t>3</a:t>
            </a:r>
            <a:r>
              <a:rPr lang="en-GB" sz="8000" dirty="0">
                <a:solidFill>
                  <a:srgbClr val="000000"/>
                </a:solidFill>
              </a:rPr>
              <a:t> </a:t>
            </a:r>
            <a:r>
              <a:rPr lang="en-GB" sz="8000" dirty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en-GB" sz="8000" dirty="0">
                <a:solidFill>
                  <a:srgbClr val="000000"/>
                </a:solidFill>
              </a:rPr>
              <a:t> 6</a:t>
            </a:r>
            <a:r>
              <a:rPr lang="en-GB" sz="6000" dirty="0">
                <a:solidFill>
                  <a:srgbClr val="000000"/>
                </a:solidFill>
              </a:rPr>
              <a:t> </a:t>
            </a:r>
          </a:p>
          <a:p>
            <a:pPr marL="342900" indent="-3429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The 5 rings at the same speed but is now following a different bell.</a:t>
            </a:r>
          </a:p>
          <a:p>
            <a:pPr marL="342900" indent="-342900">
              <a:buClr>
                <a:srgbClr val="E4303D"/>
              </a:buClr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</a:rPr>
              <a:t>The 5 is still in 5ths place.</a:t>
            </a:r>
          </a:p>
          <a:p>
            <a:pPr algn="ctr">
              <a:defRPr/>
            </a:pPr>
            <a:endParaRPr lang="en-GB" i="1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0C0653A-0C79-43E3-A8C4-CFA23A0AFBAE}"/>
              </a:ext>
            </a:extLst>
          </p:cNvPr>
          <p:cNvCxnSpPr/>
          <p:nvPr/>
        </p:nvCxnSpPr>
        <p:spPr>
          <a:xfrm>
            <a:off x="5844644" y="2870292"/>
            <a:ext cx="0" cy="468000"/>
          </a:xfrm>
          <a:prstGeom prst="straightConnector1">
            <a:avLst/>
          </a:prstGeom>
          <a:ln w="31750">
            <a:solidFill>
              <a:schemeClr val="tx2">
                <a:lumMod val="60000"/>
                <a:lumOff val="4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28028-76D2-4CC7-AB12-12841521E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35890"/>
            <a:ext cx="8207375" cy="739775"/>
          </a:xfrm>
        </p:spPr>
        <p:txBody>
          <a:bodyPr anchor="ctr" anchorCtr="0"/>
          <a:lstStyle/>
          <a:p>
            <a:pPr>
              <a:defRPr/>
            </a:pPr>
            <a:r>
              <a:rPr lang="en-GB" sz="2800" dirty="0"/>
              <a:t>Call change sequences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753D4-F569-4D4D-855C-582385ADA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4" cy="5158051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2400" b="1" dirty="0"/>
              <a:t>Queens </a:t>
            </a:r>
            <a:r>
              <a:rPr lang="en-GB" altLang="en-US" sz="2400" dirty="0"/>
              <a:t> 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endParaRPr lang="en-GB" altLang="en-US" sz="2400" dirty="0"/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GB" altLang="en-US" sz="2400" dirty="0"/>
              <a:t> </a:t>
            </a:r>
            <a:r>
              <a:rPr lang="en-GB" altLang="en-US" sz="4800" dirty="0"/>
              <a:t>1 3 5 2 4 6  </a:t>
            </a:r>
            <a:r>
              <a:rPr lang="en-GB" altLang="en-US" sz="2400" dirty="0"/>
              <a:t>or  </a:t>
            </a:r>
            <a:r>
              <a:rPr lang="en-GB" altLang="en-US" sz="4800" dirty="0"/>
              <a:t>1 3 5 7 2 4 6 8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endParaRPr lang="en-GB" altLang="en-US" sz="2400" dirty="0"/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2400" b="1" dirty="0" err="1"/>
              <a:t>Tittums</a:t>
            </a:r>
            <a:r>
              <a:rPr lang="en-GB" altLang="en-US" sz="2400" b="1" dirty="0"/>
              <a:t> 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GB" altLang="en-US" sz="2400" b="1" dirty="0"/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GB" altLang="en-US" sz="4800" dirty="0"/>
              <a:t>1 4 2 5 3 6  </a:t>
            </a:r>
            <a:r>
              <a:rPr lang="en-GB" altLang="en-US" sz="2400" dirty="0"/>
              <a:t>or  </a:t>
            </a:r>
            <a:r>
              <a:rPr lang="en-GB" altLang="en-US" sz="4800" dirty="0"/>
              <a:t>1 5 2 6 3 7 4 8 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GB" altLang="en-US" sz="36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F2AC-060C-4B0D-A5F0-2B655FEAA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New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076B6-C4A1-4377-8870-1DBF25CFE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3032805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en-GB" altLang="en-US" sz="2400" dirty="0"/>
              <a:t>Row </a:t>
            </a:r>
          </a:p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en-GB" altLang="en-US" sz="2400" dirty="0"/>
              <a:t>Place </a:t>
            </a:r>
          </a:p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en-GB" altLang="en-US" sz="2400" dirty="0"/>
              <a:t>Rounds</a:t>
            </a:r>
          </a:p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en-GB" altLang="en-US" sz="2400" dirty="0"/>
              <a:t>The balance point</a:t>
            </a:r>
          </a:p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en-GB" altLang="en-US" sz="2400" dirty="0"/>
              <a:t>Open handstroke lead</a:t>
            </a:r>
          </a:p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en-GB" altLang="en-US" sz="2400" dirty="0"/>
              <a:t>Pull and check</a:t>
            </a:r>
          </a:p>
          <a:p>
            <a:pPr marL="457200" indent="-457200">
              <a:buFontTx/>
              <a:buChar char="•"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96D5B-0EB7-4B52-B92D-E07E7B97C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What does that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73973-9768-4597-A438-46B59F7BD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5" cy="4679950"/>
          </a:xfrm>
        </p:spPr>
        <p:txBody>
          <a:bodyPr/>
          <a:lstStyle/>
          <a:p>
            <a:pPr marL="342900" indent="-342900">
              <a:spcBef>
                <a:spcPct val="0"/>
              </a:spcBef>
              <a:buFontTx/>
              <a:buChar char="•"/>
            </a:pPr>
            <a:r>
              <a:rPr lang="en-GB" altLang="en-US" sz="2400" b="1" dirty="0"/>
              <a:t>Too wide </a:t>
            </a:r>
            <a:r>
              <a:rPr lang="en-GB" altLang="en-US" sz="2400" dirty="0"/>
              <a:t>– the gap between you and the bell you are following is too big.</a:t>
            </a:r>
          </a:p>
          <a:p>
            <a:pPr marL="342900" indent="-342900">
              <a:spcBef>
                <a:spcPct val="0"/>
              </a:spcBef>
              <a:buFontTx/>
              <a:buChar char="•"/>
            </a:pPr>
            <a:r>
              <a:rPr lang="en-GB" altLang="en-US" sz="2400" b="1" dirty="0"/>
              <a:t>Too close </a:t>
            </a:r>
            <a:r>
              <a:rPr lang="en-GB" altLang="en-US" sz="2400" dirty="0"/>
              <a:t>– the gap between you and the bell you are following is too small.</a:t>
            </a:r>
          </a:p>
          <a:p>
            <a:pPr marL="342900" indent="-342900">
              <a:spcBef>
                <a:spcPct val="0"/>
              </a:spcBef>
              <a:buFontTx/>
              <a:buChar char="•"/>
            </a:pPr>
            <a:r>
              <a:rPr lang="en-GB" altLang="en-US" sz="2400" b="1" dirty="0"/>
              <a:t>Close it up </a:t>
            </a:r>
            <a:r>
              <a:rPr lang="en-GB" altLang="en-US" sz="2400" dirty="0"/>
              <a:t>– ring closer to the bell you are following.</a:t>
            </a:r>
          </a:p>
          <a:p>
            <a:pPr marL="342900" indent="-342900">
              <a:spcBef>
                <a:spcPct val="0"/>
              </a:spcBef>
              <a:buFontTx/>
              <a:buChar char="•"/>
            </a:pPr>
            <a:r>
              <a:rPr lang="en-GB" altLang="en-US" sz="2400" b="1" dirty="0"/>
              <a:t>Hold up </a:t>
            </a:r>
            <a:r>
              <a:rPr lang="en-GB" altLang="en-US" sz="2400" dirty="0"/>
              <a:t>– leave a bigger gap after the bell you are following.</a:t>
            </a:r>
          </a:p>
          <a:p>
            <a:pPr marL="342900" indent="-342900">
              <a:spcBef>
                <a:spcPct val="0"/>
              </a:spcBef>
              <a:buFontTx/>
              <a:buChar char="•"/>
            </a:pPr>
            <a:r>
              <a:rPr lang="en-GB" altLang="en-US" sz="2400" b="1" dirty="0"/>
              <a:t>Check it in </a:t>
            </a:r>
            <a:r>
              <a:rPr lang="en-GB" altLang="en-US" sz="2400" dirty="0"/>
              <a:t>– ring more quickly to follow another bell.</a:t>
            </a:r>
          </a:p>
          <a:p>
            <a:pPr marL="342900" indent="-342900">
              <a:spcBef>
                <a:spcPct val="0"/>
              </a:spcBef>
              <a:buFontTx/>
              <a:buChar char="•"/>
            </a:pPr>
            <a:r>
              <a:rPr lang="en-GB" altLang="en-US" sz="2400" b="1" dirty="0"/>
              <a:t>Clip</a:t>
            </a:r>
            <a:r>
              <a:rPr lang="en-GB" altLang="en-US" sz="2400" dirty="0"/>
              <a:t> – the sound made when bells are ringing too close to each other.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C752E-3D50-450C-AF13-EEA44F07C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954689"/>
            <a:ext cx="8207375" cy="2948622"/>
          </a:xfrm>
        </p:spPr>
        <p:txBody>
          <a:bodyPr/>
          <a:lstStyle/>
          <a:p>
            <a:pPr algn="ctr">
              <a:defRPr/>
            </a:pPr>
            <a:endParaRPr lang="en-GB" sz="3200" b="1" dirty="0"/>
          </a:p>
          <a:p>
            <a:pPr algn="ctr">
              <a:defRPr/>
            </a:pPr>
            <a:r>
              <a:rPr lang="en-GB" sz="3200" b="1" dirty="0"/>
              <a:t>Happy Call Changes!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592DCE-F3E0-4C88-A4AE-48567E1D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Row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BCBA6-BAEB-4EA0-B1FE-C9FEDDD7C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altLang="en-US" sz="2400" dirty="0"/>
              <a:t>A sequence in which every bell strikes once                      </a:t>
            </a:r>
            <a:r>
              <a:rPr lang="en-GB" altLang="en-US" sz="8800" dirty="0"/>
              <a:t>1 2 3 4 5 6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24FA74-85A0-4255-A3FF-431FD55904AF}"/>
              </a:ext>
            </a:extLst>
          </p:cNvPr>
          <p:cNvSpPr txBox="1"/>
          <p:nvPr/>
        </p:nvSpPr>
        <p:spPr>
          <a:xfrm>
            <a:off x="863357" y="4266385"/>
            <a:ext cx="2884488" cy="120032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400" dirty="0">
                <a:latin typeface="Arial" charset="0"/>
                <a:cs typeface="+mn-cs"/>
              </a:rPr>
              <a:t>The number 1 bell is ringing first or leading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C223C3-5218-42BF-AA9C-2EBC618C99DB}"/>
              </a:ext>
            </a:extLst>
          </p:cNvPr>
          <p:cNvCxnSpPr>
            <a:cxnSpLocks/>
          </p:cNvCxnSpPr>
          <p:nvPr/>
        </p:nvCxnSpPr>
        <p:spPr>
          <a:xfrm flipV="1">
            <a:off x="2298993" y="2973389"/>
            <a:ext cx="0" cy="11880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E8B2AEB-05FE-493F-9573-F4756FAF5925}"/>
              </a:ext>
            </a:extLst>
          </p:cNvPr>
          <p:cNvSpPr txBox="1"/>
          <p:nvPr/>
        </p:nvSpPr>
        <p:spPr>
          <a:xfrm>
            <a:off x="5549132" y="4266385"/>
            <a:ext cx="27825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>
                <a:latin typeface="Arial" charset="0"/>
                <a:cs typeface="+mn-cs"/>
              </a:rPr>
              <a:t>The number 6 bell </a:t>
            </a:r>
          </a:p>
          <a:p>
            <a:pPr algn="ctr">
              <a:defRPr/>
            </a:pPr>
            <a:r>
              <a:rPr lang="en-GB" sz="2400" dirty="0">
                <a:latin typeface="Arial" charset="0"/>
                <a:cs typeface="+mn-cs"/>
              </a:rPr>
              <a:t>is ringing last or ringing behind</a:t>
            </a:r>
            <a:endParaRPr lang="en-GB" dirty="0">
              <a:latin typeface="Arial" charset="0"/>
              <a:cs typeface="+mn-cs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5E4ECFE-7052-45CB-86F2-4B65C21BA065}"/>
              </a:ext>
            </a:extLst>
          </p:cNvPr>
          <p:cNvCxnSpPr>
            <a:cxnSpLocks/>
          </p:cNvCxnSpPr>
          <p:nvPr/>
        </p:nvCxnSpPr>
        <p:spPr>
          <a:xfrm flipH="1" flipV="1">
            <a:off x="6945834" y="2973389"/>
            <a:ext cx="0" cy="12960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8F88B-A5B9-4DAE-8FDA-0E488A131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Place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92708-1DF9-4F5C-AB0F-7A3DE3FAE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2735928"/>
          </a:xfrm>
        </p:spPr>
        <p:txBody>
          <a:bodyPr/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The position the bell sounds or strikes in the row.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If your bell is striking </a:t>
            </a:r>
            <a:r>
              <a:rPr lang="en-GB" altLang="en-US" sz="2400" dirty="0">
                <a:solidFill>
                  <a:srgbClr val="FF0000"/>
                </a:solidFill>
              </a:rPr>
              <a:t>third</a:t>
            </a:r>
            <a:r>
              <a:rPr lang="en-GB" altLang="en-US" sz="2400" dirty="0"/>
              <a:t> in the row you are in </a:t>
            </a:r>
            <a:r>
              <a:rPr lang="en-GB" altLang="en-US" sz="2400" dirty="0">
                <a:solidFill>
                  <a:srgbClr val="FF0000"/>
                </a:solidFill>
              </a:rPr>
              <a:t>third place</a:t>
            </a:r>
            <a:r>
              <a:rPr lang="en-GB" altLang="en-US" sz="2400" dirty="0"/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algn="ctr">
              <a:spcBef>
                <a:spcPct val="0"/>
              </a:spcBef>
            </a:pPr>
            <a:r>
              <a:rPr lang="en-GB" altLang="en-US" sz="8000" dirty="0"/>
              <a:t>1 2 </a:t>
            </a:r>
            <a:r>
              <a:rPr lang="en-GB" altLang="en-US" sz="8000" dirty="0">
                <a:solidFill>
                  <a:srgbClr val="FF0000"/>
                </a:solidFill>
              </a:rPr>
              <a:t>3</a:t>
            </a:r>
            <a:r>
              <a:rPr lang="en-GB" altLang="en-US" sz="8000" dirty="0"/>
              <a:t> 4 5 6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F059BA8E-EBFA-4306-8A9B-7C88DDDD331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Place in the row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EF31A4E9-04D9-4B93-97A5-9E25FCF1BD3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116000"/>
            <a:ext cx="8207375" cy="4679950"/>
          </a:xfrm>
          <a:ln>
            <a:noFill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In rounds all bells strike in their own place.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latin typeface="+mj-lt"/>
              </a:rPr>
              <a:t>The gaps between the bells should sound even. </a:t>
            </a:r>
            <a:br>
              <a:rPr lang="en-GB" altLang="en-US" sz="2800" dirty="0">
                <a:latin typeface="+mj-lt"/>
              </a:rPr>
            </a:br>
            <a:br>
              <a:rPr lang="en-GB" altLang="en-US" sz="2800" dirty="0">
                <a:latin typeface="+mj-lt"/>
              </a:rPr>
            </a:br>
            <a:r>
              <a:rPr lang="en-GB" altLang="en-US" sz="2800" dirty="0">
                <a:latin typeface="+mj-lt"/>
              </a:rPr>
              <a:t>			      </a:t>
            </a:r>
            <a:r>
              <a:rPr lang="en-GB" altLang="en-US" sz="2800" b="1" dirty="0"/>
              <a:t>Places</a:t>
            </a:r>
            <a:br>
              <a:rPr lang="en-GB" altLang="en-US" sz="2800" dirty="0"/>
            </a:br>
            <a:br>
              <a:rPr lang="en-GB" altLang="en-US" sz="2000" dirty="0"/>
            </a:br>
            <a:r>
              <a:rPr lang="en-GB" altLang="en-US" sz="2000" dirty="0"/>
              <a:t> 	</a:t>
            </a:r>
            <a:r>
              <a:rPr lang="en-GB" altLang="en-US" sz="3200" dirty="0"/>
              <a:t>Lead  2nds  3rds  4ths  5ths  6ths</a:t>
            </a:r>
            <a:br>
              <a:rPr lang="en-GB" altLang="en-US" sz="2400" dirty="0"/>
            </a:br>
            <a:r>
              <a:rPr lang="en-GB" altLang="en-US" sz="2400" dirty="0"/>
              <a:t> 	    </a:t>
            </a:r>
            <a:r>
              <a:rPr lang="en-GB" altLang="en-US" sz="4800" dirty="0"/>
              <a:t>1    2    3    4    5    6 </a:t>
            </a:r>
            <a:br>
              <a:rPr lang="en-GB" altLang="en-US" sz="4800" dirty="0"/>
            </a:br>
            <a:r>
              <a:rPr lang="en-GB" altLang="en-US" sz="4800" dirty="0"/>
              <a:t> 	  1    2    3    4    5    6 </a:t>
            </a:r>
            <a:br>
              <a:rPr lang="en-GB" altLang="en-US" sz="4800" dirty="0"/>
            </a:br>
            <a:endParaRPr lang="en-GB" alt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6D6E8-16B3-4997-8A89-0D283FE20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Rounds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390C0-508A-4C9B-B3DB-292F51C46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16000"/>
            <a:ext cx="8207375" cy="317838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 sz="2400" dirty="0"/>
              <a:t>The bells are rung in a sequence of descending notes starting with the treble and finishing with the tenor.</a:t>
            </a:r>
          </a:p>
          <a:p>
            <a:pPr>
              <a:spcBef>
                <a:spcPct val="0"/>
              </a:spcBef>
            </a:pPr>
            <a:endParaRPr lang="en-GB" altLang="en-US" sz="2400" dirty="0"/>
          </a:p>
          <a:p>
            <a:pPr algn="ctr">
              <a:spcBef>
                <a:spcPct val="0"/>
              </a:spcBef>
            </a:pPr>
            <a:r>
              <a:rPr lang="en-GB" altLang="en-US" sz="8000" dirty="0"/>
              <a:t>1 2 3 4 5 6 </a:t>
            </a:r>
          </a:p>
          <a:p>
            <a:pPr algn="ctr">
              <a:spcBef>
                <a:spcPct val="0"/>
              </a:spcBef>
            </a:pPr>
            <a:endParaRPr lang="en-GB" alt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D88DD-1D74-4DA6-AD3E-019BC452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Rounds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CB93D-1AC6-4EEA-A0D6-5B3DEC797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60145"/>
            <a:ext cx="8207375" cy="4679950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2400" dirty="0"/>
              <a:t>The handstrokes ring first…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GB" altLang="en-US" sz="8000" dirty="0"/>
              <a:t>1 2 3 4 5 6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2400" dirty="0"/>
              <a:t>Followed by the backstrokes…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GB" altLang="en-US" sz="8000" dirty="0"/>
              <a:t>1 2 3 4 5 6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altLang="en-US" sz="2400" dirty="0"/>
              <a:t>This is then repeated.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DAAF-BC3F-479C-B1CE-438C93634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The rhythm of rounds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B7D83-93E9-4168-A950-6CCCB87C7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4804966"/>
          </a:xfrm>
        </p:spPr>
        <p:txBody>
          <a:bodyPr/>
          <a:lstStyle/>
          <a:p>
            <a:r>
              <a:rPr lang="en-GB" altLang="en-US" sz="2400" dirty="0"/>
              <a:t>The handstrokes are followed by the backstrokes then</a:t>
            </a:r>
            <a:br>
              <a:rPr lang="en-GB" altLang="en-US" sz="2400" dirty="0"/>
            </a:br>
            <a:r>
              <a:rPr lang="en-GB" altLang="en-US" sz="2400" dirty="0"/>
              <a:t>there is a </a:t>
            </a:r>
            <a:r>
              <a:rPr lang="en-GB" altLang="en-US" sz="2400" dirty="0">
                <a:solidFill>
                  <a:srgbClr val="FF0000"/>
                </a:solidFill>
              </a:rPr>
              <a:t>gap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rgbClr val="FF0000"/>
                </a:solidFill>
              </a:rPr>
              <a:t>of one blow </a:t>
            </a:r>
            <a:r>
              <a:rPr lang="en-GB" altLang="en-US" sz="2400" dirty="0"/>
              <a:t>before the treble leads again. </a:t>
            </a:r>
            <a:endParaRPr lang="en-GB" altLang="en-US" sz="2800" dirty="0"/>
          </a:p>
          <a:p>
            <a:pPr algn="ctr"/>
            <a:r>
              <a:rPr lang="en-GB" altLang="en-US" sz="2800" dirty="0"/>
              <a:t>1 2 3 4 5 6 1 2 3 4 5 6 </a:t>
            </a:r>
            <a:r>
              <a:rPr lang="en-GB" altLang="en-US" sz="2800" dirty="0">
                <a:solidFill>
                  <a:srgbClr val="FF0000"/>
                </a:solidFill>
              </a:rPr>
              <a:t>-</a:t>
            </a:r>
            <a:r>
              <a:rPr lang="en-GB" altLang="en-US" sz="2800" dirty="0"/>
              <a:t> 1 2 3 4 5 6 1 2 3 4 5 6 </a:t>
            </a:r>
            <a:r>
              <a:rPr lang="en-GB" altLang="en-US" sz="2800" dirty="0">
                <a:solidFill>
                  <a:srgbClr val="FF0000"/>
                </a:solidFill>
              </a:rPr>
              <a:t>-</a:t>
            </a:r>
            <a:r>
              <a:rPr lang="en-GB" altLang="en-US" sz="2800" dirty="0"/>
              <a:t> </a:t>
            </a:r>
          </a:p>
          <a:p>
            <a:pPr algn="ctr"/>
            <a:r>
              <a:rPr lang="en-GB" altLang="en-US" sz="2800" dirty="0"/>
              <a:t>1 2 3 4 5 6 1 2 3 4 5 6 </a:t>
            </a:r>
            <a:r>
              <a:rPr lang="en-GB" altLang="en-US" sz="2800" dirty="0">
                <a:solidFill>
                  <a:srgbClr val="FF0000"/>
                </a:solidFill>
              </a:rPr>
              <a:t>-</a:t>
            </a:r>
            <a:r>
              <a:rPr lang="en-GB" altLang="en-US" sz="2800" dirty="0"/>
              <a:t> 1 2 3 4 5 6 1 2 3 4 5 6 </a:t>
            </a:r>
            <a:r>
              <a:rPr lang="en-GB" altLang="en-US" sz="2800" dirty="0">
                <a:solidFill>
                  <a:srgbClr val="FF0000"/>
                </a:solidFill>
              </a:rPr>
              <a:t>- </a:t>
            </a:r>
          </a:p>
          <a:p>
            <a:r>
              <a:rPr lang="en-GB" sz="2400" dirty="0"/>
              <a:t>The gap left before a bell strikes at </a:t>
            </a:r>
            <a:r>
              <a:rPr lang="en-GB" sz="2400" dirty="0" err="1"/>
              <a:t>handstroke</a:t>
            </a:r>
            <a:r>
              <a:rPr lang="en-GB" sz="2400" dirty="0"/>
              <a:t> when leading is called the </a:t>
            </a:r>
            <a:r>
              <a:rPr lang="en-GB" sz="2400" b="1" dirty="0">
                <a:solidFill>
                  <a:srgbClr val="FF0000"/>
                </a:solidFill>
              </a:rPr>
              <a:t>open </a:t>
            </a:r>
            <a:r>
              <a:rPr lang="en-GB" sz="2400" b="1" dirty="0" err="1">
                <a:solidFill>
                  <a:srgbClr val="FF0000"/>
                </a:solidFill>
              </a:rPr>
              <a:t>handstroke</a:t>
            </a:r>
            <a:r>
              <a:rPr lang="en-GB" sz="2400" b="1" dirty="0">
                <a:solidFill>
                  <a:srgbClr val="FF0000"/>
                </a:solidFill>
              </a:rPr>
              <a:t> lead</a:t>
            </a:r>
            <a:r>
              <a:rPr lang="en-GB" sz="2400" dirty="0"/>
              <a:t>.</a:t>
            </a:r>
          </a:p>
          <a:p>
            <a:pPr algn="ctr"/>
            <a:endParaRPr lang="en-GB" altLang="en-US" sz="2800" dirty="0">
              <a:solidFill>
                <a:srgbClr val="FF0000"/>
              </a:solidFill>
            </a:endParaRPr>
          </a:p>
          <a:p>
            <a:pPr algn="ctr"/>
            <a:endParaRPr lang="en-GB" altLang="en-US" sz="2800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C2A177D-9E72-4685-9C2C-D02A88AB5370}"/>
              </a:ext>
            </a:extLst>
          </p:cNvPr>
          <p:cNvCxnSpPr>
            <a:cxnSpLocks/>
          </p:cNvCxnSpPr>
          <p:nvPr/>
        </p:nvCxnSpPr>
        <p:spPr>
          <a:xfrm>
            <a:off x="4450071" y="2949143"/>
            <a:ext cx="0" cy="5762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4FAAD1C-BA05-4F88-8DF7-5B16298A9048}"/>
              </a:ext>
            </a:extLst>
          </p:cNvPr>
          <p:cNvCxnSpPr>
            <a:cxnSpLocks/>
          </p:cNvCxnSpPr>
          <p:nvPr/>
        </p:nvCxnSpPr>
        <p:spPr>
          <a:xfrm>
            <a:off x="8234056" y="2949143"/>
            <a:ext cx="0" cy="5762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7C9F-6806-411D-962A-A25EC60A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The balance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2DF17-55D6-46FB-BA62-7125B8D97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116000"/>
            <a:ext cx="8207375" cy="194934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 sz="2400" dirty="0"/>
              <a:t>The balance is the point at which the bell is at rest vertically with the mouth facing upwards at the top of the swing.</a:t>
            </a:r>
          </a:p>
          <a:p>
            <a:pPr algn="ctr">
              <a:spcBef>
                <a:spcPct val="0"/>
              </a:spcBef>
            </a:pPr>
            <a:endParaRPr lang="en-GB" alt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TZ mini PowerPoint template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TZ Case Study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Case Stu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Case Study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DTZ mini PowerPoint template</Template>
  <TotalTime>4794</TotalTime>
  <Words>828</Words>
  <Application>Microsoft Office PowerPoint</Application>
  <PresentationFormat>On-screen Show (4:3)</PresentationFormat>
  <Paragraphs>103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Helvetica</vt:lpstr>
      <vt:lpstr>DTZ mini PowerPoint template</vt:lpstr>
      <vt:lpstr>Title and Content</vt:lpstr>
      <vt:lpstr>DTZ Case Study</vt:lpstr>
      <vt:lpstr>Call Changes explained</vt:lpstr>
      <vt:lpstr>New concepts</vt:lpstr>
      <vt:lpstr>Row</vt:lpstr>
      <vt:lpstr>Place </vt:lpstr>
      <vt:lpstr>Place in the row</vt:lpstr>
      <vt:lpstr>Rounds </vt:lpstr>
      <vt:lpstr>Rounds </vt:lpstr>
      <vt:lpstr>The rhythm of rounds </vt:lpstr>
      <vt:lpstr>The balance </vt:lpstr>
      <vt:lpstr>Below the balance</vt:lpstr>
      <vt:lpstr>Above the balance</vt:lpstr>
      <vt:lpstr>Pull and check </vt:lpstr>
      <vt:lpstr>All that jargon</vt:lpstr>
      <vt:lpstr>Call Changes</vt:lpstr>
      <vt:lpstr>What happens?</vt:lpstr>
      <vt:lpstr>What happens – the 3</vt:lpstr>
      <vt:lpstr>What happens – the 4</vt:lpstr>
      <vt:lpstr>What happens – the 5</vt:lpstr>
      <vt:lpstr>Call change sequences </vt:lpstr>
      <vt:lpstr>What does that mean?</vt:lpstr>
      <vt:lpstr>PowerPoint Presentation</vt:lpstr>
    </vt:vector>
  </TitlesOfParts>
  <Company>DTZ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Skills explained</dc:title>
  <dc:creator>cpearce</dc:creator>
  <cp:lastModifiedBy>Lesley Belcher</cp:lastModifiedBy>
  <cp:revision>348</cp:revision>
  <dcterms:created xsi:type="dcterms:W3CDTF">2011-06-02T10:56:53Z</dcterms:created>
  <dcterms:modified xsi:type="dcterms:W3CDTF">2021-05-06T12:41:46Z</dcterms:modified>
</cp:coreProperties>
</file>