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9" r:id="rId14"/>
    <p:sldId id="270" r:id="rId15"/>
    <p:sldId id="274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14" autoAdjust="0"/>
    <p:restoredTop sz="94660"/>
  </p:normalViewPr>
  <p:slideViewPr>
    <p:cSldViewPr>
      <p:cViewPr varScale="1">
        <p:scale>
          <a:sx n="92" d="100"/>
          <a:sy n="92" d="100"/>
        </p:scale>
        <p:origin x="-702" y="-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44B7F-3A27-4BF9-94B3-2EF11DCEABA4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3B8D7-AFB7-48A5-BBE9-4473D2BA8ED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8D7-AFB7-48A5-BBE9-4473D2BA8ED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7544" y="1059582"/>
            <a:ext cx="82089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97C69-3080-4007-8681-320717A4ED71}" type="datetimeFigureOut">
              <a:rPr lang="en-GB" smtClean="0"/>
              <a:pPr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5F147-AD64-4EFF-9729-BF09B2D48B7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&amp; Teaching in Groups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win, win, win scenario</a:t>
            </a:r>
          </a:p>
          <a:p>
            <a:r>
              <a:rPr lang="en-GB" dirty="0" smtClean="0"/>
              <a:t>For ringers, for teachers, for ringing</a:t>
            </a:r>
            <a:endParaRPr lang="en-GB" dirty="0"/>
          </a:p>
        </p:txBody>
      </p:sp>
    </p:spTree>
  </p:cSld>
  <p:clrMapOvr>
    <a:masterClrMapping/>
  </p:clrMapOvr>
  <p:transition advTm="53547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Working Better as </a:t>
            </a:r>
            <a:r>
              <a:rPr lang="en-GB" dirty="0" smtClean="0"/>
              <a:t>Teachers`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Good teachers can do more, better</a:t>
            </a:r>
          </a:p>
          <a:p>
            <a:r>
              <a:rPr lang="en-GB" dirty="0" smtClean="0"/>
              <a:t>Development opportunities</a:t>
            </a:r>
          </a:p>
          <a:p>
            <a:r>
              <a:rPr lang="en-GB" dirty="0" smtClean="0"/>
              <a:t>Coaching</a:t>
            </a:r>
          </a:p>
          <a:p>
            <a:r>
              <a:rPr lang="en-GB" dirty="0" smtClean="0"/>
              <a:t>Common standards</a:t>
            </a:r>
          </a:p>
        </p:txBody>
      </p:sp>
    </p:spTree>
  </p:cSld>
  <p:clrMapOvr>
    <a:masterClrMapping/>
  </p:clrMapOvr>
  <p:transition advTm="7064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Group Teaching – The Hub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686800" cy="33944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dirty="0" err="1" smtClean="0"/>
              <a:t>Loddon</a:t>
            </a:r>
            <a:r>
              <a:rPr lang="en-GB" b="1" dirty="0" smtClean="0"/>
              <a:t> (Berkshire), Barrow on Humber</a:t>
            </a:r>
          </a:p>
          <a:p>
            <a:r>
              <a:rPr lang="en-GB" dirty="0" smtClean="0"/>
              <a:t>Based on friendships</a:t>
            </a:r>
          </a:p>
          <a:p>
            <a:r>
              <a:rPr lang="en-GB" dirty="0" smtClean="0"/>
              <a:t>Want to create something new and </a:t>
            </a:r>
            <a:r>
              <a:rPr lang="en-GB" dirty="0" smtClean="0"/>
              <a:t>better</a:t>
            </a:r>
          </a:p>
          <a:p>
            <a:r>
              <a:rPr lang="en-GB" dirty="0" smtClean="0"/>
              <a:t>Better use of resources</a:t>
            </a:r>
            <a:endParaRPr lang="en-GB" dirty="0" smtClean="0"/>
          </a:p>
          <a:p>
            <a:r>
              <a:rPr lang="en-GB" dirty="0" smtClean="0"/>
              <a:t>Targeted practices</a:t>
            </a:r>
            <a:endParaRPr lang="en-GB" dirty="0" smtClean="0"/>
          </a:p>
          <a:p>
            <a:r>
              <a:rPr lang="en-GB" dirty="0" smtClean="0"/>
              <a:t>Create identity – logo or ringing society</a:t>
            </a:r>
          </a:p>
          <a:p>
            <a:r>
              <a:rPr lang="en-GB" dirty="0" smtClean="0"/>
              <a:t>Not “my pupil” but “everyone’s pupil”</a:t>
            </a:r>
            <a:endParaRPr lang="en-GB" dirty="0"/>
          </a:p>
        </p:txBody>
      </p:sp>
    </p:spTree>
  </p:cSld>
  <p:clrMapOvr>
    <a:masterClrMapping/>
  </p:clrMapOvr>
  <p:transition advTm="190828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Group Teaching – The Guild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Surrey Association</a:t>
            </a:r>
          </a:p>
          <a:p>
            <a:r>
              <a:rPr lang="en-GB" dirty="0" smtClean="0"/>
              <a:t>Inspired by ART and want to spread the word</a:t>
            </a:r>
          </a:p>
          <a:p>
            <a:r>
              <a:rPr lang="en-GB" dirty="0" smtClean="0"/>
              <a:t>Elected official</a:t>
            </a:r>
          </a:p>
          <a:p>
            <a:r>
              <a:rPr lang="en-GB" dirty="0" smtClean="0"/>
              <a:t>Organised and persuasive</a:t>
            </a:r>
          </a:p>
          <a:p>
            <a:r>
              <a:rPr lang="en-GB" dirty="0" smtClean="0"/>
              <a:t>Three Association day courses</a:t>
            </a:r>
          </a:p>
          <a:p>
            <a:r>
              <a:rPr lang="en-GB" dirty="0" smtClean="0"/>
              <a:t>Monitor, create opportunities, follow-up</a:t>
            </a:r>
          </a:p>
          <a:p>
            <a:r>
              <a:rPr lang="en-GB" dirty="0" smtClean="0"/>
              <a:t>45% accreditation rate &amp; rising, 40 </a:t>
            </a:r>
            <a:r>
              <a:rPr lang="en-GB" dirty="0" err="1" smtClean="0"/>
              <a:t>LtR</a:t>
            </a:r>
            <a:r>
              <a:rPr lang="en-GB" dirty="0" smtClean="0"/>
              <a:t> </a:t>
            </a:r>
            <a:r>
              <a:rPr lang="en-GB" dirty="0" smtClean="0"/>
              <a:t>ringers</a:t>
            </a:r>
          </a:p>
          <a:p>
            <a:r>
              <a:rPr lang="en-GB" dirty="0" smtClean="0"/>
              <a:t>Mini ART conference</a:t>
            </a:r>
            <a:endParaRPr lang="en-GB" dirty="0" smtClean="0"/>
          </a:p>
        </p:txBody>
      </p:sp>
    </p:spTree>
  </p:cSld>
  <p:clrMapOvr>
    <a:masterClrMapping/>
  </p:clrMapOvr>
  <p:transition advTm="112859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Teaching - Workshops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/>
              <a:t>North Bucks Branch</a:t>
            </a:r>
          </a:p>
          <a:p>
            <a:r>
              <a:rPr lang="en-GB" dirty="0" smtClean="0"/>
              <a:t>Learning in groups</a:t>
            </a:r>
          </a:p>
          <a:p>
            <a:r>
              <a:rPr lang="en-GB" dirty="0" smtClean="0"/>
              <a:t>Work with towers &amp; their teachers</a:t>
            </a:r>
          </a:p>
          <a:p>
            <a:r>
              <a:rPr lang="en-GB" dirty="0" smtClean="0"/>
              <a:t>Create opportunities for other teachers</a:t>
            </a:r>
          </a:p>
          <a:p>
            <a:r>
              <a:rPr lang="en-GB" dirty="0" smtClean="0"/>
              <a:t>Showcase ART</a:t>
            </a:r>
          </a:p>
          <a:p>
            <a:r>
              <a:rPr lang="en-GB" dirty="0" smtClean="0"/>
              <a:t>Ripple effect</a:t>
            </a:r>
            <a:endParaRPr lang="en-GB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Successful Group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47863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Based on strong relationships</a:t>
            </a:r>
          </a:p>
          <a:p>
            <a:r>
              <a:rPr lang="en-GB" dirty="0" smtClean="0"/>
              <a:t>Drive to do more, better</a:t>
            </a:r>
          </a:p>
          <a:p>
            <a:r>
              <a:rPr lang="en-GB" dirty="0" smtClean="0"/>
              <a:t>A bigger team – specialisation</a:t>
            </a:r>
          </a:p>
          <a:p>
            <a:r>
              <a:rPr lang="en-GB" dirty="0" smtClean="0"/>
              <a:t>Something for </a:t>
            </a:r>
            <a:r>
              <a:rPr lang="en-GB" dirty="0" smtClean="0"/>
              <a:t>everyone</a:t>
            </a:r>
          </a:p>
          <a:p>
            <a:r>
              <a:rPr lang="en-GB" dirty="0" smtClean="0"/>
              <a:t>Look for the next generation of teachers</a:t>
            </a:r>
            <a:endParaRPr lang="en-GB" dirty="0" smtClean="0"/>
          </a:p>
          <a:p>
            <a:r>
              <a:rPr lang="en-GB" dirty="0" smtClean="0"/>
              <a:t>Support, motivation &amp; opportunity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b="1" dirty="0" smtClean="0"/>
              <a:t>ART provides common teaching &amp; learning methodology</a:t>
            </a:r>
          </a:p>
          <a:p>
            <a:endParaRPr lang="en-GB" dirty="0"/>
          </a:p>
        </p:txBody>
      </p:sp>
    </p:spTree>
  </p:cSld>
  <p:clrMapOvr>
    <a:masterClrMapping/>
  </p:clrMapOvr>
  <p:transition advTm="170859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you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Ringers – good learning habits</a:t>
            </a:r>
          </a:p>
          <a:p>
            <a:r>
              <a:rPr lang="en-GB" dirty="0" smtClean="0"/>
              <a:t>Group learning project – get the fundamentals right</a:t>
            </a:r>
          </a:p>
          <a:p>
            <a:r>
              <a:rPr lang="en-GB" dirty="0" smtClean="0"/>
              <a:t>Bell handling feeder - hand over to good teachers</a:t>
            </a:r>
          </a:p>
          <a:p>
            <a:r>
              <a:rPr lang="en-GB" dirty="0"/>
              <a:t>H</a:t>
            </a:r>
            <a:r>
              <a:rPr lang="en-GB" dirty="0" smtClean="0"/>
              <a:t>ow you can pool your resources?</a:t>
            </a:r>
          </a:p>
          <a:p>
            <a:r>
              <a:rPr lang="en-GB" dirty="0" smtClean="0"/>
              <a:t>Recruit and teach projects</a:t>
            </a:r>
          </a:p>
          <a:p>
            <a:r>
              <a:rPr lang="en-GB" dirty="0" smtClean="0"/>
              <a:t>Workshops – target towers, teachers or groups of ringers</a:t>
            </a:r>
          </a:p>
          <a:p>
            <a:r>
              <a:rPr lang="en-GB" dirty="0" smtClean="0"/>
              <a:t>Guest Ringing Master</a:t>
            </a:r>
          </a:p>
          <a:p>
            <a:r>
              <a:rPr lang="en-GB" dirty="0" smtClean="0"/>
              <a:t>Branch survey – identify ringer ambitions</a:t>
            </a:r>
          </a:p>
          <a:p>
            <a:r>
              <a:rPr lang="en-GB" dirty="0" smtClean="0"/>
              <a:t>Galvanise a region around ART</a:t>
            </a:r>
          </a:p>
        </p:txBody>
      </p:sp>
    </p:spTree>
  </p:cSld>
  <p:clrMapOvr>
    <a:masterClrMapping/>
  </p:clrMapOvr>
  <p:transition advTm="8228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Win, Win, Win </a:t>
            </a:r>
            <a:r>
              <a:rPr lang="en-GB" dirty="0"/>
              <a:t>S</a:t>
            </a:r>
            <a:r>
              <a:rPr lang="en-GB" dirty="0" smtClean="0"/>
              <a:t>cenario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new ringers want – group learning</a:t>
            </a:r>
          </a:p>
          <a:p>
            <a:r>
              <a:rPr lang="en-GB" dirty="0" smtClean="0"/>
              <a:t>Working better as teachers – group teaching</a:t>
            </a:r>
          </a:p>
          <a:p>
            <a:endParaRPr lang="en-GB" dirty="0"/>
          </a:p>
          <a:p>
            <a:pPr algn="ctr">
              <a:buNone/>
            </a:pPr>
            <a:r>
              <a:rPr lang="en-GB" dirty="0" smtClean="0"/>
              <a:t>What people have done, success and pitfalls</a:t>
            </a:r>
            <a:endParaRPr lang="en-GB" dirty="0"/>
          </a:p>
        </p:txBody>
      </p:sp>
    </p:spTree>
  </p:cSld>
  <p:clrMapOvr>
    <a:masterClrMapping/>
  </p:clrMapOvr>
  <p:transition advTm="6317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</a:t>
            </a:r>
            <a:r>
              <a:rPr lang="en-GB" dirty="0" smtClean="0"/>
              <a:t>New </a:t>
            </a:r>
            <a:r>
              <a:rPr lang="en-GB" dirty="0"/>
              <a:t>R</a:t>
            </a:r>
            <a:r>
              <a:rPr lang="en-GB" dirty="0" smtClean="0"/>
              <a:t>ingers </a:t>
            </a:r>
            <a:r>
              <a:rPr lang="en-GB" dirty="0" smtClean="0"/>
              <a:t>Want?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 advTm="21757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New </a:t>
            </a:r>
            <a:r>
              <a:rPr lang="en-GB" dirty="0"/>
              <a:t>R</a:t>
            </a:r>
            <a:r>
              <a:rPr lang="en-GB" dirty="0" smtClean="0"/>
              <a:t>ingers </a:t>
            </a:r>
            <a:r>
              <a:rPr lang="en-GB" dirty="0"/>
              <a:t>W</a:t>
            </a:r>
            <a:r>
              <a:rPr lang="en-GB" dirty="0" smtClean="0"/>
              <a:t>ant?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5182"/>
            <a:ext cx="8229600" cy="1858318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 learn to ring day course or classes</a:t>
            </a:r>
          </a:p>
          <a:p>
            <a:r>
              <a:rPr lang="en-GB" dirty="0" smtClean="0"/>
              <a:t>Intensive follow-on classes</a:t>
            </a:r>
          </a:p>
          <a:p>
            <a:r>
              <a:rPr lang="en-GB" dirty="0" smtClean="0"/>
              <a:t>A taster or experience day (often as a gift)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b="1" dirty="0" smtClean="0"/>
              <a:t>ART </a:t>
            </a:r>
            <a:r>
              <a:rPr lang="en-GB" b="1" dirty="0" smtClean="0"/>
              <a:t>gets one learn to ring enquiry a day</a:t>
            </a:r>
            <a:endParaRPr lang="en-GB" b="1" dirty="0"/>
          </a:p>
        </p:txBody>
      </p:sp>
      <p:sp>
        <p:nvSpPr>
          <p:cNvPr id="4" name="Rounded Rectangle 3"/>
          <p:cNvSpPr/>
          <p:nvPr/>
        </p:nvSpPr>
        <p:spPr>
          <a:xfrm>
            <a:off x="683568" y="1287353"/>
            <a:ext cx="7416824" cy="1872208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>
            <a:stCxn id="7" idx="1"/>
          </p:cNvCxnSpPr>
          <p:nvPr/>
        </p:nvCxnSpPr>
        <p:spPr>
          <a:xfrm flipH="1">
            <a:off x="4427996" y="1652698"/>
            <a:ext cx="2789144" cy="1631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7" idx="4"/>
            <a:endCxn id="8" idx="5"/>
          </p:cNvCxnSpPr>
          <p:nvPr/>
        </p:nvCxnSpPr>
        <p:spPr>
          <a:xfrm flipH="1" flipV="1">
            <a:off x="4484176" y="1847601"/>
            <a:ext cx="3382088" cy="13722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>
            <a:spLocks/>
          </p:cNvSpPr>
          <p:nvPr/>
        </p:nvSpPr>
        <p:spPr>
          <a:xfrm>
            <a:off x="6948264" y="1383822"/>
            <a:ext cx="1836000" cy="1836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244 hits </a:t>
            </a:r>
          </a:p>
          <a:p>
            <a:pPr algn="ctr"/>
            <a:r>
              <a:rPr lang="en-GB" sz="12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Find a Teacher</a:t>
            </a:r>
          </a:p>
          <a:p>
            <a:pPr algn="ctr"/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164 hits</a:t>
            </a:r>
          </a:p>
          <a:p>
            <a:pPr algn="ctr"/>
            <a:r>
              <a:rPr lang="en-GB" sz="12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Day Course</a:t>
            </a:r>
            <a:endParaRPr lang="en-GB" sz="1200" b="1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391992" y="1755417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advTm="13026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Group Learning – Tower Regeneration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478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Maids </a:t>
            </a:r>
            <a:r>
              <a:rPr lang="en-GB" b="1" dirty="0" err="1" smtClean="0"/>
              <a:t>Moreton</a:t>
            </a:r>
            <a:r>
              <a:rPr lang="en-GB" b="1" dirty="0" smtClean="0"/>
              <a:t>, Newton Longville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Solid fundamentals – social &amp; teaching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13 ringers taught to ring in a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month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16 teachers, 140 hours of teaching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Sunday service ringing is the “prime ring”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Peer support, loyalty and pride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Ripple effect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GB" b="1" dirty="0" smtClean="0">
                <a:latin typeface="Calibri" pitchFamily="34" charset="0"/>
                <a:cs typeface="Calibri" pitchFamily="34" charset="0"/>
              </a:rPr>
              <a:t>Learn to ring classes or </a:t>
            </a:r>
            <a:r>
              <a:rPr lang="en-GB" b="1" dirty="0" smtClean="0">
                <a:latin typeface="Calibri" pitchFamily="34" charset="0"/>
                <a:cs typeface="Calibri" pitchFamily="34" charset="0"/>
              </a:rPr>
              <a:t>course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advTm="25809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Learning – Feeder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7585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/>
              <a:t>Birmingham, </a:t>
            </a:r>
            <a:r>
              <a:rPr lang="en-GB" b="1" dirty="0" err="1" smtClean="0"/>
              <a:t>Hathern</a:t>
            </a:r>
            <a:endParaRPr lang="en-GB" b="1" dirty="0" smtClean="0"/>
          </a:p>
          <a:p>
            <a:r>
              <a:rPr lang="en-GB" dirty="0" smtClean="0"/>
              <a:t>Teachers wanting to make a difference</a:t>
            </a:r>
          </a:p>
          <a:p>
            <a:r>
              <a:rPr lang="en-GB" dirty="0" smtClean="0"/>
              <a:t>Pool resources, small groups, focussed practices</a:t>
            </a:r>
          </a:p>
          <a:p>
            <a:r>
              <a:rPr lang="en-GB" dirty="0" smtClean="0"/>
              <a:t>Students become helpers then teachers</a:t>
            </a:r>
          </a:p>
          <a:p>
            <a:r>
              <a:rPr lang="en-GB" dirty="0" smtClean="0"/>
              <a:t>Peer support, loyalty and </a:t>
            </a:r>
            <a:r>
              <a:rPr lang="en-GB" dirty="0" smtClean="0"/>
              <a:t>pride</a:t>
            </a:r>
          </a:p>
          <a:p>
            <a:r>
              <a:rPr lang="en-GB" dirty="0" smtClean="0"/>
              <a:t>Multiple exit points</a:t>
            </a:r>
          </a:p>
          <a:p>
            <a:r>
              <a:rPr lang="en-GB" dirty="0" smtClean="0"/>
              <a:t>The standard of the “average” ringer</a:t>
            </a:r>
            <a:endParaRPr lang="en-GB" dirty="0" smtClean="0"/>
          </a:p>
          <a:p>
            <a:endParaRPr lang="en-GB" dirty="0"/>
          </a:p>
          <a:p>
            <a:pPr algn="ctr">
              <a:buNone/>
            </a:pPr>
            <a:r>
              <a:rPr lang="en-GB" b="1" dirty="0" smtClean="0"/>
              <a:t>Learn to ring classes &amp; </a:t>
            </a:r>
            <a:r>
              <a:rPr lang="en-GB" b="1" dirty="0" smtClean="0"/>
              <a:t>follow-on </a:t>
            </a:r>
            <a:r>
              <a:rPr lang="en-GB" b="1" dirty="0" smtClean="0"/>
              <a:t>training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advTm="44482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Learning – Regional 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0384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/>
              <a:t>Abingdon, Big </a:t>
            </a:r>
            <a:r>
              <a:rPr lang="en-GB" b="1" dirty="0" smtClean="0"/>
              <a:t>Ring </a:t>
            </a:r>
            <a:r>
              <a:rPr lang="en-GB" b="1" dirty="0" smtClean="0"/>
              <a:t>Pull, </a:t>
            </a:r>
            <a:r>
              <a:rPr lang="en-GB" b="1" dirty="0" smtClean="0"/>
              <a:t>Tulloch</a:t>
            </a:r>
          </a:p>
          <a:p>
            <a:r>
              <a:rPr lang="en-GB" dirty="0" smtClean="0"/>
              <a:t>Recruitment and </a:t>
            </a:r>
            <a:r>
              <a:rPr lang="en-GB" dirty="0" smtClean="0"/>
              <a:t>bell handling training</a:t>
            </a:r>
            <a:endParaRPr lang="en-GB" dirty="0" smtClean="0"/>
          </a:p>
          <a:p>
            <a:r>
              <a:rPr lang="en-GB" dirty="0" smtClean="0"/>
              <a:t>Youngsters – every morning in Easter holidays</a:t>
            </a:r>
            <a:endParaRPr lang="en-GB" dirty="0" smtClean="0"/>
          </a:p>
          <a:p>
            <a:r>
              <a:rPr lang="en-GB" dirty="0" smtClean="0"/>
              <a:t>Adults – evenings for 6 weeks during the Summer</a:t>
            </a:r>
            <a:endParaRPr lang="en-GB" dirty="0" smtClean="0"/>
          </a:p>
          <a:p>
            <a:r>
              <a:rPr lang="en-GB" dirty="0" smtClean="0"/>
              <a:t>Youngsters - feed into Abingdon Young Ringers’ Pra</a:t>
            </a:r>
            <a:r>
              <a:rPr lang="en-GB" dirty="0" smtClean="0"/>
              <a:t>ctice</a:t>
            </a:r>
          </a:p>
          <a:p>
            <a:r>
              <a:rPr lang="en-GB" dirty="0" smtClean="0"/>
              <a:t>Adults – feed into local towers</a:t>
            </a:r>
          </a:p>
          <a:p>
            <a:r>
              <a:rPr lang="en-GB" dirty="0" smtClean="0"/>
              <a:t>Tulloch – one week residential courses</a:t>
            </a:r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b="1" dirty="0" smtClean="0"/>
              <a:t>Learn to ring </a:t>
            </a:r>
            <a:r>
              <a:rPr lang="en-GB" b="1" dirty="0" smtClean="0"/>
              <a:t>classes &amp; follow-on training</a:t>
            </a:r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  <p:transition advTm="21821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Group Learning – Experienced Ringers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NE Branch, </a:t>
            </a:r>
            <a:r>
              <a:rPr lang="en-GB" b="1" dirty="0" smtClean="0"/>
              <a:t>Guild of Devonshire Ringers</a:t>
            </a:r>
            <a:endParaRPr lang="en-GB" b="1" dirty="0" smtClean="0"/>
          </a:p>
          <a:p>
            <a:r>
              <a:rPr lang="en-GB" dirty="0" smtClean="0"/>
              <a:t>Understand motivations and ambitions</a:t>
            </a:r>
          </a:p>
          <a:p>
            <a:r>
              <a:rPr lang="en-GB" dirty="0" smtClean="0"/>
              <a:t>Most ringers are very happy ringing in their own tower</a:t>
            </a:r>
          </a:p>
          <a:p>
            <a:r>
              <a:rPr lang="en-GB" dirty="0" smtClean="0"/>
              <a:t>Identify ringers and </a:t>
            </a:r>
            <a:r>
              <a:rPr lang="en-GB" dirty="0" smtClean="0"/>
              <a:t>helpers who want help outside their tower</a:t>
            </a:r>
            <a:endParaRPr lang="en-GB" dirty="0" smtClean="0"/>
          </a:p>
          <a:p>
            <a:r>
              <a:rPr lang="en-GB" dirty="0" smtClean="0"/>
              <a:t>Design ringing programme around them</a:t>
            </a:r>
          </a:p>
          <a:p>
            <a:endParaRPr lang="en-GB" dirty="0"/>
          </a:p>
          <a:p>
            <a:pPr algn="ctr">
              <a:buNone/>
            </a:pPr>
            <a:r>
              <a:rPr lang="en-GB" b="1" dirty="0" smtClean="0"/>
              <a:t>Targeted follow-on training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advTm="8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Successful Group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Organiser &amp; recruiter</a:t>
            </a:r>
          </a:p>
          <a:p>
            <a:r>
              <a:rPr lang="en-GB" dirty="0" smtClean="0"/>
              <a:t>Think longer term</a:t>
            </a:r>
          </a:p>
          <a:p>
            <a:r>
              <a:rPr lang="en-GB" dirty="0" smtClean="0"/>
              <a:t>Encourage good learning habits</a:t>
            </a:r>
          </a:p>
          <a:p>
            <a:r>
              <a:rPr lang="en-GB" dirty="0" smtClean="0"/>
              <a:t>Think about how </a:t>
            </a:r>
            <a:r>
              <a:rPr lang="en-GB" dirty="0" smtClean="0"/>
              <a:t>to maintain peer </a:t>
            </a:r>
            <a:r>
              <a:rPr lang="en-GB" dirty="0" smtClean="0"/>
              <a:t>support</a:t>
            </a:r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b="1" dirty="0" smtClean="0"/>
              <a:t>ART provides structured learning, consistent teaching method &amp; professional structure</a:t>
            </a:r>
            <a:endParaRPr lang="en-GB" b="1" dirty="0"/>
          </a:p>
        </p:txBody>
      </p:sp>
    </p:spTree>
  </p:cSld>
  <p:clrMapOvr>
    <a:masterClrMapping/>
  </p:clrMapOvr>
  <p:transition advTm="13539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2421</TotalTime>
  <Words>577</Words>
  <Application>Microsoft Office PowerPoint</Application>
  <PresentationFormat>On-screen Show (16:9)</PresentationFormat>
  <Paragraphs>114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Learning &amp; Teaching in Groups </vt:lpstr>
      <vt:lpstr>The Win, Win, Win Scenario</vt:lpstr>
      <vt:lpstr>What do New Ringers Want?</vt:lpstr>
      <vt:lpstr>What do New Ringers Want?</vt:lpstr>
      <vt:lpstr>Group Learning – Tower Regeneration</vt:lpstr>
      <vt:lpstr>Group Learning – Feeder School</vt:lpstr>
      <vt:lpstr>Group Learning – Regional Courses</vt:lpstr>
      <vt:lpstr>Group Learning – Experienced Ringers</vt:lpstr>
      <vt:lpstr>Successful Group Learning</vt:lpstr>
      <vt:lpstr>Working Better as Teachers`</vt:lpstr>
      <vt:lpstr>Group Teaching – The Hub</vt:lpstr>
      <vt:lpstr>Group Teaching – The Guild</vt:lpstr>
      <vt:lpstr>Group Teaching - Workshops</vt:lpstr>
      <vt:lpstr>Successful Group Teaching</vt:lpstr>
      <vt:lpstr>What can you do?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&amp; Teaching in Groups </dc:title>
  <dc:creator>Lesley</dc:creator>
  <cp:lastModifiedBy>Lesley</cp:lastModifiedBy>
  <cp:revision>61</cp:revision>
  <dcterms:created xsi:type="dcterms:W3CDTF">2017-03-08T13:43:49Z</dcterms:created>
  <dcterms:modified xsi:type="dcterms:W3CDTF">2017-03-10T20:07:18Z</dcterms:modified>
</cp:coreProperties>
</file>