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emf" ContentType="image/x-emf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4051" r:id="rId2"/>
    <p:sldMasterId id="2147483651" r:id="rId3"/>
  </p:sldMasterIdLst>
  <p:notesMasterIdLst>
    <p:notesMasterId r:id="rId37"/>
  </p:notesMasterIdLst>
  <p:handoutMasterIdLst>
    <p:handoutMasterId r:id="rId38"/>
  </p:handoutMasterIdLst>
  <p:sldIdLst>
    <p:sldId id="390" r:id="rId4"/>
    <p:sldId id="393" r:id="rId5"/>
    <p:sldId id="429" r:id="rId6"/>
    <p:sldId id="392" r:id="rId7"/>
    <p:sldId id="430" r:id="rId8"/>
    <p:sldId id="462" r:id="rId9"/>
    <p:sldId id="438" r:id="rId10"/>
    <p:sldId id="434" r:id="rId11"/>
    <p:sldId id="440" r:id="rId12"/>
    <p:sldId id="455" r:id="rId13"/>
    <p:sldId id="441" r:id="rId14"/>
    <p:sldId id="442" r:id="rId15"/>
    <p:sldId id="395" r:id="rId16"/>
    <p:sldId id="443" r:id="rId17"/>
    <p:sldId id="444" r:id="rId18"/>
    <p:sldId id="445" r:id="rId19"/>
    <p:sldId id="446" r:id="rId20"/>
    <p:sldId id="464" r:id="rId21"/>
    <p:sldId id="457" r:id="rId22"/>
    <p:sldId id="447" r:id="rId23"/>
    <p:sldId id="463" r:id="rId24"/>
    <p:sldId id="449" r:id="rId25"/>
    <p:sldId id="459" r:id="rId26"/>
    <p:sldId id="460" r:id="rId27"/>
    <p:sldId id="461" r:id="rId28"/>
    <p:sldId id="418" r:id="rId29"/>
    <p:sldId id="448" r:id="rId30"/>
    <p:sldId id="431" r:id="rId31"/>
    <p:sldId id="420" r:id="rId32"/>
    <p:sldId id="421" r:id="rId33"/>
    <p:sldId id="422" r:id="rId34"/>
    <p:sldId id="424" r:id="rId35"/>
    <p:sldId id="428" r:id="rId3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90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 pos="1117">
          <p15:clr>
            <a:srgbClr val="A4A3A4"/>
          </p15:clr>
        </p15:guide>
        <p15:guide id="4" orient="horz" pos="3521">
          <p15:clr>
            <a:srgbClr val="A4A3A4"/>
          </p15:clr>
        </p15:guide>
        <p15:guide id="5" orient="horz" pos="1525">
          <p15:clr>
            <a:srgbClr val="A4A3A4"/>
          </p15:clr>
        </p15:guide>
        <p15:guide id="6" pos="295">
          <p15:clr>
            <a:srgbClr val="A4A3A4"/>
          </p15:clr>
        </p15:guide>
        <p15:guide id="7" pos="5465">
          <p15:clr>
            <a:srgbClr val="A4A3A4"/>
          </p15:clr>
        </p15:guide>
        <p15:guide id="8" pos="2835">
          <p15:clr>
            <a:srgbClr val="A4A3A4"/>
          </p15:clr>
        </p15:guide>
        <p15:guide id="9" pos="2925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20000"/>
    <a:srgbClr val="FF6600"/>
    <a:srgbClr val="003399"/>
    <a:srgbClr val="E4303D"/>
    <a:srgbClr val="8499A5"/>
    <a:srgbClr val="608E3A"/>
    <a:srgbClr val="779182"/>
    <a:srgbClr val="9E995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4" autoAdjust="0"/>
    <p:restoredTop sz="82167" autoAdjust="0"/>
  </p:normalViewPr>
  <p:slideViewPr>
    <p:cSldViewPr>
      <p:cViewPr varScale="1">
        <p:scale>
          <a:sx n="55" d="100"/>
          <a:sy n="55" d="100"/>
        </p:scale>
        <p:origin x="-1698" y="-96"/>
      </p:cViewPr>
      <p:guideLst>
        <p:guide orient="horz" pos="890"/>
        <p:guide orient="horz" pos="3838"/>
        <p:guide orient="horz" pos="1117"/>
        <p:guide orient="horz" pos="3521"/>
        <p:guide orient="horz" pos="1525"/>
        <p:guide pos="295"/>
        <p:guide pos="5465"/>
        <p:guide pos="2835"/>
        <p:guide pos="2925"/>
      </p:guideLst>
    </p:cSldViewPr>
  </p:slideViewPr>
  <p:outlineViewPr>
    <p:cViewPr>
      <p:scale>
        <a:sx n="33" d="100"/>
        <a:sy n="33" d="100"/>
      </p:scale>
      <p:origin x="0" y="111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082"/>
    </p:cViewPr>
  </p:sorterViewPr>
  <p:notesViewPr>
    <p:cSldViewPr>
      <p:cViewPr varScale="1">
        <p:scale>
          <a:sx n="43" d="100"/>
          <a:sy n="43" d="100"/>
        </p:scale>
        <p:origin x="-2628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22F50F4E-2552-49B9-9146-E020E323D7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28814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812E09B-552A-42A7-8092-54AE091004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0459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12E09B-552A-42A7-8092-54AE091004F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96355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78360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554091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45989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45989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508606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490886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110383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005717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83795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3774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55364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3035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8381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66670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19046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66670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66670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01465E-A635-4DCD-9ECB-77D28FCEF910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5460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23"/>
          <p:cNvCxnSpPr>
            <a:cxnSpLocks noChangeShapeType="1"/>
          </p:cNvCxnSpPr>
          <p:nvPr userDrawn="1"/>
        </p:nvCxnSpPr>
        <p:spPr bwMode="auto">
          <a:xfrm rot="5400000">
            <a:off x="2145507" y="3553619"/>
            <a:ext cx="4679950" cy="1587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624"/>
            <a:ext cx="8207375" cy="73977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4" y="2725385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2725385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68313" y="1214084"/>
            <a:ext cx="1100119" cy="130174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65302" y="1214084"/>
            <a:ext cx="2581615" cy="1301750"/>
          </a:xfrm>
        </p:spPr>
        <p:txBody>
          <a:bodyPr anchor="b"/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def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algn="l" rtl="0" fontAlgn="base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0" indent="0"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3pPr>
            <a:lvl4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4pPr>
            <a:lvl5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GB" sz="1400" kern="1200" dirty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4"/>
          </p:nvPr>
        </p:nvSpPr>
        <p:spPr>
          <a:xfrm>
            <a:off x="468314" y="4893324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5"/>
          </p:nvPr>
        </p:nvSpPr>
        <p:spPr>
          <a:xfrm>
            <a:off x="4648201" y="4893324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16"/>
          </p:nvPr>
        </p:nvSpPr>
        <p:spPr>
          <a:xfrm>
            <a:off x="468314" y="3816475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7"/>
          </p:nvPr>
        </p:nvSpPr>
        <p:spPr>
          <a:xfrm>
            <a:off x="4648201" y="3816475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25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4643438" y="1214084"/>
            <a:ext cx="1100119" cy="130174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5940426" y="1214084"/>
            <a:ext cx="2735261" cy="1301750"/>
          </a:xfrm>
        </p:spPr>
        <p:txBody>
          <a:bodyPr anchor="b"/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def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algn="l" rtl="0" fontAlgn="base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0" indent="0"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3pPr>
            <a:lvl4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4pPr>
            <a:lvl5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GB" sz="1400" kern="1200" dirty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624"/>
            <a:ext cx="8207375" cy="7397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8313" y="1201383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1497013" y="1214084"/>
            <a:ext cx="3003550" cy="12890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0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68313" y="2742842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1497013" y="2730143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2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468313" y="4243040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1497013" y="4230341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4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4643438" y="1201383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5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5672138" y="1214084"/>
            <a:ext cx="3003550" cy="12890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643438" y="2742842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7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5672138" y="2730143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1"/>
          </p:nvPr>
        </p:nvSpPr>
        <p:spPr>
          <a:xfrm>
            <a:off x="4643438" y="4243040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9" name="Text Placeholder 18"/>
          <p:cNvSpPr>
            <a:spLocks noGrp="1"/>
          </p:cNvSpPr>
          <p:nvPr>
            <p:ph type="body" sz="quarter" idx="22"/>
          </p:nvPr>
        </p:nvSpPr>
        <p:spPr>
          <a:xfrm>
            <a:off x="5672138" y="4230341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association-of-ringing-teachers-transparent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549275"/>
            <a:ext cx="446405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2"/>
          <p:cNvSpPr txBox="1">
            <a:spLocks noChangeArrowheads="1"/>
          </p:cNvSpPr>
          <p:nvPr userDrawn="1"/>
        </p:nvSpPr>
        <p:spPr bwMode="auto">
          <a:xfrm>
            <a:off x="6729413" y="6249988"/>
            <a:ext cx="20193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smtClean="0">
                <a:solidFill>
                  <a:srgbClr val="D20000"/>
                </a:solidFill>
              </a:rPr>
              <a:t>www.ringingteachers.co.uk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415088"/>
            <a:ext cx="6588125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579426"/>
            <a:ext cx="6080125" cy="1023583"/>
          </a:xfr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755696"/>
            <a:ext cx="6080125" cy="683886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68313" y="4527866"/>
            <a:ext cx="4032250" cy="357187"/>
          </a:xfrm>
        </p:spPr>
        <p:txBody>
          <a:bodyPr/>
          <a:lstStyle>
            <a:lvl1pPr>
              <a:buNone/>
              <a:defRPr sz="1800">
                <a:solidFill>
                  <a:srgbClr val="D200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197322"/>
            <a:ext cx="8207374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3438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124744"/>
            <a:ext cx="4032250" cy="39449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450"/>
              </a:spcBef>
              <a:buNone/>
              <a:defRPr sz="1100"/>
            </a:lvl1pPr>
            <a:lvl2pPr>
              <a:buClr>
                <a:schemeClr val="tx1"/>
              </a:buClr>
              <a:defRPr sz="1200">
                <a:solidFill>
                  <a:schemeClr val="tx1"/>
                </a:solidFill>
              </a:defRPr>
            </a:lvl2pPr>
            <a:lvl3pPr marL="228600" indent="-228600">
              <a:lnSpc>
                <a:spcPct val="100000"/>
              </a:lnSpc>
              <a:buClr>
                <a:schemeClr val="tx1"/>
              </a:buClr>
              <a:buSzPct val="100000"/>
              <a:defRPr lang="en-US" sz="1100" dirty="0" smtClean="0">
                <a:solidFill>
                  <a:schemeClr val="tx1"/>
                </a:solidFill>
                <a:latin typeface="+mn-lt"/>
              </a:defRPr>
            </a:lvl3pPr>
            <a:lvl4pPr>
              <a:lnSpc>
                <a:spcPct val="100000"/>
              </a:lnSpc>
              <a:buClr>
                <a:schemeClr val="tx1"/>
              </a:buClr>
              <a:defRPr lang="en-US" sz="1100" dirty="0" smtClean="0">
                <a:solidFill>
                  <a:schemeClr val="tx1"/>
                </a:solidFill>
                <a:latin typeface="+mn-lt"/>
              </a:defRPr>
            </a:lvl4pPr>
            <a:lvl5pPr>
              <a:lnSpc>
                <a:spcPct val="100000"/>
              </a:lnSpc>
              <a:buClr>
                <a:schemeClr val="tx1"/>
              </a:buClr>
              <a:defRPr sz="11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4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4643438" y="1124744"/>
            <a:ext cx="4032250" cy="201612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endParaRPr lang="en-GB" noProof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68314" y="5141133"/>
            <a:ext cx="8207374" cy="663562"/>
          </a:xfrm>
        </p:spPr>
        <p:txBody>
          <a:bodyPr anchor="b"/>
          <a:lstStyle>
            <a:lvl1pPr algn="ct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en-US" sz="1400" i="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0" indent="0" algn="r" rtl="0" fontAlgn="base">
              <a:lnSpc>
                <a:spcPct val="100000"/>
              </a:lnSpc>
              <a:spcBef>
                <a:spcPct val="100000"/>
              </a:spcBef>
              <a:spcAft>
                <a:spcPct val="0"/>
              </a:spcAft>
              <a:buNone/>
              <a:defRPr lang="en-US" sz="10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3"/>
          </p:nvPr>
        </p:nvSpPr>
        <p:spPr>
          <a:xfrm>
            <a:off x="4648471" y="3464719"/>
            <a:ext cx="4027218" cy="16049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/>
            </a:lvl1pPr>
            <a:lvl2pPr>
              <a:buClr>
                <a:schemeClr val="tx1"/>
              </a:buClr>
              <a:defRPr sz="1200">
                <a:solidFill>
                  <a:schemeClr val="tx1"/>
                </a:solidFill>
              </a:defRPr>
            </a:lvl2pPr>
            <a:lvl3pPr marL="228600" indent="-228600">
              <a:lnSpc>
                <a:spcPct val="100000"/>
              </a:lnSpc>
              <a:buClr>
                <a:schemeClr val="tx1"/>
              </a:buClr>
              <a:buSzPct val="100000"/>
              <a:defRPr lang="en-US" sz="1200" dirty="0" smtClean="0">
                <a:solidFill>
                  <a:schemeClr val="tx1"/>
                </a:solidFill>
                <a:latin typeface="+mn-lt"/>
              </a:defRPr>
            </a:lvl3pPr>
            <a:lvl4pPr>
              <a:lnSpc>
                <a:spcPct val="100000"/>
              </a:lnSpc>
              <a:buClr>
                <a:schemeClr val="tx1"/>
              </a:buClr>
              <a:defRPr lang="en-US" sz="1200" dirty="0" smtClean="0">
                <a:solidFill>
                  <a:schemeClr val="tx1"/>
                </a:solidFill>
                <a:latin typeface="+mn-lt"/>
              </a:defRPr>
            </a:lvl4pPr>
            <a:lvl5pPr>
              <a:lnSpc>
                <a:spcPct val="100000"/>
              </a:lnSpc>
              <a:buClr>
                <a:schemeClr val="tx1"/>
              </a:buClr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4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Proper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32"/>
          <p:cNvSpPr>
            <a:spLocks noChangeShapeType="1"/>
          </p:cNvSpPr>
          <p:nvPr userDrawn="1"/>
        </p:nvSpPr>
        <p:spPr bwMode="auto">
          <a:xfrm>
            <a:off x="468313" y="2611438"/>
            <a:ext cx="8207375" cy="1587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" name="Line 32"/>
          <p:cNvSpPr>
            <a:spLocks noChangeShapeType="1"/>
          </p:cNvSpPr>
          <p:nvPr userDrawn="1"/>
        </p:nvSpPr>
        <p:spPr bwMode="auto">
          <a:xfrm>
            <a:off x="468313" y="4283075"/>
            <a:ext cx="8207375" cy="1588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468313" y="1124745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857356" y="1124744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68313" y="2781879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3"/>
          </p:nvPr>
        </p:nvSpPr>
        <p:spPr>
          <a:xfrm>
            <a:off x="1857356" y="2781878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68313" y="4472193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3" name="Content Placeholder 2"/>
          <p:cNvSpPr>
            <a:spLocks noGrp="1"/>
          </p:cNvSpPr>
          <p:nvPr>
            <p:ph sz="half" idx="15"/>
          </p:nvPr>
        </p:nvSpPr>
        <p:spPr>
          <a:xfrm>
            <a:off x="1857356" y="4472192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tabLst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207375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Line 11"/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association-of-ringing-teachers-transparent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4"/>
          <p:cNvSpPr txBox="1">
            <a:spLocks/>
          </p:cNvSpPr>
          <p:nvPr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AU" sz="1200" kern="1200" smtClean="0">
                <a:solidFill>
                  <a:srgbClr val="D20000"/>
                </a:solidFill>
                <a:latin typeface="Arial"/>
                <a:ea typeface="+mn-ea"/>
                <a:cs typeface="Arial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31EC526B-62F4-4366-A4DF-35D92FABA436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2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5pPr>
      <a:lvl6pPr marL="23463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96975"/>
            <a:ext cx="8207375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052" name="Line 11"/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4" name="Picture 7" descr="association-of-ringing-teachers-transparent.eps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4"/>
          <p:cNvSpPr txBox="1">
            <a:spLocks/>
          </p:cNvSpPr>
          <p:nvPr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AU" sz="1200" kern="1200" smtClean="0">
                <a:solidFill>
                  <a:srgbClr val="D20000"/>
                </a:solidFill>
                <a:latin typeface="Arial"/>
                <a:ea typeface="+mn-ea"/>
                <a:cs typeface="Arial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FC6E803E-4572-4C31-9C0E-D9475A6D126E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7" r:id="rId1"/>
    <p:sldLayoutId id="2147484091" r:id="rId2"/>
    <p:sldLayoutId id="2147484092" r:id="rId3"/>
    <p:sldLayoutId id="2147484100" r:id="rId4"/>
    <p:sldLayoutId id="2147484103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Font typeface="Helvetica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5pPr>
      <a:lvl6pPr marL="23463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2" name="Text Placeholder 5"/>
          <p:cNvSpPr>
            <a:spLocks noGrp="1"/>
          </p:cNvSpPr>
          <p:nvPr>
            <p:ph type="body" idx="1"/>
          </p:nvPr>
        </p:nvSpPr>
        <p:spPr bwMode="auto">
          <a:xfrm>
            <a:off x="468313" y="1125538"/>
            <a:ext cx="8207375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3076" name="Line 11"/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8" name="Picture 8" descr="association-of-ringing-teachers-transparent.eps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4"/>
          <p:cNvSpPr txBox="1">
            <a:spLocks/>
          </p:cNvSpPr>
          <p:nvPr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AU" sz="1200" kern="1200" smtClean="0">
                <a:solidFill>
                  <a:srgbClr val="D20000"/>
                </a:solidFill>
                <a:latin typeface="Arial"/>
                <a:ea typeface="+mn-ea"/>
                <a:cs typeface="Arial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788FAA19-27E4-4757-BD97-5DCAFE5915F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8" r:id="rId2"/>
    <p:sldLayoutId id="2147484094" r:id="rId3"/>
    <p:sldLayoutId id="2147484099" r:id="rId4"/>
    <p:sldLayoutId id="2147484095" r:id="rId5"/>
    <p:sldLayoutId id="2147484096" r:id="rId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algn="l" defTabSz="973138" rtl="0" eaLnBrk="0" fontAlgn="base" hangingPunct="0">
        <a:lnSpc>
          <a:spcPct val="120000"/>
        </a:lnSpc>
        <a:spcBef>
          <a:spcPct val="120000"/>
        </a:spcBef>
        <a:spcAft>
          <a:spcPct val="0"/>
        </a:spcAft>
        <a:buClr>
          <a:schemeClr val="accent1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73138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SzPct val="100000"/>
        <a:buFont typeface="Arial" charset="0"/>
        <a:buChar char="•"/>
        <a:defRPr sz="1600">
          <a:solidFill>
            <a:schemeClr val="tx1"/>
          </a:solidFill>
          <a:latin typeface="+mn-lt"/>
        </a:defRPr>
      </a:lvl2pPr>
      <a:lvl3pPr marL="35560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Clr>
          <a:schemeClr val="tx2"/>
        </a:buClr>
        <a:buSzPct val="80000"/>
        <a:buFont typeface="Arial" charset="0"/>
        <a:buChar char="–"/>
        <a:defRPr lang="en-GB" sz="1600" dirty="0">
          <a:solidFill>
            <a:schemeClr val="tx1"/>
          </a:solidFill>
          <a:latin typeface="+mn-lt"/>
        </a:defRPr>
      </a:lvl3pPr>
      <a:lvl4pPr marL="53975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SzPct val="100000"/>
        <a:buFont typeface="Arial" charset="0"/>
        <a:buChar char="•"/>
        <a:defRPr lang="en-GB" sz="1600" dirty="0">
          <a:solidFill>
            <a:schemeClr val="tx1"/>
          </a:solidFill>
          <a:latin typeface="+mn-lt"/>
        </a:defRPr>
      </a:lvl4pPr>
      <a:lvl5pPr marL="71755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SzPct val="80000"/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11477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16049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20621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25193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Helen\Documents\Documents\Ringing\Handbells\ITTS%20conference\March%2012th\Plain%20Hunt.m4v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Helen\Documents\Documents\Ringing\Handbells\ITTS%20conference\March%2012th\Handbells_LtR2.wmv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276872"/>
            <a:ext cx="6080125" cy="1023937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GB" altLang="en-US" dirty="0" smtClean="0"/>
              <a:t>Workshop</a:t>
            </a:r>
            <a:endParaRPr lang="en-US" altLang="en-US" dirty="0" smtClean="0"/>
          </a:p>
        </p:txBody>
      </p:sp>
      <p:sp>
        <p:nvSpPr>
          <p:cNvPr id="717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7544" y="2996952"/>
            <a:ext cx="7128024" cy="72008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GB" altLang="en-US" sz="2800" dirty="0" smtClean="0"/>
              <a:t>Teaching Change Ringing on Handbells</a:t>
            </a:r>
            <a:endParaRPr lang="en-US" altLang="en-US" sz="2800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89040"/>
            <a:ext cx="8532440" cy="248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Explain plain hunting to non-ringers/inexperienced ringers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Hunting is the starting point for all method ringing – make sure everyone understands what it is and how we achieve it – see below – then draw a line through any one bell</a:t>
            </a:r>
          </a:p>
          <a:p>
            <a:r>
              <a:rPr lang="en-GB" sz="2400" dirty="0" smtClean="0"/>
              <a:t>XXX</a:t>
            </a:r>
          </a:p>
          <a:p>
            <a:r>
              <a:rPr lang="en-GB" sz="2400" dirty="0" smtClean="0"/>
              <a:t>IXXI</a:t>
            </a:r>
          </a:p>
          <a:p>
            <a:r>
              <a:rPr lang="en-GB" sz="2400" dirty="0" smtClean="0"/>
              <a:t>XXX</a:t>
            </a:r>
          </a:p>
          <a:p>
            <a:r>
              <a:rPr lang="en-GB" sz="2400" dirty="0" smtClean="0"/>
              <a:t>IXXI</a:t>
            </a:r>
          </a:p>
          <a:p>
            <a:r>
              <a:rPr lang="en-GB" sz="2400" dirty="0" smtClean="0"/>
              <a:t>XXX</a:t>
            </a:r>
            <a:endParaRPr lang="en-GB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Example lesson – hunting  by walking</a:t>
            </a:r>
            <a:endParaRPr lang="en-US" altLang="en-US" sz="28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Line up your ringers and get them to walk the pattern 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Every time they arrive in a new place they should ring one 	stroke of their bell – or announce their place. 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Ringers/walkers moving up to the back should walk behind 	the ringers moving down to the front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Establishes routine of moving to new place once a single 	stroke is rung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Tie a ribbon around </a:t>
            </a:r>
            <a:r>
              <a:rPr lang="en-GB" sz="2400" dirty="0" smtClean="0"/>
              <a:t>someone’s 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wrist so onlookers can 	watch one bell’s progression             </a:t>
            </a:r>
            <a:r>
              <a:rPr lang="en-GB" sz="24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Demonstration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Example lesson – hunting by lapping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Sit 3 people down at a table – 2 bells each in front of them on the table</a:t>
            </a:r>
          </a:p>
          <a:p>
            <a:r>
              <a:rPr lang="en-GB" dirty="0" smtClean="0"/>
              <a:t>Pick up and ring in order right to left. Everyone crosses their hands and replaces bells in front of them</a:t>
            </a:r>
          </a:p>
          <a:p>
            <a:r>
              <a:rPr lang="en-GB" dirty="0" smtClean="0"/>
              <a:t>Pick up and ring in order right to left. The end 2 ringers keep their outside bell in their same hand but place their inside bell on the table closer to the inside of the line of bells – at the same time the centre ringer splits their bells placing each one out towards an outer edge</a:t>
            </a:r>
          </a:p>
          <a:p>
            <a:r>
              <a:rPr lang="en-GB" dirty="0" smtClean="0"/>
              <a:t>Pick up and ring in order right to left. Everyone crosses their hands and replaces bells in front of them</a:t>
            </a:r>
          </a:p>
          <a:p>
            <a:r>
              <a:rPr lang="en-GB" dirty="0" smtClean="0"/>
              <a:t>Pick up and ring in order right to left. The end 2 ringers keep their outside bell in their same hand but place their inside bell on the table closer to the inside of the line of bells – at the same time the centre ringer splits their bells placing each one out towards an outer edge</a:t>
            </a:r>
          </a:p>
          <a:p>
            <a:r>
              <a:rPr lang="en-GB" dirty="0" smtClean="0"/>
              <a:t>Repeat until rounds returned                                                        </a:t>
            </a:r>
            <a:r>
              <a:rPr lang="en-GB" dirty="0" smtClean="0">
                <a:solidFill>
                  <a:srgbClr val="FF0000"/>
                </a:solidFill>
              </a:rPr>
              <a:t>Demonstration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936625" y="0"/>
            <a:ext cx="8207375" cy="739775"/>
          </a:xfrm>
        </p:spPr>
        <p:txBody>
          <a:bodyPr/>
          <a:lstStyle/>
          <a:p>
            <a:pPr lvl="0">
              <a:defRPr/>
            </a:pPr>
            <a:r>
              <a:rPr lang="en-GB" sz="3200" dirty="0" smtClean="0">
                <a:latin typeface="Calibri" pitchFamily="34" charset="0"/>
                <a:ea typeface="Times New Roman" pitchFamily="18" charset="0"/>
                <a:cs typeface="Arial" pitchFamily="34" charset="0"/>
              </a:rPr>
              <a:t>ITTS skills still apply!</a:t>
            </a:r>
            <a:endParaRPr lang="en-US" sz="2800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286312"/>
            <a:ext cx="7377757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latinLnBrk="0">
              <a:lnSpc>
                <a:spcPct val="100000"/>
              </a:lnSpc>
              <a:buSzTx/>
              <a:buFont typeface="Arial" pitchFamily="34" charset="0"/>
              <a:buChar char="•"/>
              <a:tabLst/>
            </a:pPr>
            <a:r>
              <a:rPr kumimoji="0" lang="en-GB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2400" dirty="0" smtClean="0"/>
              <a:t>Explain key words (lead, hunt, rounds, minor, major etc.)</a:t>
            </a:r>
          </a:p>
          <a:p>
            <a:pPr marL="0" marR="0" lvl="0" indent="0" latinLnBrk="0">
              <a:lnSpc>
                <a:spcPct val="100000"/>
              </a:lnSpc>
              <a:buSzTx/>
              <a:buFont typeface="Arial" pitchFamily="34" charset="0"/>
              <a:buChar char="•"/>
              <a:tabLst/>
            </a:pPr>
            <a:r>
              <a:rPr lang="en-GB" sz="2400" dirty="0" smtClean="0"/>
              <a:t> Feedback is essential, easy to stop at crunchy bit. Work out what sort of learner you have –be sympathetic to THEIR style of learning</a:t>
            </a:r>
          </a:p>
          <a:p>
            <a:pPr marL="0" marR="0" lvl="0" indent="0" latinLnBrk="0">
              <a:lnSpc>
                <a:spcPct val="100000"/>
              </a:lnSpc>
              <a:buSzTx/>
              <a:buFont typeface="Arial" pitchFamily="34" charset="0"/>
              <a:buChar char="•"/>
              <a:tabLst/>
            </a:pPr>
            <a:r>
              <a:rPr lang="en-GB" sz="2400" dirty="0" smtClean="0"/>
              <a:t> Whole part whole</a:t>
            </a:r>
          </a:p>
          <a:p>
            <a:pPr marL="0" marR="0" lvl="0" indent="0" latinLnBrk="0">
              <a:lnSpc>
                <a:spcPct val="100000"/>
              </a:lnSpc>
              <a:buSzTx/>
              <a:buFont typeface="Arial" pitchFamily="34" charset="0"/>
              <a:buChar char="•"/>
              <a:tabLst/>
            </a:pPr>
            <a:r>
              <a:rPr lang="en-GB" sz="2400" dirty="0" smtClean="0"/>
              <a:t> Differentiate lessons</a:t>
            </a:r>
          </a:p>
          <a:p>
            <a:pPr marL="0" marR="0" lvl="0" indent="0" latinLnBrk="0">
              <a:lnSpc>
                <a:spcPct val="100000"/>
              </a:lnSpc>
              <a:buSzTx/>
              <a:buFont typeface="Arial" pitchFamily="34" charset="0"/>
              <a:buChar char="•"/>
              <a:tabLst/>
            </a:pPr>
            <a:r>
              <a:rPr lang="en-GB" sz="2400" dirty="0" smtClean="0"/>
              <a:t> Set appropriate targets</a:t>
            </a:r>
          </a:p>
          <a:p>
            <a:pPr marL="0" marR="0" lvl="0" indent="0" latinLnBrk="0">
              <a:lnSpc>
                <a:spcPct val="100000"/>
              </a:lnSpc>
              <a:buSzTx/>
              <a:buFont typeface="Arial" pitchFamily="34" charset="0"/>
              <a:buChar char="•"/>
              <a:tabLst/>
            </a:pPr>
            <a:r>
              <a:rPr lang="en-GB" sz="2400" dirty="0" smtClean="0"/>
              <a:t> Variety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Coursing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Draw pattern out in two colours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90% focus on the lead hand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	other follows with a gap of 1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	or learn the pairs of numbers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Lead hand stays the same until next meet and cross</a:t>
            </a:r>
          </a:p>
          <a:p>
            <a:pPr>
              <a:buNone/>
            </a:pPr>
            <a:r>
              <a:rPr lang="en-GB" sz="2400" dirty="0" smtClean="0"/>
              <a:t>Learn in two halves.  Start with all bells up for reverse rounds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Example lesson - coursing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Extension: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Ring several times without stopping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Ring on higher numbers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Trebles to a bob course of Plain Bob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Ring plain hunt on bells 3 &amp; 5 or 4 &amp; 6 or 5 &amp; 7 or 7 &amp; 9 or 8 &amp; 10 etc – this can be a challenge but it gives everyone the same chance and underlines the nature of coursing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Next : Opposites Pattern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Opposites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Draw pattern out in two colours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90% of the ringer’s focus should be on the lead hand, the other hand follows as a mirror or reflection of the lead hand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or learn the pairs of numbers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Lead hand stays the same until next meet and cross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Extend by ringing several times without stopping &amp; ring opposites on higher numbers</a:t>
            </a:r>
          </a:p>
          <a:p>
            <a:r>
              <a:rPr lang="en-GB" sz="2400" dirty="0" smtClean="0"/>
              <a:t>Next: 2/3 pattern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altLang="en-US" sz="3200" dirty="0" smtClean="0"/>
              <a:t>2/3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Draw pattern out in two colours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90% focus on the lead hand	other follows as a gap of 3 but on only 6 bells that ‘signature’ is not overly apparent so know your crossing points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OR </a:t>
            </a:r>
            <a:r>
              <a:rPr lang="en-GB" sz="2400" u="sng" dirty="0" smtClean="0"/>
              <a:t>learn the pairs of places in each row by rote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GB" sz="2400" u="sng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dirty="0" smtClean="0"/>
              <a:t>Be aware that the lead hand stays the same until next meet and cross, then 2 between, 3 between, 3 between, 2 between, meet, cross</a:t>
            </a:r>
          </a:p>
          <a:p>
            <a:r>
              <a:rPr lang="en-GB" sz="2400" dirty="0" smtClean="0"/>
              <a:t>Extend by ringing several times without stopping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Plain Hunt on 6 – rung at normal speed</a:t>
            </a:r>
            <a:endParaRPr lang="en-GB" sz="3200" dirty="0"/>
          </a:p>
        </p:txBody>
      </p:sp>
      <p:pic>
        <p:nvPicPr>
          <p:cNvPr id="6" name="Plain Hunt.m4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19672" y="1467291"/>
            <a:ext cx="5616624" cy="42124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Example lesson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Watch the previous video and ask student to count someone’s place with one bell and then for 2 bells</a:t>
            </a:r>
          </a:p>
          <a:p>
            <a:r>
              <a:rPr lang="en-GB" sz="2400" dirty="0" smtClean="0"/>
              <a:t>Lots and lots of practice at plain hunt – all 3 positions must flow</a:t>
            </a:r>
          </a:p>
          <a:p>
            <a:r>
              <a:rPr lang="en-GB" sz="2400" dirty="0" smtClean="0"/>
              <a:t>Pass one bell to the right </a:t>
            </a:r>
          </a:p>
          <a:p>
            <a:r>
              <a:rPr lang="en-GB" sz="2400" dirty="0" smtClean="0"/>
              <a:t>Put right hand bell on the floor, change hands for remaining bell, pick up bell on the floor to your left</a:t>
            </a:r>
          </a:p>
          <a:p>
            <a:r>
              <a:rPr lang="en-GB" sz="2400" dirty="0" smtClean="0"/>
              <a:t>Recognise pattern (coursing/opposites/2/3)</a:t>
            </a:r>
          </a:p>
          <a:p>
            <a:r>
              <a:rPr lang="en-GB" sz="2400" dirty="0" smtClean="0"/>
              <a:t>Plain hunt once, twice through then three times through</a:t>
            </a:r>
            <a:endParaRPr lang="en-GB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71600" y="44450"/>
            <a:ext cx="7235775" cy="739775"/>
          </a:xfrm>
        </p:spPr>
        <p:txBody>
          <a:bodyPr/>
          <a:lstStyle/>
          <a:p>
            <a:pPr>
              <a:defRPr/>
            </a:pPr>
            <a:r>
              <a:rPr lang="en-GB" sz="3200" dirty="0" smtClean="0"/>
              <a:t>Why?</a:t>
            </a:r>
            <a:endParaRPr lang="en-GB" sz="3200" dirty="0"/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755576" y="1125538"/>
            <a:ext cx="7451799" cy="511175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It’s </a:t>
            </a:r>
            <a:r>
              <a:rPr lang="en-GB" sz="2400" dirty="0" smtClean="0"/>
              <a:t>twice as addictive as one blue line</a:t>
            </a:r>
            <a:endParaRPr lang="en-GB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 Need half the number of ringers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Ring in a warm living room with comfy sofas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New learners can be ringing QPs in hand before they can ring rounds in the tower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Gain a fuller understanding of the structure of methods rather than just a blue line</a:t>
            </a:r>
          </a:p>
          <a:p>
            <a:endParaRPr lang="en-US" altLang="en-US" sz="1800" i="1" dirty="0" smtClean="0"/>
          </a:p>
          <a:p>
            <a:endParaRPr lang="en-GB" altLang="en-US" sz="1800" dirty="0" smtClean="0">
              <a:solidFill>
                <a:srgbClr val="D2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Structure of Methods – plain bob minor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7544" y="1052736"/>
            <a:ext cx="8207375" cy="525621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Unless you can ring 2 blue lines  - one in each hand then you must understand the structure of a method to ring it in hand.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Everybody rings plain hunt until the </a:t>
            </a:r>
            <a:r>
              <a:rPr lang="en-GB" sz="2400" dirty="0" smtClean="0">
                <a:solidFill>
                  <a:srgbClr val="FF0000"/>
                </a:solidFill>
              </a:rPr>
              <a:t>treble leads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Plain Lead      </a:t>
            </a:r>
            <a:r>
              <a:rPr lang="en-GB" sz="2400" dirty="0" smtClean="0">
                <a:solidFill>
                  <a:srgbClr val="FF0000"/>
                </a:solidFill>
              </a:rPr>
              <a:t>I</a:t>
            </a:r>
            <a:r>
              <a:rPr lang="en-GB" sz="2400" dirty="0" smtClean="0"/>
              <a:t>IXX	    Bob     </a:t>
            </a:r>
            <a:r>
              <a:rPr lang="en-GB" sz="2400" dirty="0" smtClean="0">
                <a:solidFill>
                  <a:srgbClr val="FF0000"/>
                </a:solidFill>
              </a:rPr>
              <a:t>I</a:t>
            </a:r>
            <a:r>
              <a:rPr lang="en-GB" sz="2400" dirty="0" smtClean="0"/>
              <a:t>XIX          Single        </a:t>
            </a:r>
            <a:r>
              <a:rPr lang="en-GB" sz="2400" dirty="0" smtClean="0">
                <a:solidFill>
                  <a:srgbClr val="FF0000"/>
                </a:solidFill>
              </a:rPr>
              <a:t>I</a:t>
            </a:r>
            <a:r>
              <a:rPr lang="en-GB" sz="2400" dirty="0" smtClean="0"/>
              <a:t>IIIX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At the lead end, make the shape and pick up new pattern. 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If both hands do the same work the pattern doesn’t change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Plain bob Minor</a:t>
            </a:r>
            <a:endParaRPr lang="en-GB" sz="3200" dirty="0"/>
          </a:p>
        </p:txBody>
      </p:sp>
      <p:pic>
        <p:nvPicPr>
          <p:cNvPr id="5" name="Handbells_LtR2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08000" y="1179513"/>
            <a:ext cx="8128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Example lesson – towards bob minor 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7544" y="1052736"/>
            <a:ext cx="8207375" cy="525621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Watch the video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Pep talk through the order of patterns: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for the trebles =  coursing, 2/3, opposites, 2/3, coursing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for the tenors = coursing, coursing, 2/3, coursing, coursing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for the 3/4 = opposites. 2/3, 2/3, 2/3, opposites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Announce when the Treble is leading to begin with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(might have to even if the learner is ringing the Trebles!)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One lead at a time, don’t always start at rounds, practice the tricky bits by starting at middle lead ends or at rollups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altLang="en-US" sz="3200" dirty="0" smtClean="0"/>
              <a:t>Ideas for maintaining interest &amp; building skills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en-US" sz="2400" dirty="0" smtClean="0"/>
              <a:t>Everyone treble bobbing – false but who cares?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en-US" sz="2400" dirty="0" smtClean="0"/>
              <a:t>Simple </a:t>
            </a:r>
            <a:r>
              <a:rPr lang="en-GB" altLang="en-US" sz="2400" dirty="0"/>
              <a:t>touches of </a:t>
            </a:r>
            <a:r>
              <a:rPr lang="en-GB" altLang="en-US" sz="2400" dirty="0" smtClean="0"/>
              <a:t>Original, 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Touches of </a:t>
            </a:r>
            <a:r>
              <a:rPr lang="en-GB" altLang="en-US" sz="2400" dirty="0" smtClean="0"/>
              <a:t>Plain Bob, Little Bob, Spliced Plain and Little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en-US" sz="2400" dirty="0" smtClean="0"/>
              <a:t>Single Canterbury Pleasure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en-US" sz="2400" dirty="0" smtClean="0"/>
              <a:t>Add width to your repertoire before reaching for surprise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Example lesson – the leap from Plain Bob</a:t>
            </a:r>
            <a:endParaRPr lang="en-US" altLang="en-US" sz="28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556791"/>
            <a:ext cx="8207375" cy="4751933"/>
          </a:xfrm>
        </p:spPr>
        <p:txBody>
          <a:bodyPr/>
          <a:lstStyle/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Learning Little Bob &amp; St Clements requires work during the lead </a:t>
            </a:r>
            <a:r>
              <a:rPr lang="en-GB" altLang="en-US" sz="2400" b="1" dirty="0" smtClean="0"/>
              <a:t>and</a:t>
            </a:r>
            <a:r>
              <a:rPr lang="en-GB" altLang="en-US" sz="2400" dirty="0" smtClean="0"/>
              <a:t> at the lead end so t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ry the 6</a:t>
            </a:r>
            <a:r>
              <a:rPr lang="en-GB" sz="24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place method first </a:t>
            </a:r>
            <a:r>
              <a:rPr lang="en-GB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ie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attempt College bob before St Clements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College Bob &amp; St Clements understand the front work is dodging till the treble comes back. 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 smtClean="0"/>
              <a:t> In Crayford Little - change pattern every 8 blows, rather than every 4 blows in little bob.  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Plain hunt on 8, bob major, little bob major, Gainsborough</a:t>
            </a:r>
          </a:p>
          <a:p>
            <a:pPr>
              <a:spcBef>
                <a:spcPts val="1800"/>
              </a:spcBef>
            </a:pPr>
            <a:endParaRPr lang="en-GB" sz="2400" dirty="0"/>
          </a:p>
          <a:p>
            <a:pPr>
              <a:spcBef>
                <a:spcPts val="1800"/>
              </a:spcBef>
            </a:pPr>
            <a:endParaRPr lang="en-GB" altLang="en-US" sz="2400" dirty="0" smtClean="0"/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92647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More new methods?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From everyone treble bobbing ring </a:t>
            </a:r>
            <a:r>
              <a:rPr lang="en-GB" sz="2400" dirty="0" err="1" smtClean="0"/>
              <a:t>Bastow</a:t>
            </a:r>
            <a:r>
              <a:rPr lang="en-GB" sz="2400" dirty="0" smtClean="0"/>
              <a:t> Little</a:t>
            </a:r>
          </a:p>
          <a:p>
            <a:r>
              <a:rPr lang="en-GB" sz="2400" dirty="0" smtClean="0"/>
              <a:t>Adding a slow bell will make Kent TB (don’t be afraid to dodge in 3/4 while your learner is absorbing the other rules)</a:t>
            </a:r>
          </a:p>
          <a:p>
            <a:r>
              <a:rPr lang="en-GB" sz="2400" dirty="0" smtClean="0"/>
              <a:t>Places in 3/4</a:t>
            </a:r>
          </a:p>
          <a:p>
            <a:r>
              <a:rPr lang="en-GB" sz="2400" dirty="0" smtClean="0"/>
              <a:t>Oxford TB</a:t>
            </a:r>
            <a:endParaRPr lang="en-GB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Revision of foundation skills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</a:t>
            </a:r>
            <a:r>
              <a:rPr lang="en-GB" sz="2400" dirty="0" smtClean="0"/>
              <a:t>Rhythm and Pace  -  harder to ring slower</a:t>
            </a:r>
          </a:p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/>
              <a:t> Hunting – walk through plain hunt &amp; lapping</a:t>
            </a:r>
          </a:p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/>
              <a:t> Hunting – coursing, opposites and 2/3</a:t>
            </a:r>
          </a:p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/>
              <a:t> Seeing the treble lead</a:t>
            </a:r>
          </a:p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/>
              <a:t> Reacting appropriately to the treble leading</a:t>
            </a:r>
          </a:p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/>
              <a:t> Parallel and scissors dodging</a:t>
            </a: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Foundation skills continued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/>
              <a:t> Seeing </a:t>
            </a:r>
            <a:r>
              <a:rPr lang="en-GB" sz="2400" dirty="0"/>
              <a:t>the treble place </a:t>
            </a:r>
            <a:r>
              <a:rPr lang="en-GB" sz="2400" dirty="0" smtClean="0"/>
              <a:t>e.g. half </a:t>
            </a:r>
            <a:r>
              <a:rPr lang="en-GB" sz="2400" dirty="0"/>
              <a:t>leads in </a:t>
            </a:r>
            <a:r>
              <a:rPr lang="en-GB" sz="2400" dirty="0" smtClean="0"/>
              <a:t>Little Bob</a:t>
            </a:r>
          </a:p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/>
              <a:t> Places – Single Canterbury Pleasure </a:t>
            </a:r>
          </a:p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/>
              <a:t> Dodging - Treble </a:t>
            </a:r>
            <a:r>
              <a:rPr lang="en-GB" sz="2400" dirty="0"/>
              <a:t>Bob </a:t>
            </a:r>
            <a:r>
              <a:rPr lang="en-GB" sz="2400" dirty="0" smtClean="0"/>
              <a:t>Hunting</a:t>
            </a:r>
          </a:p>
          <a:p>
            <a:pPr>
              <a:lnSpc>
                <a:spcPct val="100000"/>
              </a:lnSpc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/>
              <a:t> Dodging </a:t>
            </a:r>
            <a:r>
              <a:rPr lang="en-GB" sz="2400" dirty="0"/>
              <a:t>and placing </a:t>
            </a:r>
            <a:r>
              <a:rPr lang="en-GB" sz="2400" dirty="0" smtClean="0"/>
              <a:t>at the same time - </a:t>
            </a:r>
            <a:r>
              <a:rPr lang="en-GB" sz="2400" dirty="0" err="1"/>
              <a:t>Bastow</a:t>
            </a:r>
            <a:r>
              <a:rPr lang="en-GB" sz="2400" dirty="0"/>
              <a:t> on trebles</a:t>
            </a: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General comments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Keep switching pairs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Start in the middle of a lead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Announce when memorable changes occur   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Try odd bell methods now and again </a:t>
            </a:r>
            <a:br>
              <a:rPr lang="en-GB" altLang="en-US" sz="2400" dirty="0" smtClean="0"/>
            </a:br>
            <a:r>
              <a:rPr lang="en-GB" altLang="en-US" sz="2400" dirty="0" smtClean="0"/>
              <a:t>	(or even methods if teaching odd methods)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Turn concentration up and down like a dial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72597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Example lesson - </a:t>
            </a:r>
            <a:r>
              <a:rPr lang="en-GB" sz="2400" dirty="0" smtClean="0"/>
              <a:t>It’s not a straight jacket!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0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en-US" sz="2400" dirty="0" smtClean="0"/>
              <a:t>Plain course of Grandsire Doubles.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en-US" sz="2400" dirty="0" smtClean="0"/>
              <a:t>Or the curious variation called Yule </a:t>
            </a:r>
            <a:r>
              <a:rPr lang="en-GB" altLang="en-US" sz="2400" dirty="0" err="1" smtClean="0"/>
              <a:t>Kegmeg</a:t>
            </a:r>
            <a:r>
              <a:rPr lang="en-GB" altLang="en-US" sz="2400" dirty="0" smtClean="0"/>
              <a:t>, Starting row 1,2,5,4,6,3,3,3 then 1,2,5,4,6,3. </a:t>
            </a:r>
            <a:r>
              <a:rPr lang="en-GB" altLang="en-US" sz="2400" dirty="0" err="1" smtClean="0"/>
              <a:t>ie</a:t>
            </a:r>
            <a:r>
              <a:rPr lang="en-GB" altLang="en-US" sz="2400" dirty="0" smtClean="0"/>
              <a:t> 8 beats at hand and 6 at back – ring grandsire doubles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altLang="en-US" sz="2400" dirty="0" smtClean="0"/>
              <a:t>Don’t forget to dabble with place notation – Double Court Bob Minor is just boxes around the treble when it hunts 2/3 and 4/5 up &amp; down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27584" y="44450"/>
            <a:ext cx="7379791" cy="739775"/>
          </a:xfrm>
        </p:spPr>
        <p:txBody>
          <a:bodyPr/>
          <a:lstStyle/>
          <a:p>
            <a:pPr>
              <a:defRPr/>
            </a:pPr>
            <a:r>
              <a:rPr lang="en-GB" sz="3200" dirty="0" smtClean="0"/>
              <a:t>Where to start?</a:t>
            </a:r>
            <a:endParaRPr lang="en-GB" sz="3200" dirty="0"/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755576" y="1125538"/>
            <a:ext cx="7451799" cy="5111750"/>
          </a:xfrm>
        </p:spPr>
        <p:txBody>
          <a:bodyPr/>
          <a:lstStyle/>
          <a:p>
            <a:r>
              <a:rPr lang="en-GB" sz="2400" dirty="0" smtClean="0"/>
              <a:t>Whether you are teaching a non-ringer or a proficient tower bell peal ringer you need to start with: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 An appropriate positioning of both the </a:t>
            </a:r>
            <a:r>
              <a:rPr lang="en-GB" sz="2400" dirty="0" err="1" smtClean="0"/>
              <a:t>handbells</a:t>
            </a:r>
            <a:r>
              <a:rPr lang="en-GB" sz="2400" dirty="0" smtClean="0"/>
              <a:t> and the ringer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Basic handling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 Rhythm</a:t>
            </a:r>
          </a:p>
          <a:p>
            <a:endParaRPr lang="en-GB" sz="2400" dirty="0" smtClean="0"/>
          </a:p>
          <a:p>
            <a:pPr>
              <a:buFont typeface="Arial" pitchFamily="34" charset="0"/>
              <a:buChar char="•"/>
            </a:pPr>
            <a:endParaRPr lang="en-GB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altLang="en-US" sz="1800" i="1" dirty="0" smtClean="0"/>
          </a:p>
          <a:p>
            <a:endParaRPr lang="en-GB" altLang="en-US" sz="1800" dirty="0" smtClean="0">
              <a:solidFill>
                <a:srgbClr val="D2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Quarter Peals – One learner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Tenors to Plain Bob Major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Trebles to Plain Bob Minor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Calling a quarter of Bob Minor from Tenors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Inside pair to Plain Bob Minor/Major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Quarter Peals – one tutor with two learners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Aim for Minor but if it’s too far away: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Minimus</a:t>
            </a:r>
            <a:r>
              <a:rPr lang="en-GB" altLang="en-US" sz="2400" dirty="0" smtClean="0"/>
              <a:t> – to build stamina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Minimus</a:t>
            </a:r>
            <a:r>
              <a:rPr lang="en-GB" altLang="en-US" sz="2400" dirty="0" smtClean="0"/>
              <a:t> with 5/6 continuous dodging </a:t>
            </a:r>
            <a:br>
              <a:rPr lang="en-GB" altLang="en-US" sz="2400" dirty="0" smtClean="0"/>
            </a:br>
            <a:r>
              <a:rPr lang="en-GB" altLang="en-US" sz="2400" dirty="0" smtClean="0"/>
              <a:t> 	(good for improving rhythm for 5/6 ringer)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1440 Plain Bob Minor.  </a:t>
            </a:r>
            <a:br>
              <a:rPr lang="en-GB" altLang="en-US" sz="2400" dirty="0" smtClean="0"/>
            </a:br>
            <a:r>
              <a:rPr lang="en-GB" altLang="en-US" sz="2400" dirty="0" smtClean="0"/>
              <a:t>	Call the single at the end of the 360s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Higher numbers</a:t>
            </a:r>
            <a:endParaRPr lang="en-US" altLang="en-US" sz="32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980728"/>
            <a:ext cx="8207375" cy="52562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Patterns last longer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Reinforces patterns on lower numbers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More time to settle into pattern before having to look for the 	Treble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Tenors unaffected by bobs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Improves rhythm on lower numbers</a:t>
            </a:r>
          </a:p>
          <a:p>
            <a:pPr>
              <a:buFont typeface="Arial" pitchFamily="34" charset="0"/>
              <a:buChar char="•"/>
            </a:pPr>
            <a:r>
              <a:rPr lang="en-GB" altLang="en-US" sz="2400" dirty="0" smtClean="0"/>
              <a:t> New pattern – Unless ring odd pairs  (1/2 3/5 4/6 7/9 8/10)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sz="3200" dirty="0" smtClean="0"/>
              <a:t>Final thoughts</a:t>
            </a:r>
            <a:endParaRPr lang="en-US" altLang="en-US" sz="2800" dirty="0" smtClean="0"/>
          </a:p>
        </p:txBody>
      </p:sp>
      <p:sp>
        <p:nvSpPr>
          <p:cNvPr id="13315" name="Rectangle 5"/>
          <p:cNvSpPr>
            <a:spLocks noGrp="1"/>
          </p:cNvSpPr>
          <p:nvPr>
            <p:ph idx="1"/>
          </p:nvPr>
        </p:nvSpPr>
        <p:spPr>
          <a:xfrm>
            <a:off x="468313" y="1052513"/>
            <a:ext cx="8207375" cy="5256212"/>
          </a:xfrm>
        </p:spPr>
        <p:txBody>
          <a:bodyPr/>
          <a:lstStyle/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Practice Plain Hunt </a:t>
            </a:r>
            <a:r>
              <a:rPr lang="en-GB" altLang="en-US" sz="2400" u="sng" dirty="0" smtClean="0"/>
              <a:t>A LOT</a:t>
            </a:r>
            <a:r>
              <a:rPr lang="en-GB" altLang="en-US" sz="2400" dirty="0" smtClean="0"/>
              <a:t> and on every adjacent pair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in the middle of leads to talk about what just 	happened and start again just before the tricky bit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/>
              <a:t> </a:t>
            </a:r>
            <a:r>
              <a:rPr lang="en-GB" sz="2400" dirty="0" smtClean="0"/>
              <a:t>Ring on higher numbers when you can </a:t>
            </a:r>
            <a:br>
              <a:rPr lang="en-GB" sz="2400" dirty="0" smtClean="0"/>
            </a:br>
            <a:r>
              <a:rPr lang="en-GB" sz="2400" dirty="0" smtClean="0"/>
              <a:t>	(you can pick pairs so everyone is a coursing pair)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smtClean="0"/>
              <a:t>Use stepping stone methods when needed – one step at a time is very important</a:t>
            </a:r>
            <a:endParaRPr lang="en-GB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/>
              <a:t> </a:t>
            </a:r>
            <a:r>
              <a:rPr lang="en-GB" sz="2400" dirty="0" smtClean="0"/>
              <a:t>Keep up the pace </a:t>
            </a:r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smtClean="0"/>
              <a:t>Don’t forget to have fun!</a:t>
            </a:r>
            <a:endParaRPr lang="en-GB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GB" altLang="en-US" sz="2400" dirty="0" smtClean="0"/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7544" y="44450"/>
            <a:ext cx="8568952" cy="739775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 </a:t>
            </a:r>
            <a:r>
              <a:rPr lang="en-GB" altLang="en-US" sz="2800" dirty="0" smtClean="0"/>
              <a:t>Appropriate positioning </a:t>
            </a:r>
            <a:r>
              <a:rPr lang="en-GB" sz="2800" dirty="0" smtClean="0"/>
              <a:t>of the </a:t>
            </a:r>
            <a:r>
              <a:rPr lang="en-GB" sz="2800" dirty="0" err="1" smtClean="0"/>
              <a:t>handbells</a:t>
            </a:r>
            <a:r>
              <a:rPr lang="en-GB" sz="2800" dirty="0" smtClean="0"/>
              <a:t> &amp; the ringer</a:t>
            </a:r>
            <a:endParaRPr lang="en-US" altLang="en-US" sz="2800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539552" y="1125538"/>
            <a:ext cx="7667823" cy="4679950"/>
          </a:xfrm>
        </p:spPr>
        <p:txBody>
          <a:bodyPr/>
          <a:lstStyle/>
          <a:p>
            <a:endParaRPr lang="en-US" altLang="en-US" i="1" dirty="0" smtClean="0"/>
          </a:p>
          <a:p>
            <a:endParaRPr lang="en-US" alt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55576" y="1228398"/>
            <a:ext cx="705678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Rivets up or down – consistency to preserve handles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Lie down, not mouth down, to protect the spring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Don’t clash the bells together – they go out of tune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Inter-lock handles with a 90</a:t>
            </a:r>
            <a:r>
              <a:rPr lang="en-GB" sz="2400" baseline="30000" dirty="0" smtClean="0">
                <a:latin typeface="+mn-lt"/>
              </a:rPr>
              <a:t>o </a:t>
            </a:r>
            <a:r>
              <a:rPr lang="en-GB" sz="2400" dirty="0" smtClean="0">
                <a:latin typeface="+mn-lt"/>
              </a:rPr>
              <a:t>turn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Posture, feet flat, back straight 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Resting knuckles on knees after the down stroke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7544" y="44450"/>
            <a:ext cx="7739831" cy="739775"/>
          </a:xfrm>
        </p:spPr>
        <p:txBody>
          <a:bodyPr/>
          <a:lstStyle/>
          <a:p>
            <a:pPr>
              <a:defRPr/>
            </a:pPr>
            <a:r>
              <a:rPr lang="en-GB" sz="3200" dirty="0" smtClean="0"/>
              <a:t>Ringing rounds</a:t>
            </a:r>
            <a:endParaRPr lang="en-GB" sz="3200" dirty="0"/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0" y="1125538"/>
            <a:ext cx="8207375" cy="5111750"/>
          </a:xfrm>
        </p:spPr>
        <p:txBody>
          <a:bodyPr/>
          <a:lstStyle/>
          <a:p>
            <a:endParaRPr lang="en-US" altLang="en-US" sz="1800" i="1" dirty="0" smtClean="0"/>
          </a:p>
          <a:p>
            <a:endParaRPr lang="en-GB" altLang="en-US" sz="1800" dirty="0" smtClean="0">
              <a:solidFill>
                <a:srgbClr val="D2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560" y="1196752"/>
            <a:ext cx="74888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Don’t double clapper – the hand(up)stroke to be flipped right over so that the mouth of the bell is facing your chest (clapper on downward lip of bell)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Flick of the wrist – not a town crier. Compact style aids precision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Open </a:t>
            </a:r>
            <a:r>
              <a:rPr lang="en-GB" sz="2400" dirty="0" err="1" smtClean="0">
                <a:latin typeface="+mn-lt"/>
              </a:rPr>
              <a:t>handstrokes</a:t>
            </a:r>
            <a:r>
              <a:rPr lang="en-GB" sz="2400" dirty="0" smtClean="0">
                <a:latin typeface="+mn-lt"/>
              </a:rPr>
              <a:t> at the lead please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Counting the sounds of the bells and expecting your 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Differentiation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4104456" cy="4823966"/>
          </a:xfrm>
        </p:spPr>
        <p:txBody>
          <a:bodyPr/>
          <a:lstStyle/>
          <a:p>
            <a:pPr algn="ctr">
              <a:lnSpc>
                <a:spcPct val="200000"/>
              </a:lnSpc>
            </a:pPr>
            <a:r>
              <a:rPr lang="en-GB" sz="2400" u="sng" dirty="0" smtClean="0"/>
              <a:t>Tower ability</a:t>
            </a:r>
          </a:p>
          <a:p>
            <a:pPr>
              <a:lnSpc>
                <a:spcPct val="200000"/>
              </a:lnSpc>
            </a:pPr>
            <a:r>
              <a:rPr lang="en-GB" sz="2400" dirty="0" smtClean="0"/>
              <a:t>Child learner</a:t>
            </a:r>
          </a:p>
          <a:p>
            <a:pPr>
              <a:lnSpc>
                <a:spcPct val="200000"/>
              </a:lnSpc>
            </a:pPr>
            <a:r>
              <a:rPr lang="en-GB" sz="2400" dirty="0" smtClean="0"/>
              <a:t>Adult no tower experience</a:t>
            </a:r>
          </a:p>
          <a:p>
            <a:pPr>
              <a:lnSpc>
                <a:spcPct val="200000"/>
              </a:lnSpc>
            </a:pPr>
            <a:r>
              <a:rPr lang="en-GB" sz="2400" dirty="0" smtClean="0"/>
              <a:t>Tower bell call changes</a:t>
            </a:r>
          </a:p>
          <a:p>
            <a:pPr>
              <a:lnSpc>
                <a:spcPct val="200000"/>
              </a:lnSpc>
            </a:pPr>
            <a:r>
              <a:rPr lang="en-GB" sz="2400" dirty="0" smtClean="0"/>
              <a:t>Tower bell method ringer</a:t>
            </a:r>
          </a:p>
          <a:p>
            <a:pPr>
              <a:lnSpc>
                <a:spcPct val="200000"/>
              </a:lnSpc>
            </a:pPr>
            <a:r>
              <a:rPr lang="en-GB" sz="2400" dirty="0" smtClean="0"/>
              <a:t>Conducts peals of surprise</a:t>
            </a:r>
            <a:endParaRPr lang="en-GB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>
          <a:xfrm>
            <a:off x="4643438" y="1268760"/>
            <a:ext cx="4321050" cy="460794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GB" sz="2400" u="sng" dirty="0" smtClean="0"/>
              <a:t>Suggested pitch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Games, call changes, walkthrough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Rhythm exercises, rounds and tunes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Hunt one bell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Plain hunt on 6, 3 basic patterns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Tenors to plain bob</a:t>
            </a:r>
            <a:endParaRPr lang="en-GB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44450"/>
            <a:ext cx="8207375" cy="739775"/>
          </a:xfrm>
        </p:spPr>
        <p:txBody>
          <a:bodyPr/>
          <a:lstStyle/>
          <a:p>
            <a:pPr>
              <a:defRPr/>
            </a:pPr>
            <a:r>
              <a:rPr lang="en-GB" sz="3200" smtClean="0"/>
              <a:t>  Example </a:t>
            </a:r>
            <a:r>
              <a:rPr lang="en-GB" sz="3200" dirty="0" smtClean="0"/>
              <a:t>lesson - rounds on 6</a:t>
            </a:r>
            <a:endParaRPr lang="en-GB" sz="3200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>
          <a:xfrm>
            <a:off x="0" y="1125538"/>
            <a:ext cx="8207375" cy="4679950"/>
          </a:xfrm>
        </p:spPr>
        <p:txBody>
          <a:bodyPr/>
          <a:lstStyle/>
          <a:p>
            <a:pPr lvl="1">
              <a:lnSpc>
                <a:spcPct val="100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altLang="en-US" sz="2400" dirty="0" smtClean="0"/>
              <a:t>Write it out &amp; then ring rounds RHYTHMICALLY.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Swap two bells, write it out &amp; then ring it RHYTHMICALLY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If your student is not an experienced tower bell ringer 	discuss the place of the swapped bells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Listen to some good </a:t>
            </a:r>
            <a:r>
              <a:rPr lang="en-GB" altLang="en-US" sz="2400" dirty="0" err="1" smtClean="0"/>
              <a:t>handbell</a:t>
            </a:r>
            <a:r>
              <a:rPr lang="en-GB" altLang="en-US" sz="2400" dirty="0" smtClean="0"/>
              <a:t> ringing – see website.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Hear the rhythm of even handstroke sounds then 	backstroke sounds then a gap, repeat.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 Tap out 3/4 on the table following the tutors ½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GB" altLang="en-US" sz="2400" dirty="0" smtClean="0"/>
              <a:t>Practice at home – clapping/</a:t>
            </a:r>
            <a:r>
              <a:rPr lang="en-GB" altLang="en-US" sz="2400" dirty="0" err="1" smtClean="0"/>
              <a:t>mobel</a:t>
            </a:r>
            <a:endParaRPr lang="en-GB" altLang="en-US" sz="2400" dirty="0" smtClean="0"/>
          </a:p>
          <a:p>
            <a:endParaRPr lang="en-GB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altLang="en-US" dirty="0" smtClean="0"/>
              <a:t>d</a:t>
            </a:r>
            <a:endParaRPr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Example lesson – rhythm &amp; pace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dirty="0" smtClean="0"/>
          </a:p>
          <a:p>
            <a:pPr>
              <a:lnSpc>
                <a:spcPct val="100000"/>
              </a:lnSpc>
            </a:pPr>
            <a:r>
              <a:rPr lang="en-GB" dirty="0" smtClean="0"/>
              <a:t>Jingle Bells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4, 4, 4, - 4, 4, 4, - 4, 2, 6-, 5, 4,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3, 3, 3, 3, 3, 4, 4, 4, 5, 5, 4, 5, 2,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4, 4, 4, - 4, 4, 4, - 4, 2, 6-, 5, 4,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3, 3, 3, 3, 3, 4, 4, 2, 2, 3, 5, 6,</a:t>
            </a:r>
          </a:p>
          <a:p>
            <a:pPr>
              <a:lnSpc>
                <a:spcPct val="100000"/>
              </a:lnSpc>
            </a:pPr>
            <a:endParaRPr lang="en-GB" dirty="0" smtClean="0"/>
          </a:p>
          <a:p>
            <a:pPr>
              <a:lnSpc>
                <a:spcPct val="100000"/>
              </a:lnSpc>
            </a:pPr>
            <a:r>
              <a:rPr lang="en-GB" dirty="0" smtClean="0"/>
              <a:t>Happy Birthday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8, 8, 7, 8, 5, 6, 8, 8, 7, 8, 4, 5, 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8, 8, 1, 3, 5, 5, 6, 7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(3, 6), (3, 6), 3, 5, 4, 5</a:t>
            </a:r>
          </a:p>
          <a:p>
            <a:pPr>
              <a:lnSpc>
                <a:spcPct val="100000"/>
              </a:lnSpc>
            </a:pPr>
            <a:endParaRPr lang="en-GB" dirty="0" smtClean="0"/>
          </a:p>
          <a:p>
            <a:pPr>
              <a:lnSpc>
                <a:spcPct val="100000"/>
              </a:lnSpc>
            </a:pPr>
            <a:r>
              <a:rPr lang="en-GB" dirty="0" smtClean="0"/>
              <a:t>The First Noel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6, 7, 8, *, *, 7, 6, 5, 4, *, *, *, 3, 2, 1, *, 2, *, 3, *, 4, *, *, *, 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3, 2, 1, *, 2, *, 3, *, 4, *, 3,*, 2, *, 1,*, 4, *, 5, *, 6, *, *, *, *,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467545" y="1052736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Ring tunes singing along in your head: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Example lesson – rhythm &amp; pace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 smtClean="0"/>
              <a:t>Everyone chants the rhythm of rounds</a:t>
            </a:r>
          </a:p>
          <a:p>
            <a:pPr>
              <a:lnSpc>
                <a:spcPct val="100000"/>
              </a:lnSpc>
              <a:buNone/>
            </a:pPr>
            <a:r>
              <a:rPr lang="en-GB" sz="2400" dirty="0" smtClean="0"/>
              <a:t>(1, 2, 3, 4, 5, 6, 1, 2, 3, 4, 5, 6, -, ) as the bells ring</a:t>
            </a:r>
          </a:p>
          <a:p>
            <a:pPr>
              <a:lnSpc>
                <a:spcPct val="100000"/>
              </a:lnSpc>
              <a:buNone/>
            </a:pPr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Handclap or tap table rather than ringing whilst counting the rhythm, good homework as no bells required</a:t>
            </a:r>
          </a:p>
          <a:p>
            <a:pPr>
              <a:lnSpc>
                <a:spcPct val="100000"/>
              </a:lnSpc>
            </a:pPr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Slow rounds becoming gradually faster then back slower again</a:t>
            </a:r>
          </a:p>
          <a:p>
            <a:pPr>
              <a:lnSpc>
                <a:spcPct val="100000"/>
              </a:lnSpc>
            </a:pPr>
            <a:endParaRPr lang="en-GB" sz="2400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TZ mini PowerPoint template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TZ Case 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TZ Case Stud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Case Study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DTZ mini PowerPoint template</Template>
  <TotalTime>3834</TotalTime>
  <Words>1863</Words>
  <Application>Microsoft Office PowerPoint</Application>
  <PresentationFormat>On-screen Show (4:3)</PresentationFormat>
  <Paragraphs>286</Paragraphs>
  <Slides>33</Slides>
  <Notes>20</Notes>
  <HiddenSlides>0</HiddenSlides>
  <MMClips>2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DTZ mini PowerPoint template</vt:lpstr>
      <vt:lpstr>Title and Content</vt:lpstr>
      <vt:lpstr>DTZ Case Study</vt:lpstr>
      <vt:lpstr>Workshop</vt:lpstr>
      <vt:lpstr>Why?</vt:lpstr>
      <vt:lpstr>Where to start?</vt:lpstr>
      <vt:lpstr> Appropriate positioning of the handbells &amp; the ringer</vt:lpstr>
      <vt:lpstr>Ringing rounds</vt:lpstr>
      <vt:lpstr>Differentiation</vt:lpstr>
      <vt:lpstr>  Example lesson - rounds on 6</vt:lpstr>
      <vt:lpstr>Example lesson – rhythm &amp; pace </vt:lpstr>
      <vt:lpstr>Example lesson – rhythm &amp; pace</vt:lpstr>
      <vt:lpstr>Explain plain hunting to non-ringers/inexperienced ringers</vt:lpstr>
      <vt:lpstr>Example lesson – hunting  by walking</vt:lpstr>
      <vt:lpstr>Example lesson – hunting by lapping</vt:lpstr>
      <vt:lpstr>ITTS skills still apply!</vt:lpstr>
      <vt:lpstr>Coursing</vt:lpstr>
      <vt:lpstr>Example lesson - coursing</vt:lpstr>
      <vt:lpstr>Opposites</vt:lpstr>
      <vt:lpstr>2/3</vt:lpstr>
      <vt:lpstr>Plain Hunt on 6 – rung at normal speed</vt:lpstr>
      <vt:lpstr>Example lesson</vt:lpstr>
      <vt:lpstr>Structure of Methods – plain bob minor</vt:lpstr>
      <vt:lpstr>Plain bob Minor</vt:lpstr>
      <vt:lpstr>Example lesson – towards bob minor </vt:lpstr>
      <vt:lpstr>Ideas for maintaining interest &amp; building skills</vt:lpstr>
      <vt:lpstr>Example lesson – the leap from Plain Bob</vt:lpstr>
      <vt:lpstr>More new methods?</vt:lpstr>
      <vt:lpstr>Revision of foundation skills</vt:lpstr>
      <vt:lpstr>Foundation skills continued</vt:lpstr>
      <vt:lpstr>General comments</vt:lpstr>
      <vt:lpstr>Example lesson - It’s not a straight jacket!</vt:lpstr>
      <vt:lpstr>Quarter Peals – One learner</vt:lpstr>
      <vt:lpstr>Quarter Peals – one tutor with two learners</vt:lpstr>
      <vt:lpstr>Higher numbers</vt:lpstr>
      <vt:lpstr>Final thoughts</vt:lpstr>
    </vt:vector>
  </TitlesOfParts>
  <Company>DTZ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Stub-Hub</dc:title>
  <dc:creator>cpearce</dc:creator>
  <cp:lastModifiedBy>Lesley</cp:lastModifiedBy>
  <cp:revision>474</cp:revision>
  <dcterms:created xsi:type="dcterms:W3CDTF">2011-06-02T10:56:53Z</dcterms:created>
  <dcterms:modified xsi:type="dcterms:W3CDTF">2017-03-16T10:56:52Z</dcterms:modified>
</cp:coreProperties>
</file>