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7" r:id="rId3"/>
    <p:sldId id="272" r:id="rId4"/>
    <p:sldId id="260" r:id="rId5"/>
    <p:sldId id="258" r:id="rId6"/>
    <p:sldId id="259" r:id="rId7"/>
    <p:sldId id="261" r:id="rId8"/>
    <p:sldId id="262" r:id="rId9"/>
    <p:sldId id="263" r:id="rId10"/>
    <p:sldId id="264" r:id="rId11"/>
    <p:sldId id="265" r:id="rId12"/>
    <p:sldId id="257" r:id="rId13"/>
    <p:sldId id="277" r:id="rId14"/>
    <p:sldId id="269" r:id="rId15"/>
    <p:sldId id="273" r:id="rId16"/>
    <p:sldId id="270" r:id="rId17"/>
    <p:sldId id="275" r:id="rId18"/>
    <p:sldId id="274" r:id="rId19"/>
    <p:sldId id="271" r:id="rId20"/>
    <p:sldId id="276" r:id="rId21"/>
    <p:sldId id="278" r:id="rId22"/>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F9225623-5278-4CCF-8C2D-0148D17DBC46}" type="datetimeFigureOut">
              <a:rPr lang="en-GB" smtClean="0"/>
              <a:t>03/02/2018</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C4474C5C-55C4-44B7-AE6F-2165A1C6E4D1}" type="slidenum">
              <a:rPr lang="en-GB" smtClean="0"/>
              <a:t>‹#›</a:t>
            </a:fld>
            <a:endParaRPr lang="en-GB"/>
          </a:p>
        </p:txBody>
      </p:sp>
    </p:spTree>
    <p:extLst>
      <p:ext uri="{BB962C8B-B14F-4D97-AF65-F5344CB8AC3E}">
        <p14:creationId xmlns:p14="http://schemas.microsoft.com/office/powerpoint/2010/main" val="377899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about you and personal skills as a PRO as many are not – is about how you effectively gain good publicity for ringing.  Kates starts us off for first half of intro slides (we won’t spend lots of time on them)</a:t>
            </a:r>
          </a:p>
        </p:txBody>
      </p:sp>
      <p:sp>
        <p:nvSpPr>
          <p:cNvPr id="4" name="Slide Number Placeholder 3"/>
          <p:cNvSpPr>
            <a:spLocks noGrp="1"/>
          </p:cNvSpPr>
          <p:nvPr>
            <p:ph type="sldNum" sz="quarter" idx="10"/>
          </p:nvPr>
        </p:nvSpPr>
        <p:spPr/>
        <p:txBody>
          <a:bodyPr/>
          <a:lstStyle/>
          <a:p>
            <a:fld id="{C4474C5C-55C4-44B7-AE6F-2165A1C6E4D1}" type="slidenum">
              <a:rPr lang="en-GB" smtClean="0"/>
              <a:t>1</a:t>
            </a:fld>
            <a:endParaRPr lang="en-GB"/>
          </a:p>
        </p:txBody>
      </p:sp>
    </p:spTree>
    <p:extLst>
      <p:ext uri="{BB962C8B-B14F-4D97-AF65-F5344CB8AC3E}">
        <p14:creationId xmlns:p14="http://schemas.microsoft.com/office/powerpoint/2010/main" val="2230908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Kate take back the reins here</a:t>
            </a:r>
          </a:p>
        </p:txBody>
      </p:sp>
      <p:sp>
        <p:nvSpPr>
          <p:cNvPr id="4" name="Slide Number Placeholder 3"/>
          <p:cNvSpPr>
            <a:spLocks noGrp="1"/>
          </p:cNvSpPr>
          <p:nvPr>
            <p:ph type="sldNum" sz="quarter" idx="10"/>
          </p:nvPr>
        </p:nvSpPr>
        <p:spPr/>
        <p:txBody>
          <a:bodyPr/>
          <a:lstStyle/>
          <a:p>
            <a:fld id="{C4474C5C-55C4-44B7-AE6F-2165A1C6E4D1}" type="slidenum">
              <a:rPr lang="en-GB" smtClean="0"/>
              <a:t>16</a:t>
            </a:fld>
            <a:endParaRPr lang="en-GB"/>
          </a:p>
        </p:txBody>
      </p:sp>
    </p:spTree>
    <p:extLst>
      <p:ext uri="{BB962C8B-B14F-4D97-AF65-F5344CB8AC3E}">
        <p14:creationId xmlns:p14="http://schemas.microsoft.com/office/powerpoint/2010/main" val="868968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The second is of course the more appropriate – you are laying it on a plate for them.  Add in a really nice photo – and if of ringers, try to capture a mixed-age/gender/ethnicity group wherever possible, as we want to appeal (sorry!) to everyone</a:t>
            </a:r>
          </a:p>
        </p:txBody>
      </p:sp>
      <p:sp>
        <p:nvSpPr>
          <p:cNvPr id="4" name="Slide Number Placeholder 3"/>
          <p:cNvSpPr>
            <a:spLocks noGrp="1"/>
          </p:cNvSpPr>
          <p:nvPr>
            <p:ph type="sldNum" sz="quarter" idx="10"/>
          </p:nvPr>
        </p:nvSpPr>
        <p:spPr/>
        <p:txBody>
          <a:bodyPr/>
          <a:lstStyle/>
          <a:p>
            <a:fld id="{C4474C5C-55C4-44B7-AE6F-2165A1C6E4D1}" type="slidenum">
              <a:rPr lang="en-GB" smtClean="0"/>
              <a:t>18</a:t>
            </a:fld>
            <a:endParaRPr lang="en-GB"/>
          </a:p>
        </p:txBody>
      </p:sp>
    </p:spTree>
    <p:extLst>
      <p:ext uri="{BB962C8B-B14F-4D97-AF65-F5344CB8AC3E}">
        <p14:creationId xmlns:p14="http://schemas.microsoft.com/office/powerpoint/2010/main" val="1662432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Caroline again or stick with Kate?</a:t>
            </a:r>
          </a:p>
        </p:txBody>
      </p:sp>
      <p:sp>
        <p:nvSpPr>
          <p:cNvPr id="4" name="Slide Number Placeholder 3"/>
          <p:cNvSpPr>
            <a:spLocks noGrp="1"/>
          </p:cNvSpPr>
          <p:nvPr>
            <p:ph type="sldNum" sz="quarter" idx="10"/>
          </p:nvPr>
        </p:nvSpPr>
        <p:spPr/>
        <p:txBody>
          <a:bodyPr/>
          <a:lstStyle/>
          <a:p>
            <a:fld id="{C4474C5C-55C4-44B7-AE6F-2165A1C6E4D1}" type="slidenum">
              <a:rPr lang="en-GB" smtClean="0"/>
              <a:t>19</a:t>
            </a:fld>
            <a:endParaRPr lang="en-GB"/>
          </a:p>
        </p:txBody>
      </p:sp>
    </p:spTree>
    <p:extLst>
      <p:ext uri="{BB962C8B-B14F-4D97-AF65-F5344CB8AC3E}">
        <p14:creationId xmlns:p14="http://schemas.microsoft.com/office/powerpoint/2010/main" val="615108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thought today we would focus on local and personal as highlighted, given we only have a short period of time with you, as this is useful to everyone</a:t>
            </a:r>
          </a:p>
        </p:txBody>
      </p:sp>
      <p:sp>
        <p:nvSpPr>
          <p:cNvPr id="4" name="Slide Number Placeholder 3"/>
          <p:cNvSpPr>
            <a:spLocks noGrp="1"/>
          </p:cNvSpPr>
          <p:nvPr>
            <p:ph type="sldNum" sz="quarter" idx="10"/>
          </p:nvPr>
        </p:nvSpPr>
        <p:spPr/>
        <p:txBody>
          <a:bodyPr/>
          <a:lstStyle/>
          <a:p>
            <a:fld id="{C4474C5C-55C4-44B7-AE6F-2165A1C6E4D1}" type="slidenum">
              <a:rPr lang="en-GB" smtClean="0"/>
              <a:t>5</a:t>
            </a:fld>
            <a:endParaRPr lang="en-GB"/>
          </a:p>
        </p:txBody>
      </p:sp>
    </p:spTree>
    <p:extLst>
      <p:ext uri="{BB962C8B-B14F-4D97-AF65-F5344CB8AC3E}">
        <p14:creationId xmlns:p14="http://schemas.microsoft.com/office/powerpoint/2010/main" val="4125450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Just scanning this list, we can see that we have quite a number of stakeholders, so should ask ourselves always whether we are considering them all</a:t>
            </a:r>
          </a:p>
        </p:txBody>
      </p:sp>
      <p:sp>
        <p:nvSpPr>
          <p:cNvPr id="4" name="Slide Number Placeholder 3"/>
          <p:cNvSpPr>
            <a:spLocks noGrp="1"/>
          </p:cNvSpPr>
          <p:nvPr>
            <p:ph type="sldNum" sz="quarter" idx="10"/>
          </p:nvPr>
        </p:nvSpPr>
        <p:spPr/>
        <p:txBody>
          <a:bodyPr/>
          <a:lstStyle/>
          <a:p>
            <a:fld id="{C4474C5C-55C4-44B7-AE6F-2165A1C6E4D1}" type="slidenum">
              <a:rPr lang="en-GB" smtClean="0"/>
              <a:t>6</a:t>
            </a:fld>
            <a:endParaRPr lang="en-GB"/>
          </a:p>
        </p:txBody>
      </p:sp>
    </p:spTree>
    <p:extLst>
      <p:ext uri="{BB962C8B-B14F-4D97-AF65-F5344CB8AC3E}">
        <p14:creationId xmlns:p14="http://schemas.microsoft.com/office/powerpoint/2010/main" val="2697155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so many possibilities – and some will work better than others for different purposes and different audiences</a:t>
            </a:r>
          </a:p>
        </p:txBody>
      </p:sp>
      <p:sp>
        <p:nvSpPr>
          <p:cNvPr id="4" name="Slide Number Placeholder 3"/>
          <p:cNvSpPr>
            <a:spLocks noGrp="1"/>
          </p:cNvSpPr>
          <p:nvPr>
            <p:ph type="sldNum" sz="quarter" idx="10"/>
          </p:nvPr>
        </p:nvSpPr>
        <p:spPr/>
        <p:txBody>
          <a:bodyPr/>
          <a:lstStyle/>
          <a:p>
            <a:fld id="{C4474C5C-55C4-44B7-AE6F-2165A1C6E4D1}" type="slidenum">
              <a:rPr lang="en-GB" smtClean="0"/>
              <a:t>7</a:t>
            </a:fld>
            <a:endParaRPr lang="en-GB"/>
          </a:p>
        </p:txBody>
      </p:sp>
    </p:spTree>
    <p:extLst>
      <p:ext uri="{BB962C8B-B14F-4D97-AF65-F5344CB8AC3E}">
        <p14:creationId xmlns:p14="http://schemas.microsoft.com/office/powerpoint/2010/main" val="3798897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One way to tackle all these different stakeholders and media possibilities is to set out a plan.  Caroline continues from here and into first of three areas.</a:t>
            </a:r>
          </a:p>
        </p:txBody>
      </p:sp>
      <p:sp>
        <p:nvSpPr>
          <p:cNvPr id="4" name="Slide Number Placeholder 3"/>
          <p:cNvSpPr>
            <a:spLocks noGrp="1"/>
          </p:cNvSpPr>
          <p:nvPr>
            <p:ph type="sldNum" sz="quarter" idx="10"/>
          </p:nvPr>
        </p:nvSpPr>
        <p:spPr/>
        <p:txBody>
          <a:bodyPr/>
          <a:lstStyle/>
          <a:p>
            <a:fld id="{C4474C5C-55C4-44B7-AE6F-2165A1C6E4D1}" type="slidenum">
              <a:rPr lang="en-GB" smtClean="0"/>
              <a:t>8</a:t>
            </a:fld>
            <a:endParaRPr lang="en-GB"/>
          </a:p>
        </p:txBody>
      </p:sp>
    </p:spTree>
    <p:extLst>
      <p:ext uri="{BB962C8B-B14F-4D97-AF65-F5344CB8AC3E}">
        <p14:creationId xmlns:p14="http://schemas.microsoft.com/office/powerpoint/2010/main" val="1864015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everyone is or can be the ‘ideal’ PR person when doing this voluntarily, so good to use any resources (including human!) you can – don’t be proud, it does not have to be you, just because you feel responsible!  Look at the CCCBR latest news from Jan to see Jason Crouch’s approach and templates to borrow from</a:t>
            </a:r>
          </a:p>
        </p:txBody>
      </p:sp>
      <p:sp>
        <p:nvSpPr>
          <p:cNvPr id="4" name="Slide Number Placeholder 3"/>
          <p:cNvSpPr>
            <a:spLocks noGrp="1"/>
          </p:cNvSpPr>
          <p:nvPr>
            <p:ph type="sldNum" sz="quarter" idx="10"/>
          </p:nvPr>
        </p:nvSpPr>
        <p:spPr/>
        <p:txBody>
          <a:bodyPr/>
          <a:lstStyle/>
          <a:p>
            <a:fld id="{C4474C5C-55C4-44B7-AE6F-2165A1C6E4D1}" type="slidenum">
              <a:rPr lang="en-GB" smtClean="0"/>
              <a:t>9</a:t>
            </a:fld>
            <a:endParaRPr lang="en-GB"/>
          </a:p>
        </p:txBody>
      </p:sp>
    </p:spTree>
    <p:extLst>
      <p:ext uri="{BB962C8B-B14F-4D97-AF65-F5344CB8AC3E}">
        <p14:creationId xmlns:p14="http://schemas.microsoft.com/office/powerpoint/2010/main" val="1238323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let’s get onto being effective, and what the PR community within bell ringing thinks are the most important aspects</a:t>
            </a:r>
          </a:p>
        </p:txBody>
      </p:sp>
      <p:sp>
        <p:nvSpPr>
          <p:cNvPr id="4" name="Slide Number Placeholder 3"/>
          <p:cNvSpPr>
            <a:spLocks noGrp="1"/>
          </p:cNvSpPr>
          <p:nvPr>
            <p:ph type="sldNum" sz="quarter" idx="10"/>
          </p:nvPr>
        </p:nvSpPr>
        <p:spPr/>
        <p:txBody>
          <a:bodyPr/>
          <a:lstStyle/>
          <a:p>
            <a:fld id="{C4474C5C-55C4-44B7-AE6F-2165A1C6E4D1}" type="slidenum">
              <a:rPr lang="en-GB" smtClean="0"/>
              <a:t>10</a:t>
            </a:fld>
            <a:endParaRPr lang="en-GB"/>
          </a:p>
        </p:txBody>
      </p:sp>
    </p:spTree>
    <p:extLst>
      <p:ext uri="{BB962C8B-B14F-4D97-AF65-F5344CB8AC3E}">
        <p14:creationId xmlns:p14="http://schemas.microsoft.com/office/powerpoint/2010/main" val="850849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to summarise what the group came up with at the PR Matters day a year ago:</a:t>
            </a:r>
          </a:p>
        </p:txBody>
      </p:sp>
      <p:sp>
        <p:nvSpPr>
          <p:cNvPr id="4" name="Slide Number Placeholder 3"/>
          <p:cNvSpPr>
            <a:spLocks noGrp="1"/>
          </p:cNvSpPr>
          <p:nvPr>
            <p:ph type="sldNum" sz="quarter" idx="10"/>
          </p:nvPr>
        </p:nvSpPr>
        <p:spPr/>
        <p:txBody>
          <a:bodyPr/>
          <a:lstStyle/>
          <a:p>
            <a:fld id="{C4474C5C-55C4-44B7-AE6F-2165A1C6E4D1}" type="slidenum">
              <a:rPr lang="en-GB" smtClean="0"/>
              <a:t>12</a:t>
            </a:fld>
            <a:endParaRPr lang="en-GB"/>
          </a:p>
        </p:txBody>
      </p:sp>
    </p:spTree>
    <p:extLst>
      <p:ext uri="{BB962C8B-B14F-4D97-AF65-F5344CB8AC3E}">
        <p14:creationId xmlns:p14="http://schemas.microsoft.com/office/powerpoint/2010/main" val="3214206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a:t>
            </a:r>
            <a:r>
              <a:rPr lang="en-GB" dirty="0" err="1"/>
              <a:t>comms</a:t>
            </a:r>
            <a:r>
              <a:rPr lang="en-GB" dirty="0"/>
              <a:t> strategy does not need to be complex – it just means you understand your direction of travel.  So worth jotting down what types of communication you want to use for what, and how often, and maybe plan each year ahead with what you will focus on, leaving some room for the unexpected</a:t>
            </a:r>
          </a:p>
        </p:txBody>
      </p:sp>
      <p:sp>
        <p:nvSpPr>
          <p:cNvPr id="4" name="Slide Number Placeholder 3"/>
          <p:cNvSpPr>
            <a:spLocks noGrp="1"/>
          </p:cNvSpPr>
          <p:nvPr>
            <p:ph type="sldNum" sz="quarter" idx="10"/>
          </p:nvPr>
        </p:nvSpPr>
        <p:spPr/>
        <p:txBody>
          <a:bodyPr/>
          <a:lstStyle/>
          <a:p>
            <a:fld id="{C4474C5C-55C4-44B7-AE6F-2165A1C6E4D1}" type="slidenum">
              <a:rPr lang="en-GB" smtClean="0"/>
              <a:t>15</a:t>
            </a:fld>
            <a:endParaRPr lang="en-GB"/>
          </a:p>
        </p:txBody>
      </p:sp>
    </p:spTree>
    <p:extLst>
      <p:ext uri="{BB962C8B-B14F-4D97-AF65-F5344CB8AC3E}">
        <p14:creationId xmlns:p14="http://schemas.microsoft.com/office/powerpoint/2010/main" val="3438078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8DE20CE-455C-4205-9145-DB920AF88E81}" type="datetimeFigureOut">
              <a:rPr lang="en-GB" smtClean="0"/>
              <a:t>03/02/2018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754890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DE20CE-455C-4205-9145-DB920AF88E81}" type="datetimeFigureOut">
              <a:rPr lang="en-GB" smtClean="0"/>
              <a:t>03/02/2018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3327171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DE20CE-455C-4205-9145-DB920AF88E81}" type="datetimeFigureOut">
              <a:rPr lang="en-GB" smtClean="0"/>
              <a:t>03/02/2018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143443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DE20CE-455C-4205-9145-DB920AF88E81}" type="datetimeFigureOut">
              <a:rPr lang="en-GB" smtClean="0"/>
              <a:t>03/02/2018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2477619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8DE20CE-455C-4205-9145-DB920AF88E81}" type="datetimeFigureOut">
              <a:rPr lang="en-GB" smtClean="0"/>
              <a:t>03/02/2018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237076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8DE20CE-455C-4205-9145-DB920AF88E81}" type="datetimeFigureOut">
              <a:rPr lang="en-GB" smtClean="0"/>
              <a:t>03/02/2018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1245524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8DE20CE-455C-4205-9145-DB920AF88E81}" type="datetimeFigureOut">
              <a:rPr lang="en-GB" smtClean="0"/>
              <a:t>03/02/2018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2750554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8DE20CE-455C-4205-9145-DB920AF88E81}" type="datetimeFigureOut">
              <a:rPr lang="en-GB" smtClean="0"/>
              <a:t>03/02/2018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147774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DE20CE-455C-4205-9145-DB920AF88E81}" type="datetimeFigureOut">
              <a:rPr lang="en-GB" smtClean="0"/>
              <a:t>03/02/2018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911063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8DE20CE-455C-4205-9145-DB920AF88E81}" type="datetimeFigureOut">
              <a:rPr lang="en-GB" smtClean="0"/>
              <a:t>03/02/2018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3530517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8DE20CE-455C-4205-9145-DB920AF88E81}" type="datetimeFigureOut">
              <a:rPr lang="en-GB" smtClean="0"/>
              <a:t>03/02/2018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0CCE38-A7BA-4467-8B99-9F25199F60C8}" type="slidenum">
              <a:rPr lang="en-GB" smtClean="0"/>
              <a:t>‹#›</a:t>
            </a:fld>
            <a:endParaRPr lang="en-GB"/>
          </a:p>
        </p:txBody>
      </p:sp>
    </p:spTree>
    <p:extLst>
      <p:ext uri="{BB962C8B-B14F-4D97-AF65-F5344CB8AC3E}">
        <p14:creationId xmlns:p14="http://schemas.microsoft.com/office/powerpoint/2010/main" val="2510603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DE20CE-455C-4205-9145-DB920AF88E81}" type="datetimeFigureOut">
              <a:rPr lang="en-GB" smtClean="0"/>
              <a:t>03/02/2018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CCE38-A7BA-4467-8B99-9F25199F60C8}" type="slidenum">
              <a:rPr lang="en-GB" smtClean="0"/>
              <a:t>‹#›</a:t>
            </a:fld>
            <a:endParaRPr lang="en-GB"/>
          </a:p>
        </p:txBody>
      </p:sp>
    </p:spTree>
    <p:extLst>
      <p:ext uri="{BB962C8B-B14F-4D97-AF65-F5344CB8AC3E}">
        <p14:creationId xmlns:p14="http://schemas.microsoft.com/office/powerpoint/2010/main" val="1841038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86259"/>
            <a:ext cx="9144000" cy="2387600"/>
          </a:xfrm>
        </p:spPr>
        <p:txBody>
          <a:bodyPr/>
          <a:lstStyle/>
          <a:p>
            <a:r>
              <a:rPr lang="en-GB" dirty="0">
                <a:solidFill>
                  <a:schemeClr val="accent1">
                    <a:lumMod val="75000"/>
                  </a:schemeClr>
                </a:solidFill>
              </a:rPr>
              <a:t>The Essential PR Officer: Positive PR</a:t>
            </a:r>
          </a:p>
        </p:txBody>
      </p:sp>
      <p:sp>
        <p:nvSpPr>
          <p:cNvPr id="3" name="Subtitle 2"/>
          <p:cNvSpPr>
            <a:spLocks noGrp="1"/>
          </p:cNvSpPr>
          <p:nvPr>
            <p:ph type="subTitle" idx="1"/>
          </p:nvPr>
        </p:nvSpPr>
        <p:spPr>
          <a:xfrm>
            <a:off x="1524000" y="3237948"/>
            <a:ext cx="9144000" cy="1655762"/>
          </a:xfrm>
        </p:spPr>
        <p:txBody>
          <a:bodyPr/>
          <a:lstStyle/>
          <a:p>
            <a:r>
              <a:rPr lang="en-GB" sz="3200" dirty="0">
                <a:solidFill>
                  <a:schemeClr val="accent1">
                    <a:lumMod val="75000"/>
                  </a:schemeClr>
                </a:solidFill>
              </a:rPr>
              <a:t>ART conference: “Making a Difference”</a:t>
            </a:r>
          </a:p>
          <a:p>
            <a:r>
              <a:rPr lang="en-GB" dirty="0">
                <a:solidFill>
                  <a:schemeClr val="accent1">
                    <a:lumMod val="75000"/>
                  </a:schemeClr>
                </a:solidFill>
              </a:rPr>
              <a:t>Royston, March 3rd 2018</a:t>
            </a:r>
          </a:p>
          <a:p>
            <a:r>
              <a:rPr lang="en-GB" dirty="0">
                <a:solidFill>
                  <a:schemeClr val="accent1">
                    <a:lumMod val="75000"/>
                  </a:schemeClr>
                </a:solidFill>
              </a:rPr>
              <a:t>Kate Flavell &amp; Caroline Stockmann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2837453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What is ‘being effective’?  </a:t>
            </a:r>
          </a:p>
        </p:txBody>
      </p:sp>
      <p:sp>
        <p:nvSpPr>
          <p:cNvPr id="6" name="Content Placeholder 5"/>
          <p:cNvSpPr>
            <a:spLocks noGrp="1"/>
          </p:cNvSpPr>
          <p:nvPr>
            <p:ph idx="1"/>
          </p:nvPr>
        </p:nvSpPr>
        <p:spPr>
          <a:xfrm>
            <a:off x="838200" y="1605585"/>
            <a:ext cx="10515600" cy="4351338"/>
          </a:xfrm>
        </p:spPr>
        <p:txBody>
          <a:bodyPr/>
          <a:lstStyle/>
          <a:p>
            <a:r>
              <a:rPr lang="en-GB" dirty="0">
                <a:solidFill>
                  <a:schemeClr val="accent1">
                    <a:lumMod val="75000"/>
                  </a:schemeClr>
                </a:solidFill>
              </a:rPr>
              <a:t>getting others in association to do things – through encouragement and advice</a:t>
            </a:r>
          </a:p>
          <a:p>
            <a:r>
              <a:rPr lang="en-GB" dirty="0">
                <a:solidFill>
                  <a:schemeClr val="accent1">
                    <a:lumMod val="75000"/>
                  </a:schemeClr>
                </a:solidFill>
              </a:rPr>
              <a:t>access to professional materials</a:t>
            </a:r>
          </a:p>
          <a:p>
            <a:r>
              <a:rPr lang="en-GB" dirty="0">
                <a:solidFill>
                  <a:schemeClr val="accent1">
                    <a:lumMod val="75000"/>
                  </a:schemeClr>
                </a:solidFill>
              </a:rPr>
              <a:t>writing good copy</a:t>
            </a:r>
          </a:p>
          <a:p>
            <a:r>
              <a:rPr lang="en-GB" dirty="0">
                <a:solidFill>
                  <a:schemeClr val="accent1">
                    <a:lumMod val="75000"/>
                  </a:schemeClr>
                </a:solidFill>
              </a:rPr>
              <a:t>managing different channels (effectively)</a:t>
            </a:r>
          </a:p>
          <a:p>
            <a:r>
              <a:rPr lang="en-GB" dirty="0">
                <a:solidFill>
                  <a:schemeClr val="accent1">
                    <a:lumMod val="75000"/>
                  </a:schemeClr>
                </a:solidFill>
              </a:rPr>
              <a:t>being prepared for last-minute requests</a:t>
            </a:r>
          </a:p>
          <a:p>
            <a:r>
              <a:rPr lang="en-GB" dirty="0">
                <a:solidFill>
                  <a:schemeClr val="accent1">
                    <a:lumMod val="75000"/>
                  </a:schemeClr>
                </a:solidFill>
              </a:rPr>
              <a:t>building and maintaining relationships with key stakeholders</a:t>
            </a:r>
          </a:p>
          <a:p>
            <a:endParaRPr lang="en-GB"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3848704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What is ‘being effective’? (2)</a:t>
            </a:r>
            <a:endParaRPr lang="en-GB" dirty="0"/>
          </a:p>
        </p:txBody>
      </p:sp>
      <p:sp>
        <p:nvSpPr>
          <p:cNvPr id="6" name="Content Placeholder 5"/>
          <p:cNvSpPr>
            <a:spLocks noGrp="1"/>
          </p:cNvSpPr>
          <p:nvPr>
            <p:ph idx="1"/>
          </p:nvPr>
        </p:nvSpPr>
        <p:spPr/>
        <p:txBody>
          <a:bodyPr/>
          <a:lstStyle/>
          <a:p>
            <a:r>
              <a:rPr lang="en-GB" dirty="0">
                <a:solidFill>
                  <a:schemeClr val="accent1">
                    <a:lumMod val="75000"/>
                  </a:schemeClr>
                </a:solidFill>
              </a:rPr>
              <a:t>promoting a confident, positive and professional image</a:t>
            </a:r>
          </a:p>
          <a:p>
            <a:r>
              <a:rPr lang="en-GB" dirty="0">
                <a:solidFill>
                  <a:schemeClr val="accent1">
                    <a:lumMod val="75000"/>
                  </a:schemeClr>
                </a:solidFill>
              </a:rPr>
              <a:t>building positive international relations where appropriate</a:t>
            </a:r>
          </a:p>
          <a:p>
            <a:r>
              <a:rPr lang="en-GB" dirty="0">
                <a:solidFill>
                  <a:schemeClr val="accent1">
                    <a:lumMod val="75000"/>
                  </a:schemeClr>
                </a:solidFill>
              </a:rPr>
              <a:t>knowing where to go, and how to apply for funding of bell projects</a:t>
            </a:r>
          </a:p>
          <a:p>
            <a:endParaRPr lang="en-GB" dirty="0">
              <a:solidFill>
                <a:schemeClr val="accent1">
                  <a:lumMod val="75000"/>
                </a:schemeClr>
              </a:solidFill>
            </a:endParaRPr>
          </a:p>
          <a:p>
            <a:endParaRPr lang="en-GB" dirty="0">
              <a:solidFill>
                <a:schemeClr val="accent1">
                  <a:lumMod val="75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897930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42253"/>
            <a:ext cx="10515600" cy="1325563"/>
          </a:xfrm>
        </p:spPr>
        <p:txBody>
          <a:bodyPr/>
          <a:lstStyle/>
          <a:p>
            <a:r>
              <a:rPr lang="en-GB" dirty="0">
                <a:solidFill>
                  <a:schemeClr val="accent1">
                    <a:lumMod val="75000"/>
                  </a:schemeClr>
                </a:solidFill>
              </a:rPr>
              <a:t>What did the PR Matters Day come up with?</a:t>
            </a:r>
          </a:p>
        </p:txBody>
      </p:sp>
      <p:sp>
        <p:nvSpPr>
          <p:cNvPr id="6" name="Content Placeholder 5"/>
          <p:cNvSpPr>
            <a:spLocks noGrp="1"/>
          </p:cNvSpPr>
          <p:nvPr>
            <p:ph idx="1"/>
          </p:nvPr>
        </p:nvSpPr>
        <p:spPr>
          <a:xfrm>
            <a:off x="838200" y="1187139"/>
            <a:ext cx="10515600" cy="4351338"/>
          </a:xfrm>
        </p:spPr>
        <p:txBody>
          <a:bodyPr>
            <a:normAutofit/>
          </a:bodyPr>
          <a:lstStyle/>
          <a:p>
            <a:pPr marL="0" indent="0">
              <a:buNone/>
            </a:pPr>
            <a:r>
              <a:rPr lang="en-GB" dirty="0">
                <a:solidFill>
                  <a:schemeClr val="accent1">
                    <a:lumMod val="75000"/>
                  </a:schemeClr>
                </a:solidFill>
              </a:rPr>
              <a:t>Top 5 thoughts:</a:t>
            </a:r>
          </a:p>
          <a:p>
            <a:pPr lvl="0"/>
            <a:r>
              <a:rPr lang="en-GB" dirty="0">
                <a:solidFill>
                  <a:schemeClr val="accent1">
                    <a:lumMod val="75000"/>
                  </a:schemeClr>
                </a:solidFill>
              </a:rPr>
              <a:t>be enthusiastic, positive, pro-active &amp; professional</a:t>
            </a:r>
          </a:p>
          <a:p>
            <a:pPr lvl="0"/>
            <a:r>
              <a:rPr lang="en-GB" dirty="0">
                <a:solidFill>
                  <a:schemeClr val="accent1">
                    <a:lumMod val="75000"/>
                  </a:schemeClr>
                </a:solidFill>
              </a:rPr>
              <a:t>develop central repository of resources (joined-up, sharing, coordination)</a:t>
            </a:r>
          </a:p>
          <a:p>
            <a:pPr lvl="0"/>
            <a:r>
              <a:rPr lang="en-GB" dirty="0">
                <a:solidFill>
                  <a:schemeClr val="accent1">
                    <a:lumMod val="75000"/>
                  </a:schemeClr>
                </a:solidFill>
              </a:rPr>
              <a:t>research and reach out to targets, plan, use the right ‘hooks’</a:t>
            </a:r>
          </a:p>
          <a:p>
            <a:pPr lvl="0"/>
            <a:r>
              <a:rPr lang="en-GB" dirty="0">
                <a:solidFill>
                  <a:schemeClr val="accent1">
                    <a:lumMod val="75000"/>
                  </a:schemeClr>
                </a:solidFill>
              </a:rPr>
              <a:t>relationship-building</a:t>
            </a:r>
          </a:p>
          <a:p>
            <a:pPr lvl="0"/>
            <a:r>
              <a:rPr lang="en-GB" dirty="0">
                <a:solidFill>
                  <a:schemeClr val="accent1">
                    <a:lumMod val="75000"/>
                  </a:schemeClr>
                </a:solidFill>
              </a:rPr>
              <a:t>knowledge of social media.</a:t>
            </a:r>
          </a:p>
          <a:p>
            <a:pPr marL="0" indent="0">
              <a:buNone/>
            </a:pPr>
            <a:endParaRPr lang="en-GB"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002917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02766" y="1785963"/>
            <a:ext cx="10515600" cy="1325563"/>
          </a:xfrm>
        </p:spPr>
        <p:txBody>
          <a:bodyPr/>
          <a:lstStyle/>
          <a:p>
            <a:r>
              <a:rPr lang="en-GB" dirty="0">
                <a:solidFill>
                  <a:schemeClr val="accent1">
                    <a:lumMod val="75000"/>
                  </a:schemeClr>
                </a:solidFill>
              </a:rPr>
              <a:t>Three areas to focus on today: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4111698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12255" y="1800030"/>
            <a:ext cx="10515600" cy="1325563"/>
          </a:xfrm>
        </p:spPr>
        <p:txBody>
          <a:bodyPr/>
          <a:lstStyle/>
          <a:p>
            <a:r>
              <a:rPr lang="en-GB" dirty="0">
                <a:solidFill>
                  <a:schemeClr val="accent1">
                    <a:lumMod val="75000"/>
                  </a:schemeClr>
                </a:solidFill>
              </a:rPr>
              <a:t>Use of social media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3521715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89D67-C01B-4BE6-BE9E-F14238FC7C78}"/>
              </a:ext>
            </a:extLst>
          </p:cNvPr>
          <p:cNvSpPr>
            <a:spLocks noGrp="1"/>
          </p:cNvSpPr>
          <p:nvPr>
            <p:ph type="title"/>
          </p:nvPr>
        </p:nvSpPr>
        <p:spPr/>
        <p:txBody>
          <a:bodyPr/>
          <a:lstStyle/>
          <a:p>
            <a:r>
              <a:rPr lang="en-GB" dirty="0">
                <a:solidFill>
                  <a:schemeClr val="accent1">
                    <a:lumMod val="75000"/>
                  </a:schemeClr>
                </a:solidFill>
              </a:rPr>
              <a:t>Social media ‘dos and don’ts’</a:t>
            </a:r>
          </a:p>
        </p:txBody>
      </p:sp>
      <p:sp>
        <p:nvSpPr>
          <p:cNvPr id="3" name="Content Placeholder 2">
            <a:extLst>
              <a:ext uri="{FF2B5EF4-FFF2-40B4-BE49-F238E27FC236}">
                <a16:creationId xmlns:a16="http://schemas.microsoft.com/office/drawing/2014/main" id="{EF5AA997-DA56-4786-AC3F-A9BA85911718}"/>
              </a:ext>
            </a:extLst>
          </p:cNvPr>
          <p:cNvSpPr>
            <a:spLocks noGrp="1"/>
          </p:cNvSpPr>
          <p:nvPr>
            <p:ph idx="1"/>
          </p:nvPr>
        </p:nvSpPr>
        <p:spPr>
          <a:xfrm>
            <a:off x="838200" y="1417663"/>
            <a:ext cx="10515600" cy="4351338"/>
          </a:xfrm>
        </p:spPr>
        <p:txBody>
          <a:bodyPr/>
          <a:lstStyle/>
          <a:p>
            <a:r>
              <a:rPr lang="en-GB" dirty="0">
                <a:solidFill>
                  <a:schemeClr val="accent1">
                    <a:lumMod val="75000"/>
                  </a:schemeClr>
                </a:solidFill>
              </a:rPr>
              <a:t>Use as many channels as you feel appropriate (thinking of your stakeholders)</a:t>
            </a:r>
          </a:p>
          <a:p>
            <a:r>
              <a:rPr lang="en-GB" dirty="0">
                <a:solidFill>
                  <a:schemeClr val="accent1">
                    <a:lumMod val="75000"/>
                  </a:schemeClr>
                </a:solidFill>
              </a:rPr>
              <a:t>Gather feedback, and ensure you are not ‘saturating’ your market with ‘over-communication’</a:t>
            </a:r>
          </a:p>
          <a:p>
            <a:r>
              <a:rPr lang="en-GB" dirty="0">
                <a:solidFill>
                  <a:schemeClr val="accent1">
                    <a:lumMod val="75000"/>
                  </a:schemeClr>
                </a:solidFill>
              </a:rPr>
              <a:t>Only communicate items which fit your </a:t>
            </a:r>
            <a:r>
              <a:rPr lang="en-GB" dirty="0" err="1">
                <a:solidFill>
                  <a:schemeClr val="accent1">
                    <a:lumMod val="75000"/>
                  </a:schemeClr>
                </a:solidFill>
              </a:rPr>
              <a:t>comms</a:t>
            </a:r>
            <a:r>
              <a:rPr lang="en-GB" dirty="0">
                <a:solidFill>
                  <a:schemeClr val="accent1">
                    <a:lumMod val="75000"/>
                  </a:schemeClr>
                </a:solidFill>
              </a:rPr>
              <a:t> strategy</a:t>
            </a:r>
          </a:p>
          <a:p>
            <a:r>
              <a:rPr lang="en-GB" dirty="0">
                <a:solidFill>
                  <a:schemeClr val="accent1">
                    <a:lumMod val="75000"/>
                  </a:schemeClr>
                </a:solidFill>
              </a:rPr>
              <a:t>Different channels have different strengths and weaknesses – think about this upfront before agreeing approach; don’t try to use something which is intended to be a brief update to try to explain something more complex</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2006401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85646" y="1800030"/>
            <a:ext cx="10515600" cy="1325563"/>
          </a:xfrm>
        </p:spPr>
        <p:txBody>
          <a:bodyPr/>
          <a:lstStyle/>
          <a:p>
            <a:r>
              <a:rPr lang="en-GB" dirty="0">
                <a:solidFill>
                  <a:schemeClr val="accent1">
                    <a:lumMod val="75000"/>
                  </a:schemeClr>
                </a:solidFill>
              </a:rPr>
              <a:t>Making media’s life easy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791429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46256-6D8C-4EA1-99B0-ECE1AC861CC6}"/>
              </a:ext>
            </a:extLst>
          </p:cNvPr>
          <p:cNvSpPr>
            <a:spLocks noGrp="1"/>
          </p:cNvSpPr>
          <p:nvPr>
            <p:ph type="title"/>
          </p:nvPr>
        </p:nvSpPr>
        <p:spPr/>
        <p:txBody>
          <a:bodyPr/>
          <a:lstStyle/>
          <a:p>
            <a:r>
              <a:rPr lang="en-GB" dirty="0">
                <a:solidFill>
                  <a:schemeClr val="accent1">
                    <a:lumMod val="75000"/>
                  </a:schemeClr>
                </a:solidFill>
              </a:rPr>
              <a:t>How do we engage media?</a:t>
            </a:r>
          </a:p>
        </p:txBody>
      </p:sp>
      <p:sp>
        <p:nvSpPr>
          <p:cNvPr id="3" name="Content Placeholder 2">
            <a:extLst>
              <a:ext uri="{FF2B5EF4-FFF2-40B4-BE49-F238E27FC236}">
                <a16:creationId xmlns:a16="http://schemas.microsoft.com/office/drawing/2014/main" id="{E99655F5-AD0B-4D49-B20E-FDC01BC39C2D}"/>
              </a:ext>
            </a:extLst>
          </p:cNvPr>
          <p:cNvSpPr>
            <a:spLocks noGrp="1"/>
          </p:cNvSpPr>
          <p:nvPr>
            <p:ph idx="1"/>
          </p:nvPr>
        </p:nvSpPr>
        <p:spPr/>
        <p:txBody>
          <a:bodyPr/>
          <a:lstStyle/>
          <a:p>
            <a:r>
              <a:rPr lang="en-GB" dirty="0">
                <a:solidFill>
                  <a:schemeClr val="accent1">
                    <a:lumMod val="75000"/>
                  </a:schemeClr>
                </a:solidFill>
              </a:rPr>
              <a:t>Generally speaking, they are motivated by something quite different from us</a:t>
            </a:r>
          </a:p>
          <a:p>
            <a:r>
              <a:rPr lang="en-GB" dirty="0">
                <a:solidFill>
                  <a:schemeClr val="accent1">
                    <a:lumMod val="75000"/>
                  </a:schemeClr>
                </a:solidFill>
              </a:rPr>
              <a:t>Understand and accept they will print errors and will ruthlessly print whatever they happen to feel is in the public interest</a:t>
            </a:r>
          </a:p>
          <a:p>
            <a:r>
              <a:rPr lang="en-GB" dirty="0">
                <a:solidFill>
                  <a:schemeClr val="accent1">
                    <a:lumMod val="75000"/>
                  </a:schemeClr>
                </a:solidFill>
              </a:rPr>
              <a:t>If you make it easy and attractive to them, you are on a win-win</a:t>
            </a:r>
          </a:p>
          <a:p>
            <a:r>
              <a:rPr lang="en-GB" dirty="0">
                <a:solidFill>
                  <a:schemeClr val="accent1">
                    <a:lumMod val="75000"/>
                  </a:schemeClr>
                </a:solidFill>
              </a:rPr>
              <a:t>That means you need to work hard in the initial stages – after which it is generally easier</a:t>
            </a:r>
          </a:p>
          <a:p>
            <a:r>
              <a:rPr lang="en-GB" dirty="0">
                <a:solidFill>
                  <a:schemeClr val="accent1">
                    <a:lumMod val="75000"/>
                  </a:schemeClr>
                </a:solidFill>
              </a:rPr>
              <a:t>Look at the following and say which is the better approach:</a:t>
            </a:r>
          </a:p>
        </p:txBody>
      </p:sp>
    </p:spTree>
    <p:extLst>
      <p:ext uri="{BB962C8B-B14F-4D97-AF65-F5344CB8AC3E}">
        <p14:creationId xmlns:p14="http://schemas.microsoft.com/office/powerpoint/2010/main" val="2147597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0A5A9795-558A-4E50-9158-A92BBE40BF46}"/>
              </a:ext>
            </a:extLst>
          </p:cNvPr>
          <p:cNvSpPr>
            <a:spLocks noGrp="1"/>
          </p:cNvSpPr>
          <p:nvPr>
            <p:ph sz="half" idx="2"/>
          </p:nvPr>
        </p:nvSpPr>
        <p:spPr>
          <a:xfrm>
            <a:off x="792956" y="365125"/>
            <a:ext cx="5157787" cy="3684588"/>
          </a:xfrm>
        </p:spPr>
        <p:txBody>
          <a:bodyPr>
            <a:normAutofit fontScale="62500" lnSpcReduction="20000"/>
          </a:bodyPr>
          <a:lstStyle/>
          <a:p>
            <a:pPr marL="0" indent="0">
              <a:buNone/>
            </a:pPr>
            <a:r>
              <a:rPr lang="en-GB" dirty="0">
                <a:solidFill>
                  <a:schemeClr val="accent1">
                    <a:lumMod val="75000"/>
                  </a:schemeClr>
                </a:solidFill>
              </a:rPr>
              <a:t>We are ringing to celebrate Ringing Remembers, and it should be really nice.  We’d like some publicity as we are recognising 1400 men who lost their lives in WWI.  Would you be interested in speaking to us about an article in your paper?</a:t>
            </a:r>
          </a:p>
        </p:txBody>
      </p:sp>
      <p:sp>
        <p:nvSpPr>
          <p:cNvPr id="7" name="Text Placeholder 6">
            <a:extLst>
              <a:ext uri="{FF2B5EF4-FFF2-40B4-BE49-F238E27FC236}">
                <a16:creationId xmlns:a16="http://schemas.microsoft.com/office/drawing/2014/main" id="{B13C3846-1AC7-4FE2-A384-85550B45B147}"/>
              </a:ext>
            </a:extLst>
          </p:cNvPr>
          <p:cNvSpPr>
            <a:spLocks noGrp="1"/>
          </p:cNvSpPr>
          <p:nvPr>
            <p:ph type="body" sz="quarter" idx="3"/>
          </p:nvPr>
        </p:nvSpPr>
        <p:spPr>
          <a:xfrm>
            <a:off x="6259512" y="365125"/>
            <a:ext cx="5183188" cy="823912"/>
          </a:xfrm>
        </p:spPr>
        <p:txBody>
          <a:bodyPr>
            <a:normAutofit/>
          </a:bodyPr>
          <a:lstStyle/>
          <a:p>
            <a:endParaRPr lang="en-GB" dirty="0"/>
          </a:p>
          <a:p>
            <a:endParaRPr lang="en-GB" dirty="0"/>
          </a:p>
        </p:txBody>
      </p:sp>
      <p:sp>
        <p:nvSpPr>
          <p:cNvPr id="8" name="Content Placeholder 7">
            <a:extLst>
              <a:ext uri="{FF2B5EF4-FFF2-40B4-BE49-F238E27FC236}">
                <a16:creationId xmlns:a16="http://schemas.microsoft.com/office/drawing/2014/main" id="{7E0A1171-A717-4A00-B8B1-4FF588ACD7D7}"/>
              </a:ext>
            </a:extLst>
          </p:cNvPr>
          <p:cNvSpPr>
            <a:spLocks noGrp="1"/>
          </p:cNvSpPr>
          <p:nvPr>
            <p:ph sz="quarter" idx="4"/>
          </p:nvPr>
        </p:nvSpPr>
        <p:spPr>
          <a:xfrm>
            <a:off x="6241259" y="365124"/>
            <a:ext cx="5183188" cy="5036870"/>
          </a:xfrm>
        </p:spPr>
        <p:txBody>
          <a:bodyPr>
            <a:normAutofit fontScale="62500" lnSpcReduction="20000"/>
          </a:bodyPr>
          <a:lstStyle/>
          <a:p>
            <a:pPr marL="0" indent="0">
              <a:buNone/>
            </a:pPr>
            <a:r>
              <a:rPr lang="en-GB" dirty="0">
                <a:solidFill>
                  <a:schemeClr val="accent1">
                    <a:lumMod val="75000"/>
                  </a:schemeClr>
                </a:solidFill>
              </a:rPr>
              <a:t>1440 men lost their lives in WWI, and now we ringers are campaigning to get 1400 new recruits this year!  Government is supporting this campaign, and we hope to have a whole new ‘batch’ of ringers ready to ring on Armistice Day 2018.  We have had some interesting tributes to the fallen, and in the [Sussex] area there were […] lost in the ‘war to end all wars’.  A really nice commemorative story is when we rang a peal (3 hours of continuous ringing) in memory of [] who died [], and the local history society gave a presentation and grandchildren of [] attended the event and were absolutely thrilled with the occasion.</a:t>
            </a:r>
          </a:p>
          <a:p>
            <a:pPr marL="0" indent="0">
              <a:buNone/>
            </a:pPr>
            <a:r>
              <a:rPr lang="en-GB" dirty="0">
                <a:solidFill>
                  <a:schemeClr val="accent1">
                    <a:lumMod val="75000"/>
                  </a:schemeClr>
                </a:solidFill>
              </a:rPr>
              <a:t>Bell ringing dates back to [here give a potted history of ringing, the basis for which can be found on the CCCBR website under the PR section – new presentations in 2017.  Include that we ring all around the world and some of the stats you think would be of general interest].</a:t>
            </a:r>
          </a:p>
          <a:p>
            <a:pPr marL="0" indent="0">
              <a:buNone/>
            </a:pPr>
            <a:r>
              <a:rPr lang="en-GB" dirty="0">
                <a:solidFill>
                  <a:schemeClr val="accent1">
                    <a:lumMod val="75000"/>
                  </a:schemeClr>
                </a:solidFill>
              </a:rPr>
              <a:t>If you need more information or would like to take photos/have a few quotes for an interview, please contact me at [].  I’ll give a follow-up call in a few days to see what your thoughts are.</a:t>
            </a:r>
          </a:p>
          <a:p>
            <a:pPr marL="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2376395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49216" y="1771895"/>
            <a:ext cx="10515600" cy="1325563"/>
          </a:xfrm>
        </p:spPr>
        <p:txBody>
          <a:bodyPr/>
          <a:lstStyle/>
          <a:p>
            <a:r>
              <a:rPr lang="en-GB" dirty="0">
                <a:solidFill>
                  <a:schemeClr val="accent1">
                    <a:lumMod val="75000"/>
                  </a:schemeClr>
                </a:solidFill>
              </a:rPr>
              <a:t>How to ensure </a:t>
            </a:r>
            <a:r>
              <a:rPr lang="en-GB" i="1" dirty="0">
                <a:solidFill>
                  <a:schemeClr val="accent1">
                    <a:lumMod val="75000"/>
                  </a:schemeClr>
                </a:solidFill>
              </a:rPr>
              <a:t>your</a:t>
            </a:r>
            <a:r>
              <a:rPr lang="en-GB" dirty="0">
                <a:solidFill>
                  <a:schemeClr val="accent1">
                    <a:lumMod val="75000"/>
                  </a:schemeClr>
                </a:solidFill>
              </a:rPr>
              <a:t> message is the one that gets across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3753108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Agenda</a:t>
            </a:r>
          </a:p>
        </p:txBody>
      </p:sp>
      <p:sp>
        <p:nvSpPr>
          <p:cNvPr id="6" name="Content Placeholder 5"/>
          <p:cNvSpPr>
            <a:spLocks noGrp="1"/>
          </p:cNvSpPr>
          <p:nvPr>
            <p:ph idx="1"/>
          </p:nvPr>
        </p:nvSpPr>
        <p:spPr>
          <a:xfrm>
            <a:off x="838200" y="1690688"/>
            <a:ext cx="10515600" cy="4351338"/>
          </a:xfrm>
        </p:spPr>
        <p:txBody>
          <a:bodyPr/>
          <a:lstStyle/>
          <a:p>
            <a:r>
              <a:rPr lang="en-GB" dirty="0">
                <a:solidFill>
                  <a:schemeClr val="accent1">
                    <a:lumMod val="75000"/>
                  </a:schemeClr>
                </a:solidFill>
              </a:rPr>
              <a:t>Overview of PR essentials</a:t>
            </a:r>
          </a:p>
          <a:p>
            <a:r>
              <a:rPr lang="en-GB" dirty="0">
                <a:solidFill>
                  <a:schemeClr val="accent1">
                    <a:lumMod val="75000"/>
                  </a:schemeClr>
                </a:solidFill>
              </a:rPr>
              <a:t>Three key areas to explore today</a:t>
            </a:r>
          </a:p>
          <a:p>
            <a:pPr lvl="1"/>
            <a:r>
              <a:rPr lang="en-GB" sz="2800" dirty="0">
                <a:solidFill>
                  <a:schemeClr val="accent1">
                    <a:lumMod val="75000"/>
                  </a:schemeClr>
                </a:solidFill>
              </a:rPr>
              <a:t>Use of social media</a:t>
            </a:r>
          </a:p>
          <a:p>
            <a:pPr lvl="1"/>
            <a:r>
              <a:rPr lang="en-GB" sz="2800" dirty="0">
                <a:solidFill>
                  <a:schemeClr val="accent1">
                    <a:lumMod val="75000"/>
                  </a:schemeClr>
                </a:solidFill>
              </a:rPr>
              <a:t>Making media’s life easy</a:t>
            </a:r>
          </a:p>
          <a:p>
            <a:pPr lvl="1"/>
            <a:r>
              <a:rPr lang="en-GB" sz="2800" dirty="0">
                <a:solidFill>
                  <a:schemeClr val="accent1">
                    <a:lumMod val="75000"/>
                  </a:schemeClr>
                </a:solidFill>
              </a:rPr>
              <a:t>How to ensure </a:t>
            </a:r>
            <a:r>
              <a:rPr lang="en-GB" sz="2800" i="1" dirty="0">
                <a:solidFill>
                  <a:schemeClr val="accent1">
                    <a:lumMod val="75000"/>
                  </a:schemeClr>
                </a:solidFill>
              </a:rPr>
              <a:t>your</a:t>
            </a:r>
            <a:r>
              <a:rPr lang="en-GB" sz="2800" dirty="0">
                <a:solidFill>
                  <a:schemeClr val="accent1">
                    <a:lumMod val="75000"/>
                  </a:schemeClr>
                </a:solidFill>
              </a:rPr>
              <a:t> message is the one that gets across</a:t>
            </a:r>
          </a:p>
          <a:p>
            <a:r>
              <a:rPr lang="en-GB" dirty="0">
                <a:solidFill>
                  <a:schemeClr val="accent1">
                    <a:lumMod val="75000"/>
                  </a:schemeClr>
                </a:solidFill>
              </a:rPr>
              <a:t>Q &amp; A/discussion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686485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971306"/>
          </a:xfrm>
        </p:spPr>
        <p:txBody>
          <a:bodyPr>
            <a:normAutofit fontScale="90000"/>
          </a:bodyPr>
          <a:lstStyle/>
          <a:p>
            <a:r>
              <a:rPr lang="en-GB" dirty="0">
                <a:solidFill>
                  <a:schemeClr val="accent1">
                    <a:lumMod val="75000"/>
                  </a:schemeClr>
                </a:solidFill>
              </a:rPr>
              <a:t>How to ensure </a:t>
            </a:r>
            <a:r>
              <a:rPr lang="en-GB" i="1" dirty="0">
                <a:solidFill>
                  <a:schemeClr val="accent1">
                    <a:lumMod val="75000"/>
                  </a:schemeClr>
                </a:solidFill>
              </a:rPr>
              <a:t>your</a:t>
            </a:r>
            <a:r>
              <a:rPr lang="en-GB" dirty="0">
                <a:solidFill>
                  <a:schemeClr val="accent1">
                    <a:lumMod val="75000"/>
                  </a:schemeClr>
                </a:solidFill>
              </a:rPr>
              <a:t> message is the one that gets across</a:t>
            </a:r>
          </a:p>
        </p:txBody>
      </p:sp>
      <p:sp>
        <p:nvSpPr>
          <p:cNvPr id="2" name="Content Placeholder 1">
            <a:extLst>
              <a:ext uri="{FF2B5EF4-FFF2-40B4-BE49-F238E27FC236}">
                <a16:creationId xmlns:a16="http://schemas.microsoft.com/office/drawing/2014/main" id="{FB133480-850B-40AF-A078-6474202A1865}"/>
              </a:ext>
            </a:extLst>
          </p:cNvPr>
          <p:cNvSpPr>
            <a:spLocks noGrp="1"/>
          </p:cNvSpPr>
          <p:nvPr>
            <p:ph idx="1"/>
          </p:nvPr>
        </p:nvSpPr>
        <p:spPr>
          <a:xfrm>
            <a:off x="838200" y="1350501"/>
            <a:ext cx="10289345" cy="3985125"/>
          </a:xfrm>
        </p:spPr>
        <p:txBody>
          <a:bodyPr>
            <a:normAutofit fontScale="92500" lnSpcReduction="20000"/>
          </a:bodyPr>
          <a:lstStyle/>
          <a:p>
            <a:r>
              <a:rPr lang="en-GB" dirty="0">
                <a:solidFill>
                  <a:schemeClr val="accent1">
                    <a:lumMod val="75000"/>
                  </a:schemeClr>
                </a:solidFill>
              </a:rPr>
              <a:t>Remember: you never have to answer their question!</a:t>
            </a:r>
          </a:p>
          <a:p>
            <a:r>
              <a:rPr lang="en-GB" dirty="0">
                <a:solidFill>
                  <a:schemeClr val="accent1">
                    <a:lumMod val="75000"/>
                  </a:schemeClr>
                </a:solidFill>
              </a:rPr>
              <a:t>Example: Q: is ringing a dying art, as I hear you are short of ringers? A: ringing today is probably at its highest level in terms of quality and complexity of ringing, and our annual National Youth Ringing Competition was getting oversubscribed so we are having to introduce ‘caps’.  However it is true that ringing is ‘patchy’, and some towers have challenges in terms of being able to ring all bells on a Sunday.  So we always encourage people to take up this marvellous hobby which gives you a whole new social life, keeps you fit (think ‘light aerobics’) as well as providing mental fitness (proven to stave off dementia etc), is a sport, an art, a mental challenge and a call to worship for many.  It is truly the most inclusive and diverse hobby I can think of.’</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4017213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85646" y="1800030"/>
            <a:ext cx="10515600" cy="1325563"/>
          </a:xfrm>
        </p:spPr>
        <p:txBody>
          <a:bodyPr/>
          <a:lstStyle/>
          <a:p>
            <a:r>
              <a:rPr lang="en-GB" dirty="0">
                <a:solidFill>
                  <a:schemeClr val="accent1">
                    <a:lumMod val="75000"/>
                  </a:schemeClr>
                </a:solidFill>
              </a:rPr>
              <a:t>Q &amp; 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071462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15308" y="1842233"/>
            <a:ext cx="10515600" cy="1325563"/>
          </a:xfrm>
        </p:spPr>
        <p:txBody>
          <a:bodyPr/>
          <a:lstStyle/>
          <a:p>
            <a:r>
              <a:rPr lang="en-GB" dirty="0">
                <a:solidFill>
                  <a:schemeClr val="accent1">
                    <a:lumMod val="75000"/>
                  </a:schemeClr>
                </a:solidFill>
              </a:rPr>
              <a:t>Overview of PR essentials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431701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Definition of Public Relations:</a:t>
            </a:r>
          </a:p>
        </p:txBody>
      </p:sp>
      <p:sp>
        <p:nvSpPr>
          <p:cNvPr id="6" name="Content Placeholder 5"/>
          <p:cNvSpPr>
            <a:spLocks noGrp="1"/>
          </p:cNvSpPr>
          <p:nvPr>
            <p:ph idx="1"/>
          </p:nvPr>
        </p:nvSpPr>
        <p:spPr>
          <a:xfrm>
            <a:off x="838200" y="1587086"/>
            <a:ext cx="10515600" cy="4351338"/>
          </a:xfrm>
        </p:spPr>
        <p:txBody>
          <a:bodyPr/>
          <a:lstStyle/>
          <a:p>
            <a:pPr marL="0" indent="0">
              <a:buNone/>
            </a:pPr>
            <a:r>
              <a:rPr lang="en-GB" i="1" dirty="0">
                <a:solidFill>
                  <a:schemeClr val="accent1">
                    <a:lumMod val="75000"/>
                  </a:schemeClr>
                </a:solidFill>
              </a:rPr>
              <a:t>“Public relations (PR) is the practice of managing the spread of information between an individual or an organisation (such as a business, government agency, or a non-profit organisation)  and the public.  Public relations may include an organisation or individual gaining exposure to their audiences using topics of public interest and news items that do not require direct payment.  This differentiates it from advertising as a form of marketing communications. Public relations is the idea of creating coverage for clients for free, rather than marketing or advertising.” </a:t>
            </a:r>
            <a:r>
              <a:rPr lang="en-GB" dirty="0">
                <a:solidFill>
                  <a:schemeClr val="accent1">
                    <a:lumMod val="75000"/>
                  </a:schemeClr>
                </a:solidFill>
              </a:rPr>
              <a:t>Wikipedia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2497625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What ‘level’ to cover re public awareness?</a:t>
            </a:r>
          </a:p>
        </p:txBody>
      </p:sp>
      <p:sp>
        <p:nvSpPr>
          <p:cNvPr id="6" name="Content Placeholder 5"/>
          <p:cNvSpPr>
            <a:spLocks noGrp="1"/>
          </p:cNvSpPr>
          <p:nvPr>
            <p:ph idx="1"/>
          </p:nvPr>
        </p:nvSpPr>
        <p:spPr>
          <a:xfrm>
            <a:off x="838200" y="1558339"/>
            <a:ext cx="10515600" cy="4351338"/>
          </a:xfrm>
        </p:spPr>
        <p:txBody>
          <a:bodyPr/>
          <a:lstStyle/>
          <a:p>
            <a:r>
              <a:rPr lang="en-GB" dirty="0">
                <a:solidFill>
                  <a:schemeClr val="bg1">
                    <a:lumMod val="65000"/>
                  </a:schemeClr>
                </a:solidFill>
              </a:rPr>
              <a:t>National (media; pro active, or result of event, including negative; </a:t>
            </a:r>
            <a:r>
              <a:rPr lang="en-GB" i="1" dirty="0">
                <a:solidFill>
                  <a:schemeClr val="bg1">
                    <a:lumMod val="65000"/>
                  </a:schemeClr>
                </a:solidFill>
              </a:rPr>
              <a:t>usually more a matter for the CCCBR</a:t>
            </a:r>
            <a:r>
              <a:rPr lang="en-GB" dirty="0">
                <a:solidFill>
                  <a:schemeClr val="bg1">
                    <a:lumMod val="65000"/>
                  </a:schemeClr>
                </a:solidFill>
              </a:rPr>
              <a:t>)</a:t>
            </a:r>
          </a:p>
          <a:p>
            <a:r>
              <a:rPr lang="en-GB" dirty="0">
                <a:solidFill>
                  <a:schemeClr val="bg1">
                    <a:lumMod val="65000"/>
                  </a:schemeClr>
                </a:solidFill>
              </a:rPr>
              <a:t>regional (generally this is the</a:t>
            </a:r>
            <a:r>
              <a:rPr lang="en-GB" i="1" dirty="0">
                <a:solidFill>
                  <a:schemeClr val="bg1">
                    <a:lumMod val="65000"/>
                  </a:schemeClr>
                </a:solidFill>
              </a:rPr>
              <a:t> focus of the PRO or others at regional level</a:t>
            </a:r>
            <a:r>
              <a:rPr lang="en-GB" dirty="0">
                <a:solidFill>
                  <a:schemeClr val="bg1">
                    <a:lumMod val="65000"/>
                  </a:schemeClr>
                </a:solidFill>
              </a:rPr>
              <a:t>)</a:t>
            </a:r>
          </a:p>
          <a:p>
            <a:r>
              <a:rPr lang="en-GB" b="1" dirty="0">
                <a:solidFill>
                  <a:schemeClr val="accent1">
                    <a:lumMod val="75000"/>
                  </a:schemeClr>
                </a:solidFill>
              </a:rPr>
              <a:t>local (local media, events; this is where </a:t>
            </a:r>
            <a:r>
              <a:rPr lang="en-GB" b="1" i="1" dirty="0">
                <a:solidFill>
                  <a:schemeClr val="accent1">
                    <a:lumMod val="75000"/>
                  </a:schemeClr>
                </a:solidFill>
              </a:rPr>
              <a:t>the local PRO or other person can influence positively</a:t>
            </a:r>
            <a:r>
              <a:rPr lang="en-GB" b="1" dirty="0">
                <a:solidFill>
                  <a:schemeClr val="accent1">
                    <a:lumMod val="75000"/>
                  </a:schemeClr>
                </a:solidFill>
              </a:rPr>
              <a:t>)</a:t>
            </a:r>
          </a:p>
          <a:p>
            <a:r>
              <a:rPr lang="en-GB" b="1" dirty="0">
                <a:solidFill>
                  <a:schemeClr val="accent1">
                    <a:lumMod val="75000"/>
                  </a:schemeClr>
                </a:solidFill>
              </a:rPr>
              <a:t>personal (how individuals portray ringing – again, </a:t>
            </a:r>
            <a:r>
              <a:rPr lang="en-GB" b="1" i="1" dirty="0">
                <a:solidFill>
                  <a:schemeClr val="accent1">
                    <a:lumMod val="75000"/>
                  </a:schemeClr>
                </a:solidFill>
              </a:rPr>
              <a:t>PRO and others can influence, but carried out by individual</a:t>
            </a:r>
            <a:r>
              <a:rPr lang="en-GB" b="1" dirty="0">
                <a:solidFill>
                  <a:schemeClr val="accent1">
                    <a:lumMod val="75000"/>
                  </a:schemeClr>
                </a:solidFill>
              </a:rPr>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999797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Which stakeholders to cover?</a:t>
            </a:r>
          </a:p>
        </p:txBody>
      </p:sp>
      <p:sp>
        <p:nvSpPr>
          <p:cNvPr id="6" name="Content Placeholder 5"/>
          <p:cNvSpPr>
            <a:spLocks noGrp="1"/>
          </p:cNvSpPr>
          <p:nvPr>
            <p:ph idx="1"/>
          </p:nvPr>
        </p:nvSpPr>
        <p:spPr>
          <a:xfrm>
            <a:off x="838200" y="1298575"/>
            <a:ext cx="10515600" cy="4351338"/>
          </a:xfrm>
        </p:spPr>
        <p:txBody>
          <a:bodyPr/>
          <a:lstStyle/>
          <a:p>
            <a:r>
              <a:rPr lang="en-GB" dirty="0">
                <a:solidFill>
                  <a:schemeClr val="accent1">
                    <a:lumMod val="75000"/>
                  </a:schemeClr>
                </a:solidFill>
              </a:rPr>
              <a:t>the general public (all being potential ringers, potential advocates and potential critics)</a:t>
            </a:r>
          </a:p>
          <a:p>
            <a:r>
              <a:rPr lang="en-GB" dirty="0">
                <a:solidFill>
                  <a:schemeClr val="accent1">
                    <a:lumMod val="75000"/>
                  </a:schemeClr>
                </a:solidFill>
              </a:rPr>
              <a:t>the media</a:t>
            </a:r>
          </a:p>
          <a:p>
            <a:r>
              <a:rPr lang="en-GB" dirty="0">
                <a:solidFill>
                  <a:schemeClr val="accent1">
                    <a:lumMod val="75000"/>
                  </a:schemeClr>
                </a:solidFill>
              </a:rPr>
              <a:t>public and regulatory bodies</a:t>
            </a:r>
          </a:p>
          <a:p>
            <a:r>
              <a:rPr lang="en-GB" dirty="0">
                <a:solidFill>
                  <a:schemeClr val="accent1">
                    <a:lumMod val="75000"/>
                  </a:schemeClr>
                </a:solidFill>
              </a:rPr>
              <a:t>the Church</a:t>
            </a:r>
          </a:p>
          <a:p>
            <a:r>
              <a:rPr lang="en-GB" dirty="0">
                <a:solidFill>
                  <a:schemeClr val="accent1">
                    <a:lumMod val="75000"/>
                  </a:schemeClr>
                </a:solidFill>
              </a:rPr>
              <a:t>individual ringers</a:t>
            </a:r>
          </a:p>
          <a:p>
            <a:r>
              <a:rPr lang="en-GB" dirty="0">
                <a:solidFill>
                  <a:schemeClr val="accent1">
                    <a:lumMod val="75000"/>
                  </a:schemeClr>
                </a:solidFill>
              </a:rPr>
              <a:t>neighbours (of the bell towers)</a:t>
            </a:r>
          </a:p>
          <a:p>
            <a:r>
              <a:rPr lang="en-GB" dirty="0">
                <a:solidFill>
                  <a:schemeClr val="accent1">
                    <a:lumMod val="75000"/>
                  </a:schemeClr>
                </a:solidFill>
              </a:rPr>
              <a:t>potential funding bodies</a:t>
            </a:r>
          </a:p>
          <a:p>
            <a:pPr marL="0" indent="0">
              <a:buNone/>
            </a:pPr>
            <a:endParaRPr lang="en-GB" dirty="0">
              <a:solidFill>
                <a:schemeClr val="accent1">
                  <a:lumMod val="75000"/>
                </a:schemeClr>
              </a:solidFill>
            </a:endParaRPr>
          </a:p>
          <a:p>
            <a:endParaRPr lang="en-GB"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926807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solidFill>
                  <a:schemeClr val="accent1">
                    <a:lumMod val="75000"/>
                  </a:schemeClr>
                </a:solidFill>
              </a:rPr>
              <a:t>What media or ‘means’ to use?</a:t>
            </a:r>
          </a:p>
        </p:txBody>
      </p:sp>
      <p:sp>
        <p:nvSpPr>
          <p:cNvPr id="6" name="Content Placeholder 5"/>
          <p:cNvSpPr>
            <a:spLocks noGrp="1"/>
          </p:cNvSpPr>
          <p:nvPr>
            <p:ph idx="1"/>
          </p:nvPr>
        </p:nvSpPr>
        <p:spPr>
          <a:xfrm>
            <a:off x="838200" y="1521876"/>
            <a:ext cx="11181523" cy="4351338"/>
          </a:xfrm>
        </p:spPr>
        <p:txBody>
          <a:bodyPr/>
          <a:lstStyle/>
          <a:p>
            <a:r>
              <a:rPr lang="en-GB" dirty="0">
                <a:solidFill>
                  <a:schemeClr val="accent1">
                    <a:lumMod val="75000"/>
                  </a:schemeClr>
                </a:solidFill>
              </a:rPr>
              <a:t>press, TV and radio</a:t>
            </a:r>
          </a:p>
          <a:p>
            <a:r>
              <a:rPr lang="en-GB" dirty="0">
                <a:solidFill>
                  <a:schemeClr val="accent1">
                    <a:lumMod val="75000"/>
                  </a:schemeClr>
                </a:solidFill>
              </a:rPr>
              <a:t>other publications (parish newsletter, county magazine, </a:t>
            </a:r>
            <a:r>
              <a:rPr lang="en-GB" dirty="0" err="1">
                <a:solidFill>
                  <a:schemeClr val="accent1">
                    <a:lumMod val="75000"/>
                  </a:schemeClr>
                </a:solidFill>
              </a:rPr>
              <a:t>etc</a:t>
            </a:r>
            <a:r>
              <a:rPr lang="en-GB" dirty="0">
                <a:solidFill>
                  <a:schemeClr val="accent1">
                    <a:lumMod val="75000"/>
                  </a:schemeClr>
                </a:solidFill>
              </a:rPr>
              <a:t>)</a:t>
            </a:r>
          </a:p>
          <a:p>
            <a:r>
              <a:rPr lang="en-GB" dirty="0">
                <a:solidFill>
                  <a:schemeClr val="accent1">
                    <a:lumMod val="75000"/>
                  </a:schemeClr>
                </a:solidFill>
              </a:rPr>
              <a:t>social media (Twitter, Facebook, </a:t>
            </a:r>
            <a:r>
              <a:rPr lang="en-GB" dirty="0" err="1">
                <a:solidFill>
                  <a:schemeClr val="accent1">
                    <a:lumMod val="75000"/>
                  </a:schemeClr>
                </a:solidFill>
              </a:rPr>
              <a:t>etc</a:t>
            </a:r>
            <a:r>
              <a:rPr lang="en-GB" dirty="0">
                <a:solidFill>
                  <a:schemeClr val="accent1">
                    <a:lumMod val="75000"/>
                  </a:schemeClr>
                </a:solidFill>
              </a:rPr>
              <a:t>), website and email groups</a:t>
            </a:r>
          </a:p>
          <a:p>
            <a:r>
              <a:rPr lang="en-GB" dirty="0">
                <a:solidFill>
                  <a:schemeClr val="accent1">
                    <a:lumMod val="75000"/>
                  </a:schemeClr>
                </a:solidFill>
              </a:rPr>
              <a:t>events including open days (and any time anything going on in the tower)</a:t>
            </a:r>
          </a:p>
          <a:p>
            <a:r>
              <a:rPr lang="en-GB" dirty="0">
                <a:solidFill>
                  <a:schemeClr val="accent1">
                    <a:lumMod val="75000"/>
                  </a:schemeClr>
                </a:solidFill>
              </a:rPr>
              <a:t>personal interactions</a:t>
            </a:r>
          </a:p>
          <a:p>
            <a:r>
              <a:rPr lang="en-GB" dirty="0">
                <a:solidFill>
                  <a:schemeClr val="accent1">
                    <a:lumMod val="75000"/>
                  </a:schemeClr>
                </a:solidFill>
              </a:rPr>
              <a:t>mini rings for public occasions</a:t>
            </a:r>
          </a:p>
          <a:p>
            <a:r>
              <a:rPr lang="en-GB" dirty="0">
                <a:solidFill>
                  <a:schemeClr val="accent1">
                    <a:lumMod val="75000"/>
                  </a:schemeClr>
                </a:solidFill>
              </a:rPr>
              <a:t>Church and other noticeboards</a:t>
            </a:r>
          </a:p>
          <a:p>
            <a:endParaRPr lang="en-GB"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787101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90488"/>
            <a:ext cx="10515600" cy="1325563"/>
          </a:xfrm>
        </p:spPr>
        <p:txBody>
          <a:bodyPr/>
          <a:lstStyle/>
          <a:p>
            <a:r>
              <a:rPr lang="en-GB" dirty="0">
                <a:solidFill>
                  <a:schemeClr val="accent1">
                    <a:lumMod val="75000"/>
                  </a:schemeClr>
                </a:solidFill>
              </a:rPr>
              <a:t>“Managing the spread of information”</a:t>
            </a:r>
          </a:p>
        </p:txBody>
      </p:sp>
      <p:sp>
        <p:nvSpPr>
          <p:cNvPr id="6" name="Content Placeholder 5"/>
          <p:cNvSpPr>
            <a:spLocks noGrp="1"/>
          </p:cNvSpPr>
          <p:nvPr>
            <p:ph idx="1"/>
          </p:nvPr>
        </p:nvSpPr>
        <p:spPr>
          <a:xfrm>
            <a:off x="838200" y="1161257"/>
            <a:ext cx="10515600" cy="4351338"/>
          </a:xfrm>
        </p:spPr>
        <p:txBody>
          <a:bodyPr/>
          <a:lstStyle/>
          <a:p>
            <a:r>
              <a:rPr lang="en-GB" dirty="0">
                <a:solidFill>
                  <a:schemeClr val="accent1">
                    <a:lumMod val="75000"/>
                  </a:schemeClr>
                </a:solidFill>
              </a:rPr>
              <a:t>set out a PR plan for yourself, with a spread of different activities, ensuring something is actioned regularly – so it becomes routine</a:t>
            </a:r>
          </a:p>
          <a:p>
            <a:r>
              <a:rPr lang="en-GB" dirty="0">
                <a:solidFill>
                  <a:schemeClr val="accent1">
                    <a:lumMod val="75000"/>
                  </a:schemeClr>
                </a:solidFill>
              </a:rPr>
              <a:t>borrow from others’ good practices</a:t>
            </a:r>
          </a:p>
          <a:p>
            <a:r>
              <a:rPr lang="en-GB" dirty="0">
                <a:solidFill>
                  <a:schemeClr val="accent1">
                    <a:lumMod val="75000"/>
                  </a:schemeClr>
                </a:solidFill>
              </a:rPr>
              <a:t>access a ‘bank’ of ‘soundbites’ on ringing, once available</a:t>
            </a:r>
          </a:p>
          <a:p>
            <a:r>
              <a:rPr lang="en-GB" dirty="0">
                <a:solidFill>
                  <a:schemeClr val="accent1">
                    <a:lumMod val="75000"/>
                  </a:schemeClr>
                </a:solidFill>
              </a:rPr>
              <a:t>encourage others in your association to take the initiative, especially at local tower level</a:t>
            </a:r>
          </a:p>
          <a:p>
            <a:r>
              <a:rPr lang="en-GB" dirty="0">
                <a:solidFill>
                  <a:schemeClr val="accent1">
                    <a:lumMod val="75000"/>
                  </a:schemeClr>
                </a:solidFill>
              </a:rPr>
              <a:t>use every occasion which presents itself, and which might attract public interest, including ensuring people put signs up prominently when doing special ringing!</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1943703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90488"/>
            <a:ext cx="10515600" cy="1325563"/>
          </a:xfrm>
        </p:spPr>
        <p:txBody>
          <a:bodyPr/>
          <a:lstStyle/>
          <a:p>
            <a:r>
              <a:rPr lang="en-GB" dirty="0">
                <a:solidFill>
                  <a:schemeClr val="accent1">
                    <a:lumMod val="75000"/>
                  </a:schemeClr>
                </a:solidFill>
              </a:rPr>
              <a:t>Dealing with the press</a:t>
            </a:r>
          </a:p>
        </p:txBody>
      </p:sp>
      <p:sp>
        <p:nvSpPr>
          <p:cNvPr id="6" name="Content Placeholder 5"/>
          <p:cNvSpPr>
            <a:spLocks noGrp="1"/>
          </p:cNvSpPr>
          <p:nvPr>
            <p:ph idx="1"/>
          </p:nvPr>
        </p:nvSpPr>
        <p:spPr>
          <a:xfrm>
            <a:off x="838200" y="1161257"/>
            <a:ext cx="10515600" cy="4351338"/>
          </a:xfrm>
        </p:spPr>
        <p:txBody>
          <a:bodyPr/>
          <a:lstStyle/>
          <a:p>
            <a:r>
              <a:rPr lang="en-GB" dirty="0">
                <a:solidFill>
                  <a:schemeClr val="accent1">
                    <a:lumMod val="75000"/>
                  </a:schemeClr>
                </a:solidFill>
              </a:rPr>
              <a:t>work out the most suitable newspaper </a:t>
            </a:r>
            <a:r>
              <a:rPr lang="en-GB" dirty="0" err="1">
                <a:solidFill>
                  <a:schemeClr val="accent1">
                    <a:lumMod val="75000"/>
                  </a:schemeClr>
                </a:solidFill>
              </a:rPr>
              <a:t>etc</a:t>
            </a:r>
            <a:r>
              <a:rPr lang="en-GB" dirty="0">
                <a:solidFill>
                  <a:schemeClr val="accent1">
                    <a:lumMod val="75000"/>
                  </a:schemeClr>
                </a:solidFill>
              </a:rPr>
              <a:t>, if not obvious</a:t>
            </a:r>
          </a:p>
          <a:p>
            <a:r>
              <a:rPr lang="en-GB" dirty="0">
                <a:solidFill>
                  <a:schemeClr val="accent1">
                    <a:lumMod val="75000"/>
                  </a:schemeClr>
                </a:solidFill>
              </a:rPr>
              <a:t>get hold of someone by ‘phone if possible, so they are expecting to receive something from you (you start to form a relationship)</a:t>
            </a:r>
          </a:p>
          <a:p>
            <a:r>
              <a:rPr lang="en-GB" dirty="0">
                <a:solidFill>
                  <a:schemeClr val="accent1">
                    <a:lumMod val="75000"/>
                  </a:schemeClr>
                </a:solidFill>
              </a:rPr>
              <a:t>think about what’s in it for them (what is newsworthy about it?  It might not be the ringing itself, but another story. Timing can also be important here)</a:t>
            </a:r>
          </a:p>
          <a:p>
            <a:r>
              <a:rPr lang="en-GB" dirty="0">
                <a:solidFill>
                  <a:schemeClr val="accent1">
                    <a:lumMod val="75000"/>
                  </a:schemeClr>
                </a:solidFill>
              </a:rPr>
              <a:t>good quality photos are usually needed, so build a bank of these</a:t>
            </a:r>
          </a:p>
          <a:p>
            <a:r>
              <a:rPr lang="en-GB" dirty="0">
                <a:solidFill>
                  <a:schemeClr val="accent1">
                    <a:lumMod val="75000"/>
                  </a:schemeClr>
                </a:solidFill>
              </a:rPr>
              <a:t>if not your ‘forte’, find someone in your association who is good at creating catchy headlines – </a:t>
            </a:r>
            <a:r>
              <a:rPr lang="en-GB" i="1" dirty="0">
                <a:solidFill>
                  <a:schemeClr val="accent1">
                    <a:lumMod val="75000"/>
                  </a:schemeClr>
                </a:solidFill>
              </a:rPr>
              <a:t>it does not always have to be up to you!</a:t>
            </a:r>
          </a:p>
          <a:p>
            <a:endParaRPr lang="en-GB"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7800"/>
            <a:ext cx="12192000" cy="1600200"/>
          </a:xfrm>
          <a:prstGeom prst="rect">
            <a:avLst/>
          </a:prstGeom>
        </p:spPr>
      </p:pic>
    </p:spTree>
    <p:extLst>
      <p:ext uri="{BB962C8B-B14F-4D97-AF65-F5344CB8AC3E}">
        <p14:creationId xmlns:p14="http://schemas.microsoft.com/office/powerpoint/2010/main" val="490893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1749</Words>
  <Application>Microsoft Office PowerPoint</Application>
  <PresentationFormat>Widescreen</PresentationFormat>
  <Paragraphs>112</Paragraphs>
  <Slides>21</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The Essential PR Officer: Positive PR</vt:lpstr>
      <vt:lpstr>Agenda</vt:lpstr>
      <vt:lpstr>Overview of PR essentials</vt:lpstr>
      <vt:lpstr>Definition of Public Relations:</vt:lpstr>
      <vt:lpstr>What ‘level’ to cover re public awareness?</vt:lpstr>
      <vt:lpstr>Which stakeholders to cover?</vt:lpstr>
      <vt:lpstr>What media or ‘means’ to use?</vt:lpstr>
      <vt:lpstr>“Managing the spread of information”</vt:lpstr>
      <vt:lpstr>Dealing with the press</vt:lpstr>
      <vt:lpstr>What is ‘being effective’?  </vt:lpstr>
      <vt:lpstr>What is ‘being effective’? (2)</vt:lpstr>
      <vt:lpstr>What did the PR Matters Day come up with?</vt:lpstr>
      <vt:lpstr>Three areas to focus on today:</vt:lpstr>
      <vt:lpstr>Use of social media</vt:lpstr>
      <vt:lpstr>Social media ‘dos and don’ts’</vt:lpstr>
      <vt:lpstr>Making media’s life easy</vt:lpstr>
      <vt:lpstr>How do we engage media?</vt:lpstr>
      <vt:lpstr>PowerPoint Presentation</vt:lpstr>
      <vt:lpstr>How to ensure your message is the one that gets across</vt:lpstr>
      <vt:lpstr>How to ensure your message is the one that gets across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Effective PR Officer</dc:title>
  <dc:creator>User</dc:creator>
  <cp:lastModifiedBy>Graham</cp:lastModifiedBy>
  <cp:revision>35</cp:revision>
  <cp:lastPrinted>2017-02-24T22:20:38Z</cp:lastPrinted>
  <dcterms:created xsi:type="dcterms:W3CDTF">2017-01-09T15:01:56Z</dcterms:created>
  <dcterms:modified xsi:type="dcterms:W3CDTF">2018-02-03T07:54:07Z</dcterms:modified>
</cp:coreProperties>
</file>