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42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007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51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47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57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87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506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74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74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02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920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935D8-A861-479A-A30A-C16692EEACDC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B90D6-6CA8-499C-B706-67997A5D63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16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D9A5502A-DAF4-4CA9-978A-A8EE5A9B0A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7" t="19923" r="24505" b="10986"/>
          <a:stretch/>
        </p:blipFill>
        <p:spPr>
          <a:xfrm>
            <a:off x="1287624" y="-250452"/>
            <a:ext cx="9616751" cy="7358904"/>
          </a:xfrm>
          <a:prstGeom prst="ellipse">
            <a:avLst/>
          </a:prstGeom>
          <a:effectLst>
            <a:softEdge rad="393700"/>
          </a:effectLst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13927E84-7473-4799-90B3-E6A9530748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  <a:solidFill>
            <a:schemeClr val="accent1"/>
          </a:solidFill>
          <a:effectLst>
            <a:softEdge rad="635000"/>
          </a:effectLst>
        </p:spPr>
        <p:txBody>
          <a:bodyPr/>
          <a:lstStyle/>
          <a:p>
            <a:r>
              <a:rPr lang="en-GB" b="1" u="sng" dirty="0"/>
              <a:t>Why I refuse to be called an ‘</a:t>
            </a:r>
            <a:r>
              <a:rPr lang="en-GB" b="1" i="1" u="sng" dirty="0"/>
              <a:t>Instructor</a:t>
            </a:r>
            <a:r>
              <a:rPr lang="en-GB" b="1" u="sng" dirty="0"/>
              <a:t>’</a:t>
            </a:r>
            <a:endParaRPr lang="en-GB" dirty="0"/>
          </a:p>
        </p:txBody>
      </p:sp>
      <p:sp>
        <p:nvSpPr>
          <p:cNvPr id="18" name="Subtitle 7">
            <a:extLst>
              <a:ext uri="{FF2B5EF4-FFF2-40B4-BE49-F238E27FC236}">
                <a16:creationId xmlns:a16="http://schemas.microsoft.com/office/drawing/2014/main" id="{21C45CFE-B2DE-4852-B08C-2CE54D507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  <a:noFill/>
          <a:effectLst>
            <a:softEdge rad="635000"/>
          </a:effectLst>
        </p:spPr>
        <p:txBody>
          <a:bodyPr/>
          <a:lstStyle/>
          <a:p>
            <a:r>
              <a:rPr lang="en-GB" dirty="0"/>
              <a:t>Differences between an ‘</a:t>
            </a:r>
            <a:r>
              <a:rPr lang="en-GB" i="1" dirty="0"/>
              <a:t>Instructor</a:t>
            </a:r>
            <a:r>
              <a:rPr lang="en-GB" dirty="0"/>
              <a:t>’ and a ‘</a:t>
            </a:r>
            <a:r>
              <a:rPr lang="en-GB" i="1" dirty="0"/>
              <a:t>Coach</a:t>
            </a:r>
            <a:r>
              <a:rPr lang="en-GB" dirty="0"/>
              <a:t>’.</a:t>
            </a:r>
          </a:p>
          <a:p>
            <a:endParaRPr lang="en-GB" dirty="0"/>
          </a:p>
          <a:p>
            <a:r>
              <a:rPr lang="en-GB" dirty="0"/>
              <a:t>By Matt Bulbeck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36645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9697B-0B1E-4AD5-85BF-9A92031EE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Instructor?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9ADA0-6D30-4731-ABD1-2507E8AB7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Introducing knowledge</a:t>
            </a:r>
          </a:p>
          <a:p>
            <a:r>
              <a:rPr lang="en-GB" dirty="0"/>
              <a:t>Often at earlier stages of learning</a:t>
            </a:r>
          </a:p>
          <a:p>
            <a:r>
              <a:rPr lang="en-GB" dirty="0"/>
              <a:t>Command and guide practise</a:t>
            </a:r>
          </a:p>
          <a:p>
            <a:r>
              <a:rPr lang="en-GB" dirty="0"/>
              <a:t>Often linear teaching styles</a:t>
            </a:r>
          </a:p>
          <a:p>
            <a:r>
              <a:rPr lang="en-GB" dirty="0"/>
              <a:t>Uses ‘Task/Command’ to introduce new knowledge</a:t>
            </a:r>
          </a:p>
          <a:p>
            <a:r>
              <a:rPr lang="en-GB" dirty="0"/>
              <a:t>Mainly an ‘One-way’ process</a:t>
            </a:r>
          </a:p>
          <a:p>
            <a:r>
              <a:rPr lang="en-GB" dirty="0"/>
              <a:t>Instructor often uses a script or is limited in adaptability</a:t>
            </a:r>
          </a:p>
          <a:p>
            <a:r>
              <a:rPr lang="en-GB" dirty="0"/>
              <a:t>Specialised in improving one aspect</a:t>
            </a:r>
          </a:p>
        </p:txBody>
      </p:sp>
    </p:spTree>
    <p:extLst>
      <p:ext uri="{BB962C8B-B14F-4D97-AF65-F5344CB8AC3E}">
        <p14:creationId xmlns:p14="http://schemas.microsoft.com/office/powerpoint/2010/main" val="15151480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F2B5A-660C-49EB-B335-43E0E1A0C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 Coach?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0D074-906E-4305-96A5-4AF21414D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/>
          <a:lstStyle/>
          <a:p>
            <a:r>
              <a:rPr lang="en-GB" dirty="0"/>
              <a:t>Progressing skills</a:t>
            </a:r>
          </a:p>
          <a:p>
            <a:r>
              <a:rPr lang="en-GB" dirty="0"/>
              <a:t>Often towards intermediate and advanced levels</a:t>
            </a:r>
          </a:p>
          <a:p>
            <a:r>
              <a:rPr lang="en-GB" dirty="0"/>
              <a:t> Focus on background development and knowledge in conjunction with immediate skills</a:t>
            </a:r>
          </a:p>
          <a:p>
            <a:r>
              <a:rPr lang="en-GB" dirty="0"/>
              <a:t>Develop teaching styles to suit situation and student</a:t>
            </a:r>
          </a:p>
          <a:p>
            <a:r>
              <a:rPr lang="en-GB" dirty="0"/>
              <a:t>Establish a ‘Rapport’ with student</a:t>
            </a:r>
          </a:p>
          <a:p>
            <a:r>
              <a:rPr lang="en-GB" dirty="0"/>
              <a:t>Use conversation, </a:t>
            </a:r>
            <a:r>
              <a:rPr lang="en-GB" dirty="0" err="1"/>
              <a:t>ie</a:t>
            </a:r>
            <a:r>
              <a:rPr lang="en-GB" dirty="0"/>
              <a:t>. ‘back and forth’, to guide student</a:t>
            </a:r>
          </a:p>
          <a:p>
            <a:r>
              <a:rPr lang="en-GB" dirty="0"/>
              <a:t>Used to improve general skills in ringing, establish a groundwork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09717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93F1F-2C54-4F86-B78C-7E2E1450B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Becoming a coach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BD078-B6B1-4BBC-B289-79A830DBD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ASK QUESTIONS</a:t>
            </a:r>
          </a:p>
          <a:p>
            <a:r>
              <a:rPr lang="en-GB" dirty="0"/>
              <a:t>Ensure that you feed the answers for them to find</a:t>
            </a:r>
          </a:p>
          <a:p>
            <a:r>
              <a:rPr lang="en-GB" dirty="0"/>
              <a:t>Praise effort, not outcome</a:t>
            </a:r>
          </a:p>
          <a:p>
            <a:r>
              <a:rPr lang="en-GB" dirty="0"/>
              <a:t>Encourage the student to think problems through</a:t>
            </a:r>
          </a:p>
          <a:p>
            <a:r>
              <a:rPr lang="en-GB" dirty="0"/>
              <a:t>Ask them to analyse their own ringing</a:t>
            </a:r>
          </a:p>
          <a:p>
            <a:r>
              <a:rPr lang="en-GB" dirty="0"/>
              <a:t>Take photos and videos and use them to guide the student towards drawing their own conclusions.</a:t>
            </a:r>
          </a:p>
          <a:p>
            <a:r>
              <a:rPr lang="en-GB" dirty="0"/>
              <a:t>When possible, use group learning.</a:t>
            </a:r>
          </a:p>
          <a:p>
            <a:r>
              <a:rPr lang="en-GB" dirty="0"/>
              <a:t>Encourage them to be self-critical and to criticise each other.</a:t>
            </a:r>
          </a:p>
        </p:txBody>
      </p:sp>
    </p:spTree>
    <p:extLst>
      <p:ext uri="{BB962C8B-B14F-4D97-AF65-F5344CB8AC3E}">
        <p14:creationId xmlns:p14="http://schemas.microsoft.com/office/powerpoint/2010/main" val="19868891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C81FE-DA41-4D8A-8D6B-DABB7F157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the two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47E56-A599-45A0-BF66-3C1BD4000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5421734" cy="5248622"/>
          </a:xfrm>
        </p:spPr>
        <p:txBody>
          <a:bodyPr/>
          <a:lstStyle/>
          <a:p>
            <a:r>
              <a:rPr lang="en-GB" dirty="0"/>
              <a:t>Instructing is done for the first part of bell ringing.</a:t>
            </a:r>
          </a:p>
          <a:p>
            <a:r>
              <a:rPr lang="en-GB" dirty="0"/>
              <a:t>Coaching should be used once the student has a grasp of the basics.</a:t>
            </a:r>
          </a:p>
          <a:p>
            <a:r>
              <a:rPr lang="en-GB" dirty="0"/>
              <a:t>Coaching techniques should be introduced as early as possible in the bell ringing career.</a:t>
            </a:r>
          </a:p>
          <a:p>
            <a:r>
              <a:rPr lang="en-GB" dirty="0"/>
              <a:t>Maintain generalised, background knowledge rather than only specific knowledge.</a:t>
            </a:r>
          </a:p>
          <a:p>
            <a:r>
              <a:rPr lang="en-GB" dirty="0"/>
              <a:t>Use peer learning and self learning to develop the student.</a:t>
            </a:r>
          </a:p>
          <a:p>
            <a:r>
              <a:rPr lang="en-GB" dirty="0"/>
              <a:t>Try to maintain communication both ways before, during and after ringing.</a:t>
            </a:r>
          </a:p>
          <a:p>
            <a:r>
              <a:rPr lang="en-GB" dirty="0"/>
              <a:t>Keep it fun.</a:t>
            </a:r>
          </a:p>
        </p:txBody>
      </p:sp>
    </p:spTree>
    <p:extLst>
      <p:ext uri="{BB962C8B-B14F-4D97-AF65-F5344CB8AC3E}">
        <p14:creationId xmlns:p14="http://schemas.microsoft.com/office/powerpoint/2010/main" val="16305442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riding a surf board on a body of water&#10;&#10;Description generated with high confidence">
            <a:extLst>
              <a:ext uri="{FF2B5EF4-FFF2-40B4-BE49-F238E27FC236}">
                <a16:creationId xmlns:a16="http://schemas.microsoft.com/office/drawing/2014/main" id="{42B69713-D6F8-4F67-8B03-3C4B9D0B3D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71" b="7771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2B218B0-7957-4FAE-8911-291C4193529B}"/>
              </a:ext>
            </a:extLst>
          </p:cNvPr>
          <p:cNvSpPr/>
          <p:nvPr/>
        </p:nvSpPr>
        <p:spPr>
          <a:xfrm>
            <a:off x="3428604" y="2967335"/>
            <a:ext cx="53347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Any </a:t>
            </a:r>
            <a:r>
              <a:rPr lang="en-GB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</a:t>
            </a:r>
            <a:r>
              <a:rPr lang="en-GB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uestions?</a:t>
            </a:r>
          </a:p>
        </p:txBody>
      </p:sp>
    </p:spTree>
    <p:extLst>
      <p:ext uri="{BB962C8B-B14F-4D97-AF65-F5344CB8AC3E}">
        <p14:creationId xmlns:p14="http://schemas.microsoft.com/office/powerpoint/2010/main" val="1054200100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111</TotalTime>
  <Words>295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 Light</vt:lpstr>
      <vt:lpstr>Rockwell</vt:lpstr>
      <vt:lpstr>Wingdings</vt:lpstr>
      <vt:lpstr>Atlas</vt:lpstr>
      <vt:lpstr>Why I refuse to be called an ‘Instructor’</vt:lpstr>
      <vt:lpstr>What is an Instructor?</vt:lpstr>
      <vt:lpstr>What is a Coach?</vt:lpstr>
      <vt:lpstr>Becoming a coach</vt:lpstr>
      <vt:lpstr>Using the two together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I refuse to be called an ‘Instructor’</dc:title>
  <dc:creator>Matt Bulbeck</dc:creator>
  <cp:lastModifiedBy>Graham</cp:lastModifiedBy>
  <cp:revision>12</cp:revision>
  <dcterms:created xsi:type="dcterms:W3CDTF">2017-09-17T21:06:11Z</dcterms:created>
  <dcterms:modified xsi:type="dcterms:W3CDTF">2018-02-27T08:46:15Z</dcterms:modified>
</cp:coreProperties>
</file>