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title>
      <c:tx>
        <c:rich>
          <a:bodyPr/>
          <a:lstStyle/>
          <a:p>
            <a:pPr>
              <a:defRPr sz="2400" b="0"/>
            </a:pPr>
            <a:r>
              <a:rPr lang="en-US" sz="2400" b="0" dirty="0"/>
              <a:t>Since</a:t>
            </a:r>
            <a:r>
              <a:rPr lang="en-US" sz="2400" b="0" baseline="0" dirty="0"/>
              <a:t> 2013, there have been 18 new recruits </a:t>
            </a:r>
            <a:endParaRPr lang="en-US" sz="2400" b="0" dirty="0"/>
          </a:p>
        </c:rich>
      </c:tx>
      <c:layout>
        <c:manualLayout>
          <c:xMode val="edge"/>
          <c:yMode val="edge"/>
          <c:x val="0.19308641975308638"/>
          <c:y val="2.2448261287155928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New recruits</c:v>
                </c:pt>
              </c:strCache>
            </c:strRef>
          </c:tx>
          <c:explosion val="1"/>
          <c:dLbls>
            <c:spPr>
              <a:noFill/>
              <a:ln>
                <a:noFill/>
              </a:ln>
              <a:effectLst/>
            </c:sp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Stopped ringing</c:v>
                </c:pt>
                <c:pt idx="1">
                  <c:v>Passed level 2</c:v>
                </c:pt>
                <c:pt idx="2">
                  <c:v>Passed level 3</c:v>
                </c:pt>
                <c:pt idx="3">
                  <c:v>Yet to pass level 1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5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835-4F4B-8FF0-61E521DC79A0}"/>
            </c:ext>
          </c:extLst>
        </c:ser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334CA-DD1C-46A9-93A6-CF38FB9F7669}" type="datetimeFigureOut">
              <a:rPr lang="en-GB" smtClean="0"/>
              <a:pPr/>
              <a:t>05/03/2018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B2F25-3B92-4B5E-B736-3185B582FF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85717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EC191-232B-4AA8-839D-04703ED10281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825583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2696" y="4355976"/>
            <a:ext cx="5486400" cy="41148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EC191-232B-4AA8-839D-04703ED10281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15972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EC191-232B-4AA8-839D-04703ED10281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15972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519715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EC191-232B-4AA8-839D-04703ED10281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15972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EC191-232B-4AA8-839D-04703ED10281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15972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EC191-232B-4AA8-839D-04703ED10281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15972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EC191-232B-4AA8-839D-04703ED10281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15972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EC191-232B-4AA8-839D-04703ED10281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1597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0518" y="139700"/>
            <a:ext cx="1053436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15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1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864" y="228600"/>
            <a:ext cx="1053436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1007" y="533400"/>
            <a:ext cx="6172200" cy="5804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96200" y="0"/>
            <a:ext cx="1447800" cy="1482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09904" y="6086609"/>
            <a:ext cx="2506717" cy="501650"/>
          </a:xfrm>
        </p:spPr>
        <p:txBody>
          <a:bodyPr/>
          <a:lstStyle/>
          <a:p>
            <a:fld id="{101C073F-341C-46A1-B2ED-5DACA33A6B21}" type="datetime1">
              <a:rPr lang="en-US" sz="4000" smtClean="0"/>
              <a:pPr/>
              <a:t>3/5/2018</a:t>
            </a:fld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551793" y="945931"/>
            <a:ext cx="18130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Vinni Sullivan</a:t>
            </a:r>
          </a:p>
        </p:txBody>
      </p:sp>
    </p:spTree>
    <p:extLst>
      <p:ext uri="{BB962C8B-B14F-4D97-AF65-F5344CB8AC3E}">
        <p14:creationId xmlns:p14="http://schemas.microsoft.com/office/powerpoint/2010/main" xmlns="" val="374769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818" y="291328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dirty="0"/>
              <a:t>About this presentation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80802"/>
            <a:ext cx="1478628" cy="163603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1520" y="3645024"/>
            <a:ext cx="828092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Context and challenges at Bardwell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Going it Alone!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The Road to Success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Where we are Now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Concluding Thoughts</a:t>
            </a:r>
          </a:p>
          <a:p>
            <a:pPr algn="l"/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         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xmlns="" val="13729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818" y="291328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dirty="0"/>
              <a:t>Context and Challenges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80802"/>
            <a:ext cx="1478628" cy="163603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1520" y="3645024"/>
            <a:ext cx="828092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Silent tower for 30 years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Restoration completed in 2010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No ringers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Lack of local support to develop a new band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algn="l"/>
            <a:endParaRPr lang="en-GB" sz="12800" dirty="0"/>
          </a:p>
          <a:p>
            <a:pPr algn="l"/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         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xmlns="" val="360665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818" y="291328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dirty="0"/>
              <a:t>Going It Alone!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80802"/>
            <a:ext cx="1478628" cy="163603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1520" y="4149080"/>
            <a:ext cx="828092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Our approach is the ART approach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We work within our limitations</a:t>
            </a:r>
          </a:p>
          <a:p>
            <a:pPr algn="l"/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Meet Jan !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algn="l"/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         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4000" dirty="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135" t="10797" r="25158"/>
          <a:stretch/>
        </p:blipFill>
        <p:spPr>
          <a:xfrm>
            <a:off x="2843808" y="5113685"/>
            <a:ext cx="1152128" cy="1335708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391980" y="4653136"/>
            <a:ext cx="4428492" cy="18634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itchFamily="34" charset="0"/>
              <a:buChar char="•"/>
            </a:pPr>
            <a:r>
              <a:rPr lang="en-GB" sz="1800" dirty="0"/>
              <a:t>Jan started out  2013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GB" sz="1800" dirty="0"/>
          </a:p>
          <a:p>
            <a:pPr marL="285750" indent="-285750" algn="l">
              <a:buFont typeface="Arial" pitchFamily="34" charset="0"/>
              <a:buChar char="•"/>
            </a:pPr>
            <a:r>
              <a:rPr lang="en-GB" sz="1800" dirty="0"/>
              <a:t>No experience  of teaching 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GB" sz="1800" dirty="0"/>
          </a:p>
          <a:p>
            <a:pPr marL="285750" indent="-285750" algn="l">
              <a:buFont typeface="Arial" pitchFamily="34" charset="0"/>
              <a:buChar char="•"/>
            </a:pPr>
            <a:r>
              <a:rPr lang="en-GB" sz="1800" dirty="0"/>
              <a:t>Now a fully accredited ART teacher </a:t>
            </a:r>
          </a:p>
        </p:txBody>
      </p:sp>
      <p:sp>
        <p:nvSpPr>
          <p:cNvPr id="3" name="Right Brace 2"/>
          <p:cNvSpPr/>
          <p:nvPr/>
        </p:nvSpPr>
        <p:spPr>
          <a:xfrm>
            <a:off x="4211960" y="4899942"/>
            <a:ext cx="180020" cy="1582253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360665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818" y="291328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dirty="0"/>
              <a:t>The road to success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80802"/>
            <a:ext cx="1478628" cy="163603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63473" y="4427156"/>
            <a:ext cx="5544616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Any tower can do it !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Declaring our intentions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Confidence grows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algn="l"/>
            <a:endParaRPr lang="en-GB" sz="12800" dirty="0"/>
          </a:p>
          <a:p>
            <a:pPr algn="l"/>
            <a:endParaRPr lang="en-GB" sz="12800" dirty="0"/>
          </a:p>
          <a:p>
            <a:pPr marL="1143000" indent="-1143000" algn="l">
              <a:buFont typeface="Arial" pitchFamily="34" charset="0"/>
              <a:buChar char="•"/>
            </a:pPr>
            <a:endParaRPr lang="en-GB" sz="12800" dirty="0"/>
          </a:p>
          <a:p>
            <a:pPr algn="l"/>
            <a:endParaRPr lang="en-GB" sz="12800" dirty="0"/>
          </a:p>
          <a:p>
            <a:pPr algn="l"/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         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4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31" t="12545" r="25318" b="10129"/>
          <a:stretch/>
        </p:blipFill>
        <p:spPr bwMode="auto">
          <a:xfrm>
            <a:off x="5559319" y="1412776"/>
            <a:ext cx="3358016" cy="474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0665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818" y="291328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dirty="0"/>
              <a:t>Where we are Now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80802"/>
            <a:ext cx="1478628" cy="163603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1520" y="3933056"/>
            <a:ext cx="828092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Nice set of eight </a:t>
            </a:r>
            <a:r>
              <a:rPr lang="en-GB" sz="12800" dirty="0" err="1"/>
              <a:t>ringable</a:t>
            </a:r>
            <a:r>
              <a:rPr lang="en-GB" sz="12800" dirty="0"/>
              <a:t> bells with simulator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The church supports our endeavours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2 full ART members as teachers and 2 in the pipeline 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Vibrant and engaged band which supports the Sunday band</a:t>
            </a:r>
          </a:p>
          <a:p>
            <a:pPr algn="l"/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         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xmlns="" val="360665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818" y="291328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dirty="0"/>
              <a:t>Results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80802"/>
            <a:ext cx="1478628" cy="1636030"/>
          </a:xfrm>
          <a:prstGeom prst="rect">
            <a:avLst/>
          </a:prstGeom>
        </p:spPr>
      </p:pic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474878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508104" y="5569862"/>
            <a:ext cx="3289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Some of these 10 reached level 3</a:t>
            </a:r>
          </a:p>
        </p:txBody>
      </p:sp>
      <p:cxnSp>
        <p:nvCxnSpPr>
          <p:cNvPr id="9" name="Elbow Connector 8"/>
          <p:cNvCxnSpPr/>
          <p:nvPr/>
        </p:nvCxnSpPr>
        <p:spPr>
          <a:xfrm>
            <a:off x="4644008" y="5373216"/>
            <a:ext cx="864096" cy="381312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0665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818" y="291328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dirty="0"/>
              <a:t>Concluding thoughts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80802"/>
            <a:ext cx="1478628" cy="163603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1520" y="4005064"/>
            <a:ext cx="828092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Being small is not a barrier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Be clear about your approach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ART resources are superb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12800" dirty="0"/>
              <a:t>What’s stopping you ?</a:t>
            </a:r>
          </a:p>
          <a:p>
            <a:pPr algn="l"/>
            <a:r>
              <a:rPr lang="en-GB" sz="12800" dirty="0"/>
              <a:t>  </a:t>
            </a:r>
          </a:p>
          <a:p>
            <a:pPr algn="l"/>
            <a:endParaRPr lang="en-GB" sz="12800" dirty="0"/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en-GB" sz="3200" dirty="0"/>
              <a:t>              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3200" dirty="0"/>
          </a:p>
          <a:p>
            <a:pPr marL="571500" indent="-571500" algn="l">
              <a:buFont typeface="Arial" pitchFamily="34" charset="0"/>
              <a:buChar char="•"/>
            </a:pP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xmlns="" val="143384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19200" y="858982"/>
            <a:ext cx="6705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0250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20716" y="1221828"/>
            <a:ext cx="8592207" cy="5510048"/>
          </a:xfrm>
        </p:spPr>
        <p:txBody>
          <a:bodyPr>
            <a:normAutofit/>
          </a:bodyPr>
          <a:lstStyle/>
          <a:p>
            <a:r>
              <a:rPr lang="en-GB" dirty="0"/>
              <a:t>ART asked its members in the area to consider it!</a:t>
            </a:r>
          </a:p>
          <a:p>
            <a:r>
              <a:rPr lang="en-GB" dirty="0"/>
              <a:t>Three of the towers had an ART full member.</a:t>
            </a:r>
          </a:p>
          <a:p>
            <a:r>
              <a:rPr lang="en-GB" dirty="0"/>
              <a:t>Some co-operation already existed between the towers.</a:t>
            </a:r>
          </a:p>
          <a:p>
            <a:r>
              <a:rPr lang="en-GB" dirty="0"/>
              <a:t>It formalised the links between the towers and helped promote the use of </a:t>
            </a:r>
            <a:r>
              <a:rPr lang="en-GB" dirty="0" err="1"/>
              <a:t>LtR</a:t>
            </a:r>
            <a:r>
              <a:rPr lang="en-GB" dirty="0"/>
              <a:t> </a:t>
            </a:r>
          </a:p>
          <a:p>
            <a:r>
              <a:rPr lang="en-GB" dirty="0"/>
              <a:t>The towers are close geographically, with other branch towers being much further away.</a:t>
            </a:r>
          </a:p>
          <a:p>
            <a:r>
              <a:rPr lang="en-GB" b="1" dirty="0"/>
              <a:t>We thought it seemed like a good idea.</a:t>
            </a:r>
          </a:p>
        </p:txBody>
      </p:sp>
    </p:spTree>
    <p:extLst>
      <p:ext uri="{BB962C8B-B14F-4D97-AF65-F5344CB8AC3E}">
        <p14:creationId xmlns:p14="http://schemas.microsoft.com/office/powerpoint/2010/main" xmlns="" val="364076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0923" y="268091"/>
            <a:ext cx="3778624" cy="619415"/>
          </a:xfrm>
        </p:spPr>
        <p:txBody>
          <a:bodyPr>
            <a:normAutofit fontScale="90000"/>
          </a:bodyPr>
          <a:lstStyle/>
          <a:p>
            <a:r>
              <a:rPr lang="en-GB" dirty="0"/>
              <a:t>5 Towers</a:t>
            </a:r>
          </a:p>
        </p:txBody>
      </p:sp>
      <p:pic>
        <p:nvPicPr>
          <p:cNvPr id="4" name="Content Placeholder 3" descr="http://www.berkshirehistory.com/churches/images/hurst2.jpg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671" y="3733260"/>
            <a:ext cx="2716212" cy="2214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odg.org.uk/history/audio/images/st_andrews_sonning_me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211" y="243012"/>
            <a:ext cx="2412528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Image result for st mary wargrav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5676" y="1351786"/>
            <a:ext cx="2968715" cy="2082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Image result for st lawrence waltham st lawrenc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3130" y="1351786"/>
            <a:ext cx="198120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http://www.hevac-heritage.org/items_of_interest/heating/churches_&amp;_chapels/twyford_church/2013-12-03%2015.30.0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4074" y="4159441"/>
            <a:ext cx="2634019" cy="201190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330671" y="2991350"/>
            <a:ext cx="2634019" cy="6194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Sonning – 20 cwt 8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037294" y="6171349"/>
            <a:ext cx="2645480" cy="7942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 err="1"/>
              <a:t>Twyford</a:t>
            </a:r>
            <a:r>
              <a:rPr lang="en-GB" sz="2400" dirty="0"/>
              <a:t>  – 12 cwt 8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296004" y="4332979"/>
            <a:ext cx="2435452" cy="1350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Waltham St Lawrence </a:t>
            </a:r>
          </a:p>
          <a:p>
            <a:r>
              <a:rPr lang="en-GB" sz="2400" dirty="0"/>
              <a:t>12 cwt 6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025833" y="3365215"/>
            <a:ext cx="2818558" cy="7942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 err="1"/>
              <a:t>Wargrave</a:t>
            </a:r>
            <a:r>
              <a:rPr lang="en-GB" sz="2400" dirty="0"/>
              <a:t>  – 17 cwt 8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30671" y="5943713"/>
            <a:ext cx="2645480" cy="7942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/>
              <a:t>Hurst  – 14 cwt 8</a:t>
            </a:r>
          </a:p>
        </p:txBody>
      </p:sp>
    </p:spTree>
    <p:extLst>
      <p:ext uri="{BB962C8B-B14F-4D97-AF65-F5344CB8AC3E}">
        <p14:creationId xmlns:p14="http://schemas.microsoft.com/office/powerpoint/2010/main" xmlns="" val="285795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have we done?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9786"/>
          </a:xfrm>
        </p:spPr>
        <p:txBody>
          <a:bodyPr>
            <a:normAutofit/>
          </a:bodyPr>
          <a:lstStyle/>
          <a:p>
            <a:r>
              <a:rPr lang="en-GB" dirty="0"/>
              <a:t>Arranged workshops. </a:t>
            </a:r>
          </a:p>
          <a:p>
            <a:r>
              <a:rPr lang="en-GB" dirty="0"/>
              <a:t>Supported each other in teaching and at practices.</a:t>
            </a:r>
          </a:p>
          <a:p>
            <a:r>
              <a:rPr lang="en-GB" dirty="0"/>
              <a:t>Arranged an ART Module 1 course.</a:t>
            </a:r>
          </a:p>
          <a:p>
            <a:r>
              <a:rPr lang="en-GB" dirty="0"/>
              <a:t>Rung </a:t>
            </a:r>
            <a:r>
              <a:rPr lang="en-GB" dirty="0">
                <a:solidFill>
                  <a:srgbClr val="FF0000"/>
                </a:solidFill>
              </a:rPr>
              <a:t>34</a:t>
            </a:r>
            <a:r>
              <a:rPr lang="en-GB" dirty="0"/>
              <a:t> quarter peals.</a:t>
            </a:r>
            <a:r>
              <a:rPr lang="en-GB" dirty="0">
                <a:solidFill>
                  <a:srgbClr val="FF0000"/>
                </a:solidFill>
              </a:rPr>
              <a:t> (11/2/18, 2b updated!)</a:t>
            </a:r>
          </a:p>
          <a:p>
            <a:r>
              <a:rPr lang="en-GB" dirty="0"/>
              <a:t>Had a Christmas Curry for adults.</a:t>
            </a:r>
          </a:p>
          <a:p>
            <a:r>
              <a:rPr lang="en-GB" dirty="0"/>
              <a:t>Had a fun festive practice for the youngsters.</a:t>
            </a:r>
          </a:p>
          <a:p>
            <a:r>
              <a:rPr lang="en-GB" dirty="0"/>
              <a:t>Raised the profile of </a:t>
            </a:r>
            <a:r>
              <a:rPr lang="en-GB" dirty="0" err="1"/>
              <a:t>LtR</a:t>
            </a:r>
            <a:r>
              <a:rPr lang="en-GB" dirty="0"/>
              <a:t> and ART.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9951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 the plus side.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793" y="2002220"/>
            <a:ext cx="8198069" cy="4193628"/>
          </a:xfrm>
        </p:spPr>
        <p:txBody>
          <a:bodyPr/>
          <a:lstStyle/>
          <a:p>
            <a:r>
              <a:rPr lang="en-GB" dirty="0"/>
              <a:t>Increased motivation to make things happen</a:t>
            </a:r>
          </a:p>
          <a:p>
            <a:r>
              <a:rPr lang="en-GB" dirty="0"/>
              <a:t>Raised overall standard of ringing in the hub</a:t>
            </a:r>
          </a:p>
          <a:p>
            <a:r>
              <a:rPr lang="en-GB" dirty="0"/>
              <a:t>Reduced isolation</a:t>
            </a:r>
          </a:p>
          <a:p>
            <a:r>
              <a:rPr lang="en-GB" dirty="0"/>
              <a:t>Helped reduce teacher burn out</a:t>
            </a:r>
          </a:p>
          <a:p>
            <a:r>
              <a:rPr lang="en-GB" dirty="0"/>
              <a:t>Raised funds for ART</a:t>
            </a:r>
          </a:p>
          <a:p>
            <a:r>
              <a:rPr lang="en-GB" dirty="0"/>
              <a:t>Disseminated good practice</a:t>
            </a:r>
          </a:p>
          <a:p>
            <a:r>
              <a:rPr lang="en-GB" dirty="0"/>
              <a:t>Increased publicity for ringing.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31401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6372" cy="734355"/>
          </a:xfrm>
        </p:spPr>
        <p:txBody>
          <a:bodyPr>
            <a:normAutofit fontScale="90000"/>
          </a:bodyPr>
          <a:lstStyle/>
          <a:p>
            <a:r>
              <a:rPr lang="en-GB" dirty="0"/>
              <a:t>Still to 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3130"/>
            <a:ext cx="8229600" cy="5249918"/>
          </a:xfrm>
        </p:spPr>
        <p:txBody>
          <a:bodyPr>
            <a:normAutofit/>
          </a:bodyPr>
          <a:lstStyle/>
          <a:p>
            <a:r>
              <a:rPr lang="en-GB" dirty="0"/>
              <a:t>Practices and Service Ringing at Hurst</a:t>
            </a:r>
          </a:p>
          <a:p>
            <a:r>
              <a:rPr lang="en-GB" dirty="0"/>
              <a:t>Ensure </a:t>
            </a:r>
            <a:r>
              <a:rPr lang="en-GB" b="1" dirty="0"/>
              <a:t>all</a:t>
            </a:r>
            <a:r>
              <a:rPr lang="en-GB" dirty="0"/>
              <a:t> students develop good handling styles</a:t>
            </a:r>
          </a:p>
          <a:p>
            <a:r>
              <a:rPr lang="en-GB" dirty="0"/>
              <a:t>Increase use of </a:t>
            </a:r>
            <a:r>
              <a:rPr lang="en-GB" dirty="0" err="1"/>
              <a:t>LtR</a:t>
            </a:r>
            <a:r>
              <a:rPr lang="en-GB" dirty="0"/>
              <a:t> in Sonning Deanery Branch and neighbouring branches.</a:t>
            </a:r>
          </a:p>
          <a:p>
            <a:r>
              <a:rPr lang="en-GB" dirty="0"/>
              <a:t>More social events.</a:t>
            </a:r>
          </a:p>
          <a:p>
            <a:r>
              <a:rPr lang="en-GB" dirty="0"/>
              <a:t>More targeted workshops.</a:t>
            </a:r>
          </a:p>
          <a:p>
            <a:r>
              <a:rPr lang="en-GB" dirty="0"/>
              <a:t>Weekend / evening </a:t>
            </a:r>
            <a:r>
              <a:rPr lang="en-GB" dirty="0" err="1"/>
              <a:t>QPs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67104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793" y="418491"/>
            <a:ext cx="3086100" cy="2902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96200" y="0"/>
            <a:ext cx="1447800" cy="1482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 rot="19415246">
            <a:off x="816416" y="4130566"/>
            <a:ext cx="4824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Would we do it again?</a:t>
            </a:r>
          </a:p>
        </p:txBody>
      </p:sp>
      <p:sp>
        <p:nvSpPr>
          <p:cNvPr id="4" name="TextBox 3"/>
          <p:cNvSpPr txBox="1"/>
          <p:nvPr/>
        </p:nvSpPr>
        <p:spPr>
          <a:xfrm rot="1437435">
            <a:off x="3688667" y="1089918"/>
            <a:ext cx="49290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Would we recommend others to form Hubs?</a:t>
            </a:r>
          </a:p>
          <a:p>
            <a:endParaRPr lang="en-GB" sz="4000" dirty="0"/>
          </a:p>
        </p:txBody>
      </p:sp>
      <p:sp>
        <p:nvSpPr>
          <p:cNvPr id="8" name="TextBox 7"/>
          <p:cNvSpPr txBox="1"/>
          <p:nvPr/>
        </p:nvSpPr>
        <p:spPr>
          <a:xfrm rot="20979821">
            <a:off x="3252902" y="5370715"/>
            <a:ext cx="4824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Will we continue?</a:t>
            </a:r>
          </a:p>
        </p:txBody>
      </p:sp>
    </p:spTree>
    <p:extLst>
      <p:ext uri="{BB962C8B-B14F-4D97-AF65-F5344CB8AC3E}">
        <p14:creationId xmlns:p14="http://schemas.microsoft.com/office/powerpoint/2010/main" xmlns="" val="104173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3326" y="404664"/>
            <a:ext cx="7772400" cy="1470025"/>
          </a:xfrm>
        </p:spPr>
        <p:txBody>
          <a:bodyPr>
            <a:normAutofit/>
          </a:bodyPr>
          <a:lstStyle/>
          <a:p>
            <a:r>
              <a:rPr lang="en-GB" sz="6000" b="1" dirty="0"/>
              <a:t>Small Is Beautiful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6882" y="2152928"/>
            <a:ext cx="2957256" cy="374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86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10453</TotalTime>
  <Words>447</Words>
  <Application>Microsoft Office PowerPoint</Application>
  <PresentationFormat>On-screen Show (4:3)</PresentationFormat>
  <Paragraphs>140</Paragraphs>
  <Slides>16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WHY?</vt:lpstr>
      <vt:lpstr>5 Towers</vt:lpstr>
      <vt:lpstr>What have we done?</vt:lpstr>
      <vt:lpstr>On the plus side.</vt:lpstr>
      <vt:lpstr>Still to do</vt:lpstr>
      <vt:lpstr>Slide 8</vt:lpstr>
      <vt:lpstr>Small Is Beautiful</vt:lpstr>
      <vt:lpstr>About this presentation</vt:lpstr>
      <vt:lpstr>Context and Challenges</vt:lpstr>
      <vt:lpstr>Going It Alone! </vt:lpstr>
      <vt:lpstr>The road to success</vt:lpstr>
      <vt:lpstr>Where we are Now</vt:lpstr>
      <vt:lpstr>Results</vt:lpstr>
      <vt:lpstr>Concluding thoughts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Lavinia Sullivan</dc:creator>
  <cp:lastModifiedBy>Lesley</cp:lastModifiedBy>
  <cp:revision>20</cp:revision>
  <dcterms:created xsi:type="dcterms:W3CDTF">2006-08-16T00:00:00Z</dcterms:created>
  <dcterms:modified xsi:type="dcterms:W3CDTF">2018-03-05T11:58:22Z</dcterms:modified>
</cp:coreProperties>
</file>