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media/audio11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5" r:id="rId4"/>
    <p:sldId id="263" r:id="rId5"/>
    <p:sldId id="268" r:id="rId6"/>
    <p:sldId id="259" r:id="rId7"/>
    <p:sldId id="260" r:id="rId8"/>
    <p:sldId id="261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59" d="100"/>
          <a:sy n="59" d="100"/>
        </p:scale>
        <p:origin x="-55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51FD8-783F-4850-9F27-D2367C591D2B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30EC-41C6-480A-B395-3CB00CD1AB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9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333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137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077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181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771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61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702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30EC-41C6-480A-B395-3CB00CD1AB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67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1587A-860F-4431-988A-C50F8A35B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D91980-B0C3-4E0F-B4F4-06364FCB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EFFBE-E73C-4278-BEE1-11066035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890BD7-2478-4193-97AE-788314D3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B6B7F8-ED7E-44CE-AABE-9CE789E5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30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1FA95-5888-48EA-99A5-EC16208F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E2D5E-23BD-49B3-97E4-1E627A228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F87F63-B6D2-44C8-AACA-4616F006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5AB6B-3D34-4DB2-AA5E-BF657819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3933D-8A35-4E46-9567-9751E50D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26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9D983F-4261-4E00-9AF4-35346F636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6DFC4F-7160-409A-B81B-52B8D4CAA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2E6369-65B0-4374-AE54-8B44FA0A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29D0E-55C2-469D-88EE-A10A4683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A4940-F31A-45C3-AD54-6188D74C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09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55ACE-A0D8-4967-87BD-2D4AD62E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5F1EF-35F7-43F1-AC66-D63268A1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51A7F-4ADC-4192-B172-3E30226D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3CD72-038A-436E-A9E4-4D00D5CE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7F6BA7-5B1D-4C3F-8FD8-2A12136C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600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F32EB-DFD7-4AF4-8B43-48288B22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42674-BE8C-47C7-AEB7-8922E65F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9D30B2-48BF-494D-B0C9-2B5C5BC8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6FF291-2C72-4FF3-8518-0D708D9D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877987-52C8-4C44-A5D8-97EFC6DA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46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075EB-D73F-447A-AAFC-06753F12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3C19EA-18E7-4669-BA95-A7667D4A3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0C627-FB70-410C-924E-B1917BEE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B5825A-1BCA-4B7B-B222-11CA4B64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A23984-B248-4E95-B018-BB8C9183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26DDA3-0A4F-45B4-8296-4C89CCE5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75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F99DF-9CA0-422B-A8CF-BF3BF89F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268DB-F017-43A1-BEAC-6C8544FC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72A901-D626-4893-A4A0-E97FBD12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83FD80-686F-4D3A-98E0-5442D247D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6AF80E-0203-4B85-BA1F-97C6141D5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3E0B7B-9B6B-4D84-BDAA-78C5E441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26C949-0439-402C-8101-AA20C47C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DD722B-FC29-4A1B-9377-52123DB5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524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5DF35-BAD1-4CD7-AF8C-C40D5EF9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20347-4459-4F22-8FC5-D33FF5E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8BE520-8BD6-44B1-BE86-8BA4F9B6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C2D07B-6AED-4A2F-94DF-4ACB7B9B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47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526CD9-A485-4211-A237-599FF664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06CABD-B63D-4556-9AFE-566F3460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7A44B8-ADCD-4E5C-A38A-8C4C6776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4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A26F1-19D4-42F3-8ED1-57383116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642F8-9547-46EF-9332-080C3E13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301456-E682-4EA5-822F-468EBFECC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54BC77-BD82-4C0B-B151-B70CB173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6E2F87-B9FB-4B10-A81D-F6359077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86C499-B3DA-4DE2-94C9-7741BFA2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95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7C29F-E1A3-4AAE-870D-F4778258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9822B6-DD5C-44AC-8C14-F7F8C9EF7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77ECB-272E-4305-B2E7-309C5982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4A7783-1A40-42C0-B3F7-D08291EB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E5BC78-31EB-4332-AF0D-ADFF0B28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B2E44D-E1D9-43F4-85BA-4668A79E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439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1000">
              <a:srgbClr val="0000FF"/>
            </a:gs>
            <a:gs pos="100000">
              <a:schemeClr val="bg1"/>
            </a:gs>
            <a:gs pos="68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5727D9-5137-451B-80F0-DA7428A8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06B9E4-B313-4BF6-90CD-AF8F34C3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CED9A3-CDCD-486A-9F16-BD24B64B4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9789-1B9A-48F3-84FB-A0AA28E76C0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5091AC-8206-4A0D-868A-14DE971F4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09A4A-7319-4BF2-9285-F50C1D6D2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FFF7-700B-430E-9202-8D64D4F26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44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049CA1-9624-4814-9F4B-4D5985D26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19" y="324024"/>
            <a:ext cx="4193980" cy="593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0C9FEF-EA50-4BDD-BDF2-85F9D0B17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913" y="852259"/>
            <a:ext cx="6832880" cy="4723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DE8E84-DA9F-4F14-8FC0-55D6263B7E36}"/>
              </a:ext>
            </a:extLst>
          </p:cNvPr>
          <p:cNvSpPr txBox="1"/>
          <p:nvPr/>
        </p:nvSpPr>
        <p:spPr>
          <a:xfrm>
            <a:off x="5450890" y="6045690"/>
            <a:ext cx="614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Words: Simon Linford     Colours and animation: Charlie Linford!</a:t>
            </a:r>
          </a:p>
        </p:txBody>
      </p:sp>
    </p:spTree>
    <p:extLst>
      <p:ext uri="{BB962C8B-B14F-4D97-AF65-F5344CB8AC3E}">
        <p14:creationId xmlns:p14="http://schemas.microsoft.com/office/powerpoint/2010/main" xmlns="" val="17729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02C63C-4334-4011-83C6-A25B5913A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639" y="1550708"/>
            <a:ext cx="7076388" cy="53072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EB2B22-76C9-41D4-B65C-48B68426DC08}"/>
              </a:ext>
            </a:extLst>
          </p:cNvPr>
          <p:cNvSpPr/>
          <p:nvPr/>
        </p:nvSpPr>
        <p:spPr>
          <a:xfrm>
            <a:off x="31234" y="151990"/>
            <a:ext cx="121607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#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s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m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b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w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a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r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i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r</a:t>
            </a:r>
            <a:r>
              <a:rPr lang="en-US" sz="13800" b="1" u="sng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s</a:t>
            </a:r>
            <a:r>
              <a:rPr lang="en-US" sz="138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32F98-1161-4625-8F2D-F39F0FED8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66" y="3438428"/>
            <a:ext cx="1814463" cy="2419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636E44-3D13-450F-A8A0-84DA1126F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000676" y="3712967"/>
            <a:ext cx="2271729" cy="17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37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788CB-C936-4C15-BDCE-F10DAA67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9AD40-E5E4-487B-9E43-04B9DE6D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25625"/>
            <a:ext cx="8985312" cy="3314546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Keep them all at same level of let some get ahead?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Starting another batch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Bells too difficult!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Not really enough rope time, but balancing fun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Integrating different ages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71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8C384-C143-4449-AF6E-C4F6C674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Brumdingers</a:t>
            </a:r>
            <a:r>
              <a:rPr lang="en-GB" b="1" dirty="0">
                <a:solidFill>
                  <a:schemeClr val="bg1"/>
                </a:solidFill>
              </a:rPr>
              <a:t>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0794D-4A10-42EC-984A-8AF7B9EE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3453385"/>
          </a:xfrm>
        </p:spPr>
        <p:txBody>
          <a:bodyPr/>
          <a:lstStyle/>
          <a:p>
            <a:r>
              <a:rPr lang="en-GB" b="1" dirty="0"/>
              <a:t>Weekly dedicated practice</a:t>
            </a:r>
          </a:p>
          <a:p>
            <a:r>
              <a:rPr lang="en-GB" b="1" dirty="0"/>
              <a:t>Not with the local band</a:t>
            </a:r>
            <a:br>
              <a:rPr lang="en-GB" b="1" dirty="0"/>
            </a:br>
            <a:r>
              <a:rPr lang="en-GB" b="1" dirty="0"/>
              <a:t>(but with their blessing)</a:t>
            </a:r>
          </a:p>
          <a:p>
            <a:r>
              <a:rPr lang="en-GB" b="1" dirty="0"/>
              <a:t>6.30 to 7.45</a:t>
            </a:r>
          </a:p>
          <a:p>
            <a:r>
              <a:rPr lang="en-GB" b="1" dirty="0"/>
              <a:t>Half time snack break</a:t>
            </a:r>
          </a:p>
          <a:p>
            <a:r>
              <a:rPr lang="en-GB" b="1" dirty="0"/>
              <a:t>£2 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3B64E6-BC5B-4507-A888-82822B44C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883" y="262273"/>
            <a:ext cx="4529806" cy="6405814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38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8C384-C143-4449-AF6E-C4F6C674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Learning the Ropes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0794D-4A10-42EC-984A-8AF7B9EE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793"/>
            <a:ext cx="4923408" cy="2275038"/>
          </a:xfrm>
        </p:spPr>
        <p:txBody>
          <a:bodyPr/>
          <a:lstStyle/>
          <a:p>
            <a:r>
              <a:rPr lang="en-GB" b="1" dirty="0"/>
              <a:t>All following </a:t>
            </a:r>
            <a:r>
              <a:rPr lang="en-GB" b="1" dirty="0" err="1"/>
              <a:t>LtR</a:t>
            </a:r>
            <a:endParaRPr lang="en-GB" b="1" dirty="0"/>
          </a:p>
          <a:p>
            <a:r>
              <a:rPr lang="en-GB" b="1" dirty="0"/>
              <a:t>Learning </a:t>
            </a:r>
            <a:r>
              <a:rPr lang="en-GB" b="1" dirty="0" err="1"/>
              <a:t>handbells</a:t>
            </a:r>
            <a:r>
              <a:rPr lang="en-GB" b="1" dirty="0"/>
              <a:t> in parallel</a:t>
            </a:r>
          </a:p>
          <a:p>
            <a:r>
              <a:rPr lang="en-GB" b="1" dirty="0"/>
              <a:t>Certificate focus</a:t>
            </a:r>
          </a:p>
          <a:p>
            <a:r>
              <a:rPr lang="en-GB" b="1" dirty="0"/>
              <a:t>Weekly Simba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AB593D-0AA5-4491-9D1A-1FB406F63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84716" y="1330108"/>
            <a:ext cx="5430033" cy="4072525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500FCA-673D-41D4-A64E-246F8B6B3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091234"/>
            <a:ext cx="4743475" cy="2537324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8001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788CB-C936-4C15-BDCE-F10DAA67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Recruitment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9AD40-E5E4-487B-9E43-04B9DE6D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25625"/>
            <a:ext cx="9887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Charlie  - hereditary!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Esther - Mum was a ringer at Harborne and Clare told her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Sonny - parent saw note put in church school newsletter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Orson - Sonny brought his friend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Caoimhe - Sonny’s mum brought her along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Sara - Charlie found her school friend’s dad was a </a:t>
            </a:r>
            <a:r>
              <a:rPr lang="en-GB" sz="2400" b="1" dirty="0" err="1">
                <a:latin typeface="Comic Sans MS" panose="030F0702030302020204" pitchFamily="66" charset="0"/>
              </a:rPr>
              <a:t>bellringer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Robbie – Caoimhe brought her friend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James  - Sonny’s mum recommended it to his mum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8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8C384-C143-4449-AF6E-C4F6C674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One year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0794D-4A10-42EC-984A-8AF7B9EE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4351338"/>
          </a:xfrm>
        </p:spPr>
        <p:txBody>
          <a:bodyPr/>
          <a:lstStyle/>
          <a:p>
            <a:r>
              <a:rPr lang="en-GB" b="1" dirty="0"/>
              <a:t>Average attendance 7 of the 8</a:t>
            </a:r>
          </a:p>
          <a:p>
            <a:r>
              <a:rPr lang="en-GB" b="1" dirty="0"/>
              <a:t>No one has given up</a:t>
            </a:r>
          </a:p>
          <a:p>
            <a:r>
              <a:rPr lang="en-GB" b="1" dirty="0"/>
              <a:t>Parents are very happy</a:t>
            </a:r>
          </a:p>
          <a:p>
            <a:r>
              <a:rPr lang="en-GB" b="1" dirty="0"/>
              <a:t>More ‘playtime’ than ‘lesson’</a:t>
            </a:r>
          </a:p>
          <a:p>
            <a:r>
              <a:rPr lang="en-GB" b="1" dirty="0"/>
              <a:t>Debut at Christingle service</a:t>
            </a:r>
          </a:p>
          <a:p>
            <a:r>
              <a:rPr lang="en-GB" b="1" dirty="0"/>
              <a:t>Monthly ‘Church Parade’</a:t>
            </a:r>
          </a:p>
          <a:p>
            <a:r>
              <a:rPr lang="en-GB" b="1" dirty="0"/>
              <a:t>RWNYC entry!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7C5B35-770A-485B-BB96-CB2843A1B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575" y="2644022"/>
            <a:ext cx="4596859" cy="385202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69755B-50C6-40D7-A00A-F54EEB8D4146}"/>
              </a:ext>
            </a:extLst>
          </p:cNvPr>
          <p:cNvSpPr txBox="1"/>
          <p:nvPr/>
        </p:nvSpPr>
        <p:spPr>
          <a:xfrm>
            <a:off x="8648700" y="2076450"/>
            <a:ext cx="21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‘Church Parade’</a:t>
            </a:r>
          </a:p>
        </p:txBody>
      </p:sp>
    </p:spTree>
    <p:extLst>
      <p:ext uri="{BB962C8B-B14F-4D97-AF65-F5344CB8AC3E}">
        <p14:creationId xmlns:p14="http://schemas.microsoft.com/office/powerpoint/2010/main" xmlns="" val="277702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CD58EB-F470-4749-BF27-1A74F7E579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42" y="688157"/>
            <a:ext cx="11839794" cy="5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9870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C89C49-8031-4DB6-927D-73E01267AB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20" y="226243"/>
            <a:ext cx="11532677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55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85D28-8BE9-435E-9879-408ACEFE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59987">
            <a:off x="-85725" y="469900"/>
            <a:ext cx="4876800" cy="1325563"/>
          </a:xfrm>
          <a:solidFill>
            <a:schemeClr val="tx1"/>
          </a:solidFill>
        </p:spPr>
        <p:txBody>
          <a:bodyPr/>
          <a:lstStyle/>
          <a:p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O</a:t>
            </a:r>
            <a:r>
              <a:rPr lang="en-GB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  <a:r>
              <a:rPr lang="en-GB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r>
              <a:rPr lang="en-GB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r</a:t>
            </a:r>
            <a:r>
              <a:rPr lang="en-GB" b="1" u="sng" dirty="0">
                <a:latin typeface="Comic Sans MS" panose="030F0702030302020204" pitchFamily="66" charset="0"/>
              </a:rPr>
              <a:t> </a:t>
            </a:r>
            <a:r>
              <a:rPr lang="en-GB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  <a:r>
              <a:rPr lang="en-GB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en-GB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GB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GB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</a:t>
            </a:r>
            <a:r>
              <a:rPr lang="en-GB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46C29-E2B4-41EB-885F-9FFF29168EE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452317">
            <a:off x="2418291" y="2589582"/>
            <a:ext cx="9458109" cy="3275502"/>
          </a:xfrm>
          <a:solidFill>
            <a:schemeClr val="tx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0" scaled="0"/>
            </a:gra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00FF"/>
                </a:solidFill>
                <a:latin typeface="Comic Sans MS" panose="030F0702030302020204" pitchFamily="66" charset="0"/>
              </a:rPr>
              <a:t>We build Jenga towers out of caramel wafer bars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We give each other piggy backs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We play tickle monster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00FF"/>
                </a:solidFill>
                <a:latin typeface="Comic Sans MS" panose="030F0702030302020204" pitchFamily="66" charset="0"/>
              </a:rPr>
              <a:t>Play the piano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Piggy in the middle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We drop Caoimhe on the hard stone floor</a:t>
            </a:r>
          </a:p>
        </p:txBody>
      </p:sp>
    </p:spTree>
    <p:extLst>
      <p:ext uri="{BB962C8B-B14F-4D97-AF65-F5344CB8AC3E}">
        <p14:creationId xmlns:p14="http://schemas.microsoft.com/office/powerpoint/2010/main" xmlns="" val="44855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DD9968-954E-4772-BAB2-08362768F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300" y="2051064"/>
            <a:ext cx="3366582" cy="325049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7DCC380B-2181-4B64-B493-0388447490B3}"/>
              </a:ext>
            </a:extLst>
          </p:cNvPr>
          <p:cNvSpPr/>
          <p:nvPr/>
        </p:nvSpPr>
        <p:spPr>
          <a:xfrm>
            <a:off x="157887" y="5301557"/>
            <a:ext cx="3495555" cy="1423319"/>
          </a:xfrm>
          <a:prstGeom prst="wedgeEllipseCallout">
            <a:avLst>
              <a:gd name="adj1" fmla="val 122569"/>
              <a:gd name="adj2" fmla="val -122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it’s the highlight of the week and I can’t wait to come - </a:t>
            </a:r>
            <a:r>
              <a:rPr lang="en-GB" dirty="0" err="1"/>
              <a:t>charlie</a:t>
            </a:r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6052326-FF69-41A1-9FB3-06EEB1167C38}"/>
              </a:ext>
            </a:extLst>
          </p:cNvPr>
          <p:cNvSpPr/>
          <p:nvPr/>
        </p:nvSpPr>
        <p:spPr>
          <a:xfrm>
            <a:off x="1078877" y="2464172"/>
            <a:ext cx="2210957" cy="1584960"/>
          </a:xfrm>
          <a:prstGeom prst="wedgeEllipseCallout">
            <a:avLst>
              <a:gd name="adj1" fmla="val 153978"/>
              <a:gd name="adj2" fmla="val 33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Its fun - </a:t>
            </a:r>
            <a:r>
              <a:rPr lang="en-GB" sz="2800" dirty="0" err="1"/>
              <a:t>sara</a:t>
            </a:r>
            <a:endParaRPr lang="en-GB" sz="28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60BE8A11-4BD1-4419-84E8-A54E4834E2BE}"/>
              </a:ext>
            </a:extLst>
          </p:cNvPr>
          <p:cNvSpPr/>
          <p:nvPr/>
        </p:nvSpPr>
        <p:spPr>
          <a:xfrm>
            <a:off x="2327766" y="880542"/>
            <a:ext cx="2407534" cy="1687882"/>
          </a:xfrm>
          <a:prstGeom prst="wedgeEllipseCallout">
            <a:avLst>
              <a:gd name="adj1" fmla="val 73935"/>
              <a:gd name="adj2" fmla="val 35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Its brilliant and I like it - </a:t>
            </a:r>
            <a:r>
              <a:rPr lang="en-GB" dirty="0" err="1"/>
              <a:t>orson</a:t>
            </a:r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41A4FB98-7158-4749-8DF7-921DBD623063}"/>
              </a:ext>
            </a:extLst>
          </p:cNvPr>
          <p:cNvSpPr/>
          <p:nvPr/>
        </p:nvSpPr>
        <p:spPr>
          <a:xfrm>
            <a:off x="5262394" y="154752"/>
            <a:ext cx="2635036" cy="1640117"/>
          </a:xfrm>
          <a:prstGeom prst="wedgeEllipseCallout">
            <a:avLst>
              <a:gd name="adj1" fmla="val -14384"/>
              <a:gd name="adj2" fmla="val 7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look forward to the caramel wafers - </a:t>
            </a:r>
            <a:r>
              <a:rPr lang="en-GB" dirty="0" err="1"/>
              <a:t>robbie</a:t>
            </a:r>
            <a:endParaRPr lang="en-GB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A557A366-9A70-4FBA-B7A6-7110050B0348}"/>
              </a:ext>
            </a:extLst>
          </p:cNvPr>
          <p:cNvSpPr/>
          <p:nvPr/>
        </p:nvSpPr>
        <p:spPr>
          <a:xfrm>
            <a:off x="8424525" y="5084758"/>
            <a:ext cx="3044141" cy="1640118"/>
          </a:xfrm>
          <a:prstGeom prst="wedgeEllipseCallout">
            <a:avLst>
              <a:gd name="adj1" fmla="val -100964"/>
              <a:gd name="adj2" fmla="val -19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Its marvellous and magnificent - sonny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F5652728-B516-47BD-B7E0-D27F479E111A}"/>
              </a:ext>
            </a:extLst>
          </p:cNvPr>
          <p:cNvSpPr/>
          <p:nvPr/>
        </p:nvSpPr>
        <p:spPr>
          <a:xfrm>
            <a:off x="8101882" y="154752"/>
            <a:ext cx="2635036" cy="1640117"/>
          </a:xfrm>
          <a:prstGeom prst="wedgeEllipseCallout">
            <a:avLst>
              <a:gd name="adj1" fmla="val -112765"/>
              <a:gd name="adj2" fmla="val 90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can’t rush perfection - </a:t>
            </a:r>
            <a:r>
              <a:rPr lang="en-GB" dirty="0" err="1"/>
              <a:t>caoimhe</a:t>
            </a:r>
            <a:endParaRPr lang="en-GB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0F5AA360-353B-4645-A95F-9FFDF318A885}"/>
              </a:ext>
            </a:extLst>
          </p:cNvPr>
          <p:cNvSpPr/>
          <p:nvPr/>
        </p:nvSpPr>
        <p:spPr>
          <a:xfrm>
            <a:off x="8546715" y="2356701"/>
            <a:ext cx="3044141" cy="1329179"/>
          </a:xfrm>
          <a:prstGeom prst="wedgeEllipseCallout">
            <a:avLst>
              <a:gd name="adj1" fmla="val -82247"/>
              <a:gd name="adj2" fmla="val -9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                        ” </a:t>
            </a:r>
            <a:r>
              <a:rPr lang="en-GB" dirty="0" err="1"/>
              <a:t>james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(a boy of few words)</a:t>
            </a:r>
          </a:p>
        </p:txBody>
      </p:sp>
    </p:spTree>
    <p:extLst>
      <p:ext uri="{BB962C8B-B14F-4D97-AF65-F5344CB8AC3E}">
        <p14:creationId xmlns:p14="http://schemas.microsoft.com/office/powerpoint/2010/main" xmlns="" val="192210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276</Words>
  <Application>Microsoft Office PowerPoint</Application>
  <PresentationFormat>Custom</PresentationFormat>
  <Paragraphs>59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Brumdingers format</vt:lpstr>
      <vt:lpstr>Learning the Ropes</vt:lpstr>
      <vt:lpstr>Recruitment methods</vt:lpstr>
      <vt:lpstr>One year on…</vt:lpstr>
      <vt:lpstr>Slide 6</vt:lpstr>
      <vt:lpstr>Slide 7</vt:lpstr>
      <vt:lpstr>Other activities!</vt:lpstr>
      <vt:lpstr>Slide 9</vt:lpstr>
      <vt:lpstr>Slide 10</vt:lpstr>
      <vt:lpstr>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Linford C-Zero</dc:creator>
  <cp:lastModifiedBy>Lesley</cp:lastModifiedBy>
  <cp:revision>32</cp:revision>
  <dcterms:created xsi:type="dcterms:W3CDTF">2018-02-17T09:52:02Z</dcterms:created>
  <dcterms:modified xsi:type="dcterms:W3CDTF">2018-03-05T14:45:32Z</dcterms:modified>
</cp:coreProperties>
</file>