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6"/>
  </p:notesMasterIdLst>
  <p:sldIdLst>
    <p:sldId id="280" r:id="rId2"/>
    <p:sldId id="281" r:id="rId3"/>
    <p:sldId id="305" r:id="rId4"/>
    <p:sldId id="304" r:id="rId5"/>
    <p:sldId id="282" r:id="rId6"/>
    <p:sldId id="308" r:id="rId7"/>
    <p:sldId id="283" r:id="rId8"/>
    <p:sldId id="306" r:id="rId9"/>
    <p:sldId id="309" r:id="rId10"/>
    <p:sldId id="307" r:id="rId11"/>
    <p:sldId id="264" r:id="rId12"/>
    <p:sldId id="266" r:id="rId13"/>
    <p:sldId id="284" r:id="rId14"/>
    <p:sldId id="289" r:id="rId15"/>
    <p:sldId id="271" r:id="rId16"/>
    <p:sldId id="290" r:id="rId17"/>
    <p:sldId id="275" r:id="rId18"/>
    <p:sldId id="273" r:id="rId19"/>
    <p:sldId id="278" r:id="rId20"/>
    <p:sldId id="285" r:id="rId21"/>
    <p:sldId id="286" r:id="rId22"/>
    <p:sldId id="293" r:id="rId23"/>
    <p:sldId id="294" r:id="rId24"/>
    <p:sldId id="288" r:id="rId25"/>
    <p:sldId id="295" r:id="rId26"/>
    <p:sldId id="311" r:id="rId27"/>
    <p:sldId id="296" r:id="rId28"/>
    <p:sldId id="298" r:id="rId29"/>
    <p:sldId id="299" r:id="rId30"/>
    <p:sldId id="302" r:id="rId31"/>
    <p:sldId id="303" r:id="rId32"/>
    <p:sldId id="313" r:id="rId33"/>
    <p:sldId id="314"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B2B2B2"/>
    <a:srgbClr val="0066FF"/>
    <a:srgbClr val="003399"/>
    <a:srgbClr val="99FF99"/>
    <a:srgbClr val="FF66FF"/>
    <a:srgbClr val="CCFF66"/>
    <a:srgbClr val="FFCCFF"/>
    <a:srgbClr val="FFFF66"/>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0" autoAdjust="0"/>
    <p:restoredTop sz="94660"/>
  </p:normalViewPr>
  <p:slideViewPr>
    <p:cSldViewPr snapToGrid="0">
      <p:cViewPr varScale="1">
        <p:scale>
          <a:sx n="65" d="100"/>
          <a:sy n="65" d="100"/>
        </p:scale>
        <p:origin x="9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3399"/>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'[Chart in Microsoft PowerPoint]Sheet1'!$A$1:$A$3</c:f>
              <c:strCache>
                <c:ptCount val="3"/>
                <c:pt idx="0">
                  <c:v>Were meeting before</c:v>
                </c:pt>
                <c:pt idx="1">
                  <c:v>Not important</c:v>
                </c:pt>
                <c:pt idx="2">
                  <c:v>Significant motivating factor</c:v>
                </c:pt>
              </c:strCache>
            </c:strRef>
          </c:cat>
          <c:val>
            <c:numRef>
              <c:f>'[Chart in Microsoft PowerPoint]Sheet1'!$B$1:$B$3</c:f>
              <c:numCache>
                <c:formatCode>General</c:formatCode>
                <c:ptCount val="3"/>
                <c:pt idx="0">
                  <c:v>2</c:v>
                </c:pt>
                <c:pt idx="1">
                  <c:v>1</c:v>
                </c:pt>
                <c:pt idx="2">
                  <c:v>9</c:v>
                </c:pt>
              </c:numCache>
            </c:numRef>
          </c:val>
        </c:ser>
        <c:dLbls>
          <c:dLblPos val="inEnd"/>
          <c:showLegendKey val="0"/>
          <c:showVal val="1"/>
          <c:showCatName val="0"/>
          <c:showSerName val="0"/>
          <c:showPercent val="0"/>
          <c:showBubbleSize val="0"/>
        </c:dLbls>
        <c:gapWidth val="65"/>
        <c:axId val="235655760"/>
        <c:axId val="235656152"/>
      </c:barChart>
      <c:catAx>
        <c:axId val="23565576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dk1">
                    <a:lumMod val="75000"/>
                    <a:lumOff val="25000"/>
                  </a:schemeClr>
                </a:solidFill>
                <a:latin typeface="Century Gothic" panose="020B0502020202020204" pitchFamily="34" charset="0"/>
                <a:ea typeface="+mn-ea"/>
                <a:cs typeface="+mn-cs"/>
              </a:defRPr>
            </a:pPr>
            <a:endParaRPr lang="en-US"/>
          </a:p>
        </c:txPr>
        <c:crossAx val="235656152"/>
        <c:crosses val="autoZero"/>
        <c:auto val="1"/>
        <c:lblAlgn val="ctr"/>
        <c:lblOffset val="100"/>
        <c:noMultiLvlLbl val="0"/>
      </c:catAx>
      <c:valAx>
        <c:axId val="23565615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356557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3307529596774"/>
          <c:y val="8.1742543545693158E-2"/>
          <c:w val="0.84070996267871578"/>
          <c:h val="0.80250513004056312"/>
        </c:manualLayout>
      </c:layout>
      <c:barChart>
        <c:barDir val="bar"/>
        <c:grouping val="clustered"/>
        <c:varyColors val="0"/>
        <c:ser>
          <c:idx val="0"/>
          <c:order val="0"/>
          <c:spPr>
            <a:solidFill>
              <a:srgbClr val="003399"/>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'[Chart in Microsoft PowerPoint]Sheet1'!$A$1:$A$3</c:f>
              <c:strCache>
                <c:ptCount val="3"/>
                <c:pt idx="0">
                  <c:v>No set pattern</c:v>
                </c:pt>
                <c:pt idx="1">
                  <c:v>Weekly</c:v>
                </c:pt>
                <c:pt idx="2">
                  <c:v>Monthly</c:v>
                </c:pt>
              </c:strCache>
            </c:strRef>
          </c:cat>
          <c:val>
            <c:numRef>
              <c:f>'[Chart in Microsoft PowerPoint]Sheet1'!$B$1:$B$3</c:f>
              <c:numCache>
                <c:formatCode>General</c:formatCode>
                <c:ptCount val="3"/>
                <c:pt idx="0">
                  <c:v>1</c:v>
                </c:pt>
                <c:pt idx="1">
                  <c:v>2</c:v>
                </c:pt>
                <c:pt idx="2">
                  <c:v>8</c:v>
                </c:pt>
              </c:numCache>
            </c:numRef>
          </c:val>
        </c:ser>
        <c:dLbls>
          <c:dLblPos val="inEnd"/>
          <c:showLegendKey val="0"/>
          <c:showVal val="1"/>
          <c:showCatName val="0"/>
          <c:showSerName val="0"/>
          <c:showPercent val="0"/>
          <c:showBubbleSize val="0"/>
        </c:dLbls>
        <c:gapWidth val="65"/>
        <c:axId val="369836864"/>
        <c:axId val="369838824"/>
      </c:barChart>
      <c:catAx>
        <c:axId val="3698368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Century Gothic" panose="020B0502020202020204" pitchFamily="34" charset="0"/>
                <a:ea typeface="+mn-ea"/>
                <a:cs typeface="+mn-cs"/>
              </a:defRPr>
            </a:pPr>
            <a:endParaRPr lang="en-US"/>
          </a:p>
        </c:txPr>
        <c:crossAx val="369838824"/>
        <c:crosses val="autoZero"/>
        <c:auto val="1"/>
        <c:lblAlgn val="ctr"/>
        <c:lblOffset val="100"/>
        <c:noMultiLvlLbl val="0"/>
      </c:catAx>
      <c:valAx>
        <c:axId val="36983882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3698368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w="9525" cap="flat" cmpd="sng" algn="ctr">
              <a:solidFill>
                <a:schemeClr val="lt1">
                  <a:alpha val="50000"/>
                </a:schemeClr>
              </a:solidFill>
              <a:round/>
            </a:ln>
            <a:effectLst/>
          </c:spPr>
          <c:invertIfNegative val="0"/>
          <c:dPt>
            <c:idx val="0"/>
            <c:invertIfNegative val="0"/>
            <c:bubble3D val="0"/>
            <c:spPr>
              <a:solidFill>
                <a:srgbClr val="003399"/>
              </a:solidFill>
              <a:ln w="9525" cap="flat" cmpd="sng" algn="ctr">
                <a:solidFill>
                  <a:schemeClr val="lt1">
                    <a:alpha val="50000"/>
                  </a:schemeClr>
                </a:solidFill>
                <a:round/>
              </a:ln>
              <a:effectLst/>
            </c:spPr>
          </c:dPt>
          <c:dPt>
            <c:idx val="1"/>
            <c:invertIfNegative val="0"/>
            <c:bubble3D val="0"/>
            <c:spPr>
              <a:solidFill>
                <a:srgbClr val="003399"/>
              </a:solidFill>
              <a:ln w="9525" cap="flat" cmpd="sng" algn="ctr">
                <a:solidFill>
                  <a:schemeClr val="lt1">
                    <a:alpha val="50000"/>
                  </a:schemeClr>
                </a:solidFill>
                <a:round/>
              </a:ln>
              <a:effectLst/>
            </c:spPr>
          </c:dPt>
          <c:dPt>
            <c:idx val="2"/>
            <c:invertIfNegative val="0"/>
            <c:bubble3D val="0"/>
            <c:spPr>
              <a:solidFill>
                <a:srgbClr val="003399"/>
              </a:solidFill>
              <a:ln w="9525" cap="flat" cmpd="sng" algn="ctr">
                <a:solidFill>
                  <a:schemeClr val="lt1">
                    <a:alpha val="50000"/>
                  </a:schemeClr>
                </a:solidFill>
                <a:round/>
              </a:ln>
              <a:effectLst/>
            </c:spPr>
          </c:dPt>
          <c:dPt>
            <c:idx val="3"/>
            <c:invertIfNegative val="0"/>
            <c:bubble3D val="0"/>
            <c:spPr>
              <a:solidFill>
                <a:srgbClr val="003399"/>
              </a:solidFill>
              <a:ln w="9525" cap="flat" cmpd="sng" algn="ctr">
                <a:solidFill>
                  <a:schemeClr val="lt1">
                    <a:alpha val="50000"/>
                  </a:schemeClr>
                </a:solidFill>
                <a:round/>
              </a:ln>
              <a:effectLst/>
            </c:spPr>
          </c:dPt>
          <c:dPt>
            <c:idx val="4"/>
            <c:invertIfNegative val="0"/>
            <c:bubble3D val="0"/>
            <c:spPr>
              <a:solidFill>
                <a:srgbClr val="003399"/>
              </a:solidFill>
              <a:ln w="9525" cap="flat" cmpd="sng" algn="ctr">
                <a:solidFill>
                  <a:schemeClr val="lt1">
                    <a:alpha val="50000"/>
                  </a:schemeClr>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Sheet1!$A$5:$A$9</c:f>
              <c:strCache>
                <c:ptCount val="5"/>
                <c:pt idx="0">
                  <c:v>Sunday afternoon</c:v>
                </c:pt>
                <c:pt idx="1">
                  <c:v>Saturday evening</c:v>
                </c:pt>
                <c:pt idx="2">
                  <c:v>Saturday afternoon</c:v>
                </c:pt>
                <c:pt idx="3">
                  <c:v>Saturday morning</c:v>
                </c:pt>
                <c:pt idx="4">
                  <c:v>Weekday</c:v>
                </c:pt>
              </c:strCache>
            </c:strRef>
          </c:cat>
          <c:val>
            <c:numRef>
              <c:f>Sheet1!$B$5:$B$9</c:f>
              <c:numCache>
                <c:formatCode>General</c:formatCode>
                <c:ptCount val="5"/>
                <c:pt idx="0">
                  <c:v>3</c:v>
                </c:pt>
                <c:pt idx="1">
                  <c:v>2</c:v>
                </c:pt>
                <c:pt idx="2">
                  <c:v>3.5</c:v>
                </c:pt>
                <c:pt idx="3">
                  <c:v>1.5</c:v>
                </c:pt>
                <c:pt idx="4">
                  <c:v>1</c:v>
                </c:pt>
              </c:numCache>
            </c:numRef>
          </c:val>
        </c:ser>
        <c:dLbls>
          <c:dLblPos val="inEnd"/>
          <c:showLegendKey val="0"/>
          <c:showVal val="1"/>
          <c:showCatName val="0"/>
          <c:showSerName val="0"/>
          <c:showPercent val="0"/>
          <c:showBubbleSize val="0"/>
        </c:dLbls>
        <c:gapWidth val="65"/>
        <c:axId val="369835688"/>
        <c:axId val="369840000"/>
      </c:barChart>
      <c:catAx>
        <c:axId val="36983568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Century Gothic" panose="020B0502020202020204" pitchFamily="34" charset="0"/>
                <a:ea typeface="+mn-ea"/>
                <a:cs typeface="+mn-cs"/>
              </a:defRPr>
            </a:pPr>
            <a:endParaRPr lang="en-US"/>
          </a:p>
        </c:txPr>
        <c:crossAx val="369840000"/>
        <c:crosses val="autoZero"/>
        <c:auto val="1"/>
        <c:lblAlgn val="ctr"/>
        <c:lblOffset val="100"/>
        <c:noMultiLvlLbl val="0"/>
      </c:catAx>
      <c:valAx>
        <c:axId val="36984000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36983568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F7477-365E-4F70-9BF5-C465BC41E94A}" type="datetimeFigureOut">
              <a:rPr lang="en-US" smtClean="0"/>
              <a:t>3/2/2018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78032-5448-4CE3-A92E-4D3C0BA5489E}" type="slidenum">
              <a:rPr lang="en-US" smtClean="0"/>
              <a:t>‹#›</a:t>
            </a:fld>
            <a:endParaRPr lang="en-US"/>
          </a:p>
        </p:txBody>
      </p:sp>
    </p:spTree>
    <p:extLst>
      <p:ext uri="{BB962C8B-B14F-4D97-AF65-F5344CB8AC3E}">
        <p14:creationId xmlns:p14="http://schemas.microsoft.com/office/powerpoint/2010/main" val="66670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778032-5448-4CE3-A92E-4D3C0BA5489E}" type="slidenum">
              <a:rPr lang="en-US" smtClean="0"/>
              <a:t>16</a:t>
            </a:fld>
            <a:endParaRPr lang="en-US"/>
          </a:p>
        </p:txBody>
      </p:sp>
    </p:spTree>
    <p:extLst>
      <p:ext uri="{BB962C8B-B14F-4D97-AF65-F5344CB8AC3E}">
        <p14:creationId xmlns:p14="http://schemas.microsoft.com/office/powerpoint/2010/main" val="199103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778032-5448-4CE3-A92E-4D3C0BA5489E}" type="slidenum">
              <a:rPr lang="en-US" smtClean="0"/>
              <a:t>17</a:t>
            </a:fld>
            <a:endParaRPr lang="en-US"/>
          </a:p>
        </p:txBody>
      </p:sp>
    </p:spTree>
    <p:extLst>
      <p:ext uri="{BB962C8B-B14F-4D97-AF65-F5344CB8AC3E}">
        <p14:creationId xmlns:p14="http://schemas.microsoft.com/office/powerpoint/2010/main" val="335624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D8F832-310B-4F29-9309-E5075EF8A10F}" type="datetime1">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32A0-EB8D-47BE-89B7-149E76E860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68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75B56-1583-4400-93B6-6C2869DBBD0F}" type="datetime1">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16669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21A1B4-565A-40E0-BBCE-767A56B519DE}" type="datetime1">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157382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C3683-13DB-41E1-85F3-3164844C39CF}" type="datetime1">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358256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C6F33A-E4ED-49BA-A78F-5708D093A216}" type="datetime1">
              <a:rPr lang="en-US" smtClean="0"/>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32A0-EB8D-47BE-89B7-149E76E8602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16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2D2876-0D41-4283-8273-BA2D91626823}" type="datetime1">
              <a:rPr lang="en-US" smtClean="0"/>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6473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DBCB58-28DF-4B58-84DE-977B13BC8D6D}" type="datetime1">
              <a:rPr lang="en-US" smtClean="0"/>
              <a:t>3/2/2018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325989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363EAA-D521-4B12-8F49-0D872F6B7D26}" type="datetime1">
              <a:rPr lang="en-US" smtClean="0"/>
              <a:t>3/2/2018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408462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9FA709-E578-4DFA-973A-10B56AED9AE1}" type="datetime1">
              <a:rPr lang="en-US" smtClean="0"/>
              <a:t>3/2/2018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160331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D83AA53-98CE-465E-B589-F443B832F5A7}" type="datetime1">
              <a:rPr lang="en-US" smtClean="0"/>
              <a:t>3/2/2018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B2832A0-EB8D-47BE-89B7-149E76E86021}" type="slidenum">
              <a:rPr lang="en-US" smtClean="0"/>
              <a:t>‹#›</a:t>
            </a:fld>
            <a:endParaRPr lang="en-US"/>
          </a:p>
        </p:txBody>
      </p:sp>
    </p:spTree>
    <p:extLst>
      <p:ext uri="{BB962C8B-B14F-4D97-AF65-F5344CB8AC3E}">
        <p14:creationId xmlns:p14="http://schemas.microsoft.com/office/powerpoint/2010/main" val="127041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68D7E-C73D-4227-B780-C8E2C2AAAFC0}" type="datetime1">
              <a:rPr lang="en-US" smtClean="0"/>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832A0-EB8D-47BE-89B7-149E76E86021}" type="slidenum">
              <a:rPr lang="en-US" smtClean="0"/>
              <a:t>‹#›</a:t>
            </a:fld>
            <a:endParaRPr lang="en-US"/>
          </a:p>
        </p:txBody>
      </p:sp>
    </p:spTree>
    <p:extLst>
      <p:ext uri="{BB962C8B-B14F-4D97-AF65-F5344CB8AC3E}">
        <p14:creationId xmlns:p14="http://schemas.microsoft.com/office/powerpoint/2010/main" val="131219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79B830-0805-4068-8FE7-62526A3A9EED}" type="datetime1">
              <a:rPr lang="en-US" smtClean="0"/>
              <a:t>3/2/2018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B2832A0-EB8D-47BE-89B7-149E76E8602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7825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image" Target="../media/image15.jpeg"/><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5611" y="1122363"/>
            <a:ext cx="10568189" cy="2686366"/>
          </a:xfrm>
        </p:spPr>
        <p:txBody>
          <a:bodyPr>
            <a:normAutofit/>
          </a:bodyPr>
          <a:lstStyle/>
          <a:p>
            <a:r>
              <a:rPr lang="en-GB" sz="8800" dirty="0" smtClean="0">
                <a:latin typeface="Century Gothic" panose="020B0502020202020204" pitchFamily="34" charset="0"/>
              </a:rPr>
              <a:t>Developing </a:t>
            </a:r>
            <a:br>
              <a:rPr lang="en-GB" sz="8800" dirty="0" smtClean="0">
                <a:latin typeface="Century Gothic" panose="020B0502020202020204" pitchFamily="34" charset="0"/>
              </a:rPr>
            </a:br>
            <a:r>
              <a:rPr lang="en-GB" sz="8800" dirty="0" smtClean="0">
                <a:latin typeface="Century Gothic" panose="020B0502020202020204" pitchFamily="34" charset="0"/>
              </a:rPr>
              <a:t>Youth Teams</a:t>
            </a:r>
            <a:endParaRPr lang="en-US" sz="8800" dirty="0">
              <a:latin typeface="Century Gothic" panose="020B0502020202020204" pitchFamily="34" charset="0"/>
            </a:endParaRPr>
          </a:p>
        </p:txBody>
      </p:sp>
      <p:sp>
        <p:nvSpPr>
          <p:cNvPr id="3" name="Subtitle 2"/>
          <p:cNvSpPr>
            <a:spLocks noGrp="1"/>
          </p:cNvSpPr>
          <p:nvPr>
            <p:ph type="subTitle" idx="1"/>
          </p:nvPr>
        </p:nvSpPr>
        <p:spPr>
          <a:xfrm>
            <a:off x="2017986" y="5029200"/>
            <a:ext cx="9194498" cy="1056290"/>
          </a:xfrm>
        </p:spPr>
        <p:txBody>
          <a:bodyPr>
            <a:normAutofit/>
          </a:bodyPr>
          <a:lstStyle/>
          <a:p>
            <a:pPr algn="r"/>
            <a:r>
              <a:rPr lang="en-GB" sz="3600" dirty="0" smtClean="0">
                <a:latin typeface="Century Gothic" panose="020B0502020202020204" pitchFamily="34" charset="0"/>
              </a:rPr>
              <a:t>Linda </a:t>
            </a:r>
            <a:r>
              <a:rPr lang="en-GB" sz="3600" dirty="0" err="1" smtClean="0">
                <a:latin typeface="Century Gothic" panose="020B0502020202020204" pitchFamily="34" charset="0"/>
              </a:rPr>
              <a:t>Garton</a:t>
            </a:r>
            <a:r>
              <a:rPr lang="en-GB" sz="3600" dirty="0" smtClean="0">
                <a:latin typeface="Century Gothic" panose="020B0502020202020204" pitchFamily="34" charset="0"/>
              </a:rPr>
              <a:t> and</a:t>
            </a:r>
            <a:r>
              <a:rPr lang="en-GB" sz="3600" dirty="0">
                <a:latin typeface="Century Gothic" panose="020B0502020202020204" pitchFamily="34" charset="0"/>
              </a:rPr>
              <a:t> </a:t>
            </a:r>
            <a:r>
              <a:rPr lang="en-GB" sz="3600" dirty="0" smtClean="0">
                <a:latin typeface="Century Gothic" panose="020B0502020202020204" pitchFamily="34" charset="0"/>
              </a:rPr>
              <a:t>John Loveless</a:t>
            </a:r>
            <a:endParaRPr lang="en-US" sz="3600" dirty="0" smtClean="0">
              <a:latin typeface="Century Gothic" panose="020B0502020202020204" pitchFamily="34" charset="0"/>
            </a:endParaRPr>
          </a:p>
          <a:p>
            <a:pPr algn="r"/>
            <a:endParaRPr lang="en-US" dirty="0"/>
          </a:p>
        </p:txBody>
      </p:sp>
      <p:sp>
        <p:nvSpPr>
          <p:cNvPr id="4" name="Slide Number Placeholder 3"/>
          <p:cNvSpPr>
            <a:spLocks noGrp="1"/>
          </p:cNvSpPr>
          <p:nvPr>
            <p:ph type="sldNum" sz="quarter" idx="12"/>
          </p:nvPr>
        </p:nvSpPr>
        <p:spPr/>
        <p:txBody>
          <a:bodyPr/>
          <a:lstStyle/>
          <a:p>
            <a:fld id="{BB2832A0-EB8D-47BE-89B7-149E76E86021}" type="slidenum">
              <a:rPr lang="en-US" smtClean="0"/>
              <a:t>1</a:t>
            </a:fld>
            <a:endParaRPr lang="en-US"/>
          </a:p>
        </p:txBody>
      </p:sp>
    </p:spTree>
    <p:extLst>
      <p:ext uri="{BB962C8B-B14F-4D97-AF65-F5344CB8AC3E}">
        <p14:creationId xmlns:p14="http://schemas.microsoft.com/office/powerpoint/2010/main" val="1864761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Bedfordshire Young Ringers</a:t>
            </a:r>
          </a:p>
        </p:txBody>
      </p:sp>
      <p:sp>
        <p:nvSpPr>
          <p:cNvPr id="3" name="Subtitle 2"/>
          <p:cNvSpPr>
            <a:spLocks noGrp="1"/>
          </p:cNvSpPr>
          <p:nvPr>
            <p:ph idx="1"/>
          </p:nvPr>
        </p:nvSpPr>
        <p:spPr>
          <a:xfrm>
            <a:off x="1097280" y="1976283"/>
            <a:ext cx="10058400" cy="4232787"/>
          </a:xfrm>
        </p:spPr>
        <p:txBody>
          <a:bodyPr>
            <a:normAutofit fontScale="55000" lnSpcReduction="20000"/>
          </a:bodyPr>
          <a:lstStyle/>
          <a:p>
            <a:r>
              <a:rPr lang="en-GB" sz="4500" dirty="0" smtClean="0">
                <a:latin typeface="Century Gothic" panose="020B0502020202020204" pitchFamily="34" charset="0"/>
              </a:rPr>
              <a:t>Reasons for success?</a:t>
            </a:r>
            <a:endParaRPr lang="en-GB" sz="1800" dirty="0" smtClean="0">
              <a:latin typeface="Century Gothic" panose="020B0502020202020204" pitchFamily="34" charset="0"/>
            </a:endParaRPr>
          </a:p>
          <a:p>
            <a:pPr>
              <a:buFont typeface="Arial" panose="020B0604020202020204" pitchFamily="34" charset="0"/>
              <a:buChar char="•"/>
            </a:pPr>
            <a:r>
              <a:rPr lang="en-GB" sz="2800" dirty="0" smtClean="0">
                <a:latin typeface="Century Gothic" panose="020B0502020202020204" pitchFamily="34" charset="0"/>
              </a:rPr>
              <a:t>  </a:t>
            </a:r>
            <a:r>
              <a:rPr lang="en-GB" sz="3800" dirty="0" smtClean="0">
                <a:latin typeface="Century Gothic" panose="020B0502020202020204" pitchFamily="34" charset="0"/>
              </a:rPr>
              <a:t>Regular meetings (monthly)</a:t>
            </a:r>
          </a:p>
          <a:p>
            <a:pPr>
              <a:buFont typeface="Arial" panose="020B0604020202020204" pitchFamily="34" charset="0"/>
              <a:buChar char="•"/>
            </a:pPr>
            <a:r>
              <a:rPr lang="en-GB" sz="3800" dirty="0" smtClean="0">
                <a:latin typeface="Century Gothic" panose="020B0502020202020204" pitchFamily="34" charset="0"/>
              </a:rPr>
              <a:t>  Bedfordshire is a relatively small county</a:t>
            </a:r>
          </a:p>
          <a:p>
            <a:pPr>
              <a:buFont typeface="Arial" panose="020B0604020202020204" pitchFamily="34" charset="0"/>
              <a:buChar char="•"/>
            </a:pPr>
            <a:r>
              <a:rPr lang="en-GB" sz="3800" dirty="0" smtClean="0">
                <a:latin typeface="Century Gothic" panose="020B0502020202020204" pitchFamily="34" charset="0"/>
              </a:rPr>
              <a:t>  RWNYC – aspiration to be in the team</a:t>
            </a:r>
          </a:p>
          <a:p>
            <a:pPr>
              <a:buFont typeface="Arial" panose="020B0604020202020204" pitchFamily="34" charset="0"/>
              <a:buChar char="•"/>
            </a:pPr>
            <a:r>
              <a:rPr lang="en-GB" sz="3800" dirty="0" smtClean="0">
                <a:latin typeface="Century Gothic" panose="020B0502020202020204" pitchFamily="34" charset="0"/>
              </a:rPr>
              <a:t>  Supportive adults  - parents / mentors</a:t>
            </a:r>
          </a:p>
          <a:p>
            <a:pPr>
              <a:buFont typeface="Arial" panose="020B0604020202020204" pitchFamily="34" charset="0"/>
              <a:buChar char="•"/>
            </a:pPr>
            <a:r>
              <a:rPr lang="en-GB" sz="3800" dirty="0" smtClean="0">
                <a:latin typeface="Century Gothic" panose="020B0502020202020204" pitchFamily="34" charset="0"/>
              </a:rPr>
              <a:t>  High expectations / constructive criticism</a:t>
            </a:r>
          </a:p>
          <a:p>
            <a:pPr>
              <a:buFont typeface="Arial" panose="020B0604020202020204" pitchFamily="34" charset="0"/>
              <a:buChar char="•"/>
            </a:pPr>
            <a:r>
              <a:rPr lang="en-GB" sz="3800" dirty="0" smtClean="0">
                <a:latin typeface="Century Gothic" panose="020B0502020202020204" pitchFamily="34" charset="0"/>
              </a:rPr>
              <a:t>  O</a:t>
            </a:r>
            <a:r>
              <a:rPr lang="en-GB" sz="3800" dirty="0" smtClean="0">
                <a:latin typeface="Century Gothic" panose="020B0502020202020204" pitchFamily="34" charset="0"/>
              </a:rPr>
              <a:t>pportunities to do new things / challenges:</a:t>
            </a:r>
          </a:p>
          <a:p>
            <a:pPr marL="0" indent="0">
              <a:buNone/>
            </a:pPr>
            <a:r>
              <a:rPr lang="en-GB" sz="3800" dirty="0" smtClean="0">
                <a:latin typeface="Century Gothic" panose="020B0502020202020204" pitchFamily="34" charset="0"/>
              </a:rPr>
              <a:t>	Annual outing </a:t>
            </a:r>
          </a:p>
          <a:p>
            <a:pPr marL="0" indent="0">
              <a:buNone/>
            </a:pPr>
            <a:r>
              <a:rPr lang="en-GB" sz="3800" dirty="0" smtClean="0">
                <a:latin typeface="Century Gothic" panose="020B0502020202020204" pitchFamily="34" charset="0"/>
              </a:rPr>
              <a:t>	“</a:t>
            </a:r>
            <a:r>
              <a:rPr lang="en-GB" sz="3800" dirty="0">
                <a:latin typeface="Century Gothic" panose="020B0502020202020204" pitchFamily="34" charset="0"/>
              </a:rPr>
              <a:t>Firsts Day</a:t>
            </a:r>
            <a:r>
              <a:rPr lang="en-GB" sz="3800" dirty="0" smtClean="0">
                <a:latin typeface="Century Gothic" panose="020B0502020202020204" pitchFamily="34" charset="0"/>
              </a:rPr>
              <a:t>”</a:t>
            </a:r>
          </a:p>
          <a:p>
            <a:pPr marL="0" indent="0">
              <a:buNone/>
            </a:pPr>
            <a:r>
              <a:rPr lang="en-GB" sz="3800" dirty="0" smtClean="0">
                <a:latin typeface="Century Gothic" panose="020B0502020202020204" pitchFamily="34" charset="0"/>
              </a:rPr>
              <a:t>	Bedford spin off -  practices/ Quarter Peals on higher numbers	</a:t>
            </a:r>
            <a:r>
              <a:rPr lang="en-GB" sz="3100" dirty="0" smtClean="0">
                <a:latin typeface="Century Gothic" panose="020B0502020202020204" pitchFamily="34" charset="0"/>
              </a:rPr>
              <a:t>	</a:t>
            </a:r>
            <a:endParaRPr lang="en-GB"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10</a:t>
            </a:fld>
            <a:endParaRPr lang="en-US"/>
          </a:p>
        </p:txBody>
      </p:sp>
      <p:pic>
        <p:nvPicPr>
          <p:cNvPr id="8" name="Picture 7"/>
          <p:cNvPicPr>
            <a:picLocks noChangeAspect="1"/>
          </p:cNvPicPr>
          <p:nvPr/>
        </p:nvPicPr>
        <p:blipFill rotWithShape="1">
          <a:blip r:embed="rId2"/>
          <a:srcRect l="-1" t="4757" r="-770"/>
          <a:stretch/>
        </p:blipFill>
        <p:spPr>
          <a:xfrm>
            <a:off x="8273845" y="471948"/>
            <a:ext cx="2912019" cy="4904234"/>
          </a:xfrm>
          <a:prstGeom prst="rect">
            <a:avLst/>
          </a:prstGeom>
        </p:spPr>
      </p:pic>
    </p:spTree>
    <p:extLst>
      <p:ext uri="{BB962C8B-B14F-4D97-AF65-F5344CB8AC3E}">
        <p14:creationId xmlns:p14="http://schemas.microsoft.com/office/powerpoint/2010/main" val="23754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2832A0-EB8D-47BE-89B7-149E76E86021}" type="slidenum">
              <a:rPr lang="en-US" smtClean="0"/>
              <a:t>11</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473" r="1064" b="18279"/>
          <a:stretch/>
        </p:blipFill>
        <p:spPr>
          <a:xfrm>
            <a:off x="2698339" y="221225"/>
            <a:ext cx="6368912" cy="5943601"/>
          </a:xfrm>
          <a:prstGeom prst="rect">
            <a:avLst/>
          </a:prstGeom>
        </p:spPr>
      </p:pic>
    </p:spTree>
    <p:extLst>
      <p:ext uri="{BB962C8B-B14F-4D97-AF65-F5344CB8AC3E}">
        <p14:creationId xmlns:p14="http://schemas.microsoft.com/office/powerpoint/2010/main" val="1365282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0940" y="604298"/>
            <a:ext cx="3672002" cy="5315333"/>
          </a:xfrm>
          <a:prstGeom prst="rect">
            <a:avLst/>
          </a:prstGeom>
        </p:spPr>
      </p:pic>
      <p:sp>
        <p:nvSpPr>
          <p:cNvPr id="5" name="Slide Number Placeholder 4"/>
          <p:cNvSpPr>
            <a:spLocks noGrp="1"/>
          </p:cNvSpPr>
          <p:nvPr>
            <p:ph type="sldNum" sz="quarter" idx="12"/>
          </p:nvPr>
        </p:nvSpPr>
        <p:spPr/>
        <p:txBody>
          <a:bodyPr/>
          <a:lstStyle/>
          <a:p>
            <a:fld id="{BB2832A0-EB8D-47BE-89B7-149E76E86021}" type="slidenum">
              <a:rPr lang="en-US" smtClean="0"/>
              <a:t>12</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04" t="12463" r="4114" b="8116"/>
          <a:stretch/>
        </p:blipFill>
        <p:spPr>
          <a:xfrm>
            <a:off x="357661" y="604298"/>
            <a:ext cx="7355104" cy="5303417"/>
          </a:xfrm>
          <a:prstGeom prst="rect">
            <a:avLst/>
          </a:prstGeom>
        </p:spPr>
      </p:pic>
    </p:spTree>
    <p:extLst>
      <p:ext uri="{BB962C8B-B14F-4D97-AF65-F5344CB8AC3E}">
        <p14:creationId xmlns:p14="http://schemas.microsoft.com/office/powerpoint/2010/main" val="2459753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RWNYC</a:t>
            </a:r>
          </a:p>
        </p:txBody>
      </p:sp>
      <p:sp>
        <p:nvSpPr>
          <p:cNvPr id="3" name="Subtitle 2"/>
          <p:cNvSpPr>
            <a:spLocks noGrp="1"/>
          </p:cNvSpPr>
          <p:nvPr>
            <p:ph idx="1"/>
          </p:nvPr>
        </p:nvSpPr>
        <p:spPr/>
        <p:txBody>
          <a:bodyPr/>
          <a:lstStyle/>
          <a:p>
            <a:pPr marL="0" indent="0">
              <a:buNone/>
            </a:pPr>
            <a:r>
              <a:rPr lang="en-GB" sz="3200" dirty="0" smtClean="0">
                <a:latin typeface="Century Gothic" panose="020B0502020202020204" pitchFamily="34" charset="0"/>
              </a:rPr>
              <a:t>London 2018 – Saturday 7 July</a:t>
            </a:r>
          </a:p>
          <a:p>
            <a:pPr marL="0" indent="0">
              <a:buNone/>
            </a:pPr>
            <a:r>
              <a:rPr lang="en-US" sz="2400" dirty="0" smtClean="0">
                <a:latin typeface="Century Gothic" panose="020B0502020202020204" pitchFamily="34" charset="0"/>
              </a:rPr>
              <a:t>Hosted by </a:t>
            </a:r>
            <a:r>
              <a:rPr lang="en-US" sz="2400" dirty="0" err="1" smtClean="0">
                <a:latin typeface="Century Gothic" panose="020B0502020202020204" pitchFamily="34" charset="0"/>
              </a:rPr>
              <a:t>Southwark</a:t>
            </a:r>
            <a:r>
              <a:rPr lang="en-US" sz="2400" dirty="0" smtClean="0">
                <a:latin typeface="Century Gothic" panose="020B0502020202020204" pitchFamily="34" charset="0"/>
              </a:rPr>
              <a:t> Cathedral Society of Ringers</a:t>
            </a:r>
          </a:p>
          <a:p>
            <a:pPr marL="0" indent="0">
              <a:buNone/>
            </a:pPr>
            <a:r>
              <a:rPr lang="en-US" sz="2400" dirty="0" smtClean="0">
                <a:latin typeface="Century Gothic" panose="020B0502020202020204" pitchFamily="34" charset="0"/>
              </a:rPr>
              <a:t>3 </a:t>
            </a:r>
            <a:r>
              <a:rPr lang="en-US" sz="2400" dirty="0">
                <a:latin typeface="Century Gothic" panose="020B0502020202020204" pitchFamily="34" charset="0"/>
              </a:rPr>
              <a:t>qualifying heats in the morning</a:t>
            </a:r>
          </a:p>
          <a:p>
            <a:pPr marL="0" indent="0">
              <a:buNone/>
            </a:pPr>
            <a:r>
              <a:rPr lang="en-GB" sz="2400" dirty="0" smtClean="0">
                <a:latin typeface="Century Gothic" panose="020B0502020202020204" pitchFamily="34" charset="0"/>
              </a:rPr>
              <a:t>Top </a:t>
            </a:r>
            <a:r>
              <a:rPr lang="en-GB" sz="2400" dirty="0">
                <a:latin typeface="Century Gothic" panose="020B0502020202020204" pitchFamily="34" charset="0"/>
              </a:rPr>
              <a:t>2 teams from each qualifier go through to the final at St James </a:t>
            </a:r>
            <a:r>
              <a:rPr lang="en-GB" sz="2400" dirty="0" err="1">
                <a:latin typeface="Century Gothic" panose="020B0502020202020204" pitchFamily="34" charset="0"/>
              </a:rPr>
              <a:t>Garlickhythe</a:t>
            </a:r>
            <a:r>
              <a:rPr lang="en-GB" sz="2400" dirty="0">
                <a:latin typeface="Century Gothic" panose="020B0502020202020204" pitchFamily="34" charset="0"/>
              </a:rPr>
              <a:t> (Royal Jubilee Bells ) in the </a:t>
            </a:r>
            <a:r>
              <a:rPr lang="en-GB" sz="2400" dirty="0" smtClean="0">
                <a:latin typeface="Century Gothic" panose="020B0502020202020204" pitchFamily="34" charset="0"/>
              </a:rPr>
              <a:t>afternoon</a:t>
            </a:r>
          </a:p>
          <a:p>
            <a:pPr marL="0" indent="0">
              <a:buNone/>
            </a:pPr>
            <a:r>
              <a:rPr lang="en-GB" sz="2400" dirty="0" smtClean="0">
                <a:latin typeface="Century Gothic" panose="020B0502020202020204" pitchFamily="34" charset="0"/>
              </a:rPr>
              <a:t>Lots of other activities</a:t>
            </a:r>
            <a:endParaRPr lang="en-GB" sz="2400" dirty="0" smtClean="0">
              <a:latin typeface="Century Gothic" panose="020B0502020202020204" pitchFamily="34" charset="0"/>
            </a:endParaRPr>
          </a:p>
          <a:p>
            <a:pPr marL="0" indent="0">
              <a:buNone/>
            </a:pPr>
            <a:endParaRPr lang="en-GB" dirty="0"/>
          </a:p>
          <a:p>
            <a:endParaRPr lang="en-US"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13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474" y="5001636"/>
            <a:ext cx="3730694" cy="975832"/>
          </a:xfrm>
          <a:prstGeom prst="rect">
            <a:avLst/>
          </a:prstGeom>
          <a:solidFill>
            <a:schemeClr val="accent4">
              <a:lumMod val="20000"/>
              <a:lumOff val="80000"/>
            </a:schemeClr>
          </a:solidFill>
          <a:ln>
            <a:solidFill>
              <a:schemeClr val="accent4">
                <a:lumMod val="60000"/>
                <a:lumOff val="40000"/>
              </a:schemeClr>
            </a:solidFill>
          </a:ln>
        </p:spPr>
      </p:pic>
    </p:spTree>
    <p:extLst>
      <p:ext uri="{BB962C8B-B14F-4D97-AF65-F5344CB8AC3E}">
        <p14:creationId xmlns:p14="http://schemas.microsoft.com/office/powerpoint/2010/main" val="211732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RWNYC 2018 </a:t>
            </a:r>
            <a:r>
              <a:rPr lang="en-GB" sz="4000" dirty="0" smtClean="0">
                <a:latin typeface="Century Gothic" panose="020B0502020202020204" pitchFamily="34" charset="0"/>
              </a:rPr>
              <a:t>Teams   (22)</a:t>
            </a:r>
            <a:endParaRPr lang="en-GB" sz="4000" dirty="0" smtClean="0">
              <a:latin typeface="Century Gothic" panose="020B0502020202020204" pitchFamily="34" charset="0"/>
            </a:endParaRPr>
          </a:p>
        </p:txBody>
      </p:sp>
      <p:sp>
        <p:nvSpPr>
          <p:cNvPr id="3" name="Subtitle 2"/>
          <p:cNvSpPr>
            <a:spLocks noGrp="1"/>
          </p:cNvSpPr>
          <p:nvPr>
            <p:ph idx="1"/>
          </p:nvPr>
        </p:nvSpPr>
        <p:spPr/>
        <p:txBody>
          <a:bodyPr/>
          <a:lstStyle/>
          <a:p>
            <a:pPr marL="0" indent="0">
              <a:buNone/>
            </a:pPr>
            <a:endParaRPr lang="en-GB" dirty="0"/>
          </a:p>
          <a:p>
            <a:endParaRPr lang="en-US"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14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0640" y="5553830"/>
            <a:ext cx="2392680" cy="625849"/>
          </a:xfrm>
          <a:prstGeom prst="rect">
            <a:avLst/>
          </a:prstGeom>
          <a:solidFill>
            <a:schemeClr val="accent4">
              <a:lumMod val="20000"/>
              <a:lumOff val="80000"/>
            </a:schemeClr>
          </a:solidFill>
          <a:ln>
            <a:solidFill>
              <a:schemeClr val="accent4">
                <a:lumMod val="60000"/>
                <a:lumOff val="40000"/>
              </a:schemeClr>
            </a:solidFill>
          </a:ln>
        </p:spPr>
      </p:pic>
      <p:graphicFrame>
        <p:nvGraphicFramePr>
          <p:cNvPr id="9" name="Table 8"/>
          <p:cNvGraphicFramePr>
            <a:graphicFrameLocks noGrp="1"/>
          </p:cNvGraphicFramePr>
          <p:nvPr>
            <p:extLst>
              <p:ext uri="{D42A27DB-BD31-4B8C-83A1-F6EECF244321}">
                <p14:modId xmlns:p14="http://schemas.microsoft.com/office/powerpoint/2010/main" val="3025030879"/>
              </p:ext>
            </p:extLst>
          </p:nvPr>
        </p:nvGraphicFramePr>
        <p:xfrm>
          <a:off x="1097280" y="1845734"/>
          <a:ext cx="7193280" cy="4333945"/>
        </p:xfrm>
        <a:graphic>
          <a:graphicData uri="http://schemas.openxmlformats.org/drawingml/2006/table">
            <a:tbl>
              <a:tblPr firstRow="1" firstCol="1" bandRow="1"/>
              <a:tblGrid>
                <a:gridCol w="3758521"/>
                <a:gridCol w="3434759"/>
              </a:tblGrid>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Bath &amp; Wells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Leicester Rising Ringers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Bedfordshire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Lincolnshire Gamekeepers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Brumdingers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Lincolnshire Poachers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Bucks and Berks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Oxford DG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Coventry Spires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Surrey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Derbyshire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Sussex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Essex Young Eagles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The G&amp;B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Fen Tigers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W&amp;P Youths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GDGYR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Worcester Cathedral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Go Bellistic! (SDGR)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Yorkshire Tykes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995">
                <a:tc>
                  <a:txBody>
                    <a:bodyPr/>
                    <a:lstStyle/>
                    <a:p>
                      <a:pPr>
                        <a:lnSpc>
                          <a:spcPct val="150000"/>
                        </a:lnSpc>
                        <a:spcAft>
                          <a:spcPts val="0"/>
                        </a:spcAft>
                      </a:pPr>
                      <a:r>
                        <a:rPr lang="en-US" sz="1400">
                          <a:effectLst/>
                          <a:latin typeface="Century Gothic" panose="020B0502020202020204" pitchFamily="34" charset="0"/>
                          <a:ea typeface="Times New Roman" panose="02020603050405020304" pitchFamily="18" charset="0"/>
                          <a:cs typeface="Calibri" panose="020F0502020204030204" pitchFamily="34" charset="0"/>
                        </a:rPr>
                        <a:t>Kent Young Ringers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50000"/>
                        </a:lnSpc>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Young @ </a:t>
                      </a:r>
                      <a:r>
                        <a:rPr lang="en-US"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Herts</a:t>
                      </a:r>
                      <a:r>
                        <a:rPr lang="en-US"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bl>
          </a:graphicData>
        </a:graphic>
      </p:graphicFrame>
    </p:spTree>
    <p:extLst>
      <p:ext uri="{BB962C8B-B14F-4D97-AF65-F5344CB8AC3E}">
        <p14:creationId xmlns:p14="http://schemas.microsoft.com/office/powerpoint/2010/main" val="1469582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28" y="4984380"/>
            <a:ext cx="2111918" cy="14127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9542" y="3444810"/>
            <a:ext cx="2083878" cy="1394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6048" y="4993262"/>
            <a:ext cx="2084365" cy="13943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0282" y="1935996"/>
            <a:ext cx="2112535" cy="141317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6677" y="4993262"/>
            <a:ext cx="2098641" cy="140387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2913" y="3445319"/>
            <a:ext cx="2103549" cy="140715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10195" y="1577872"/>
            <a:ext cx="2066108" cy="138211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4658" y="4984380"/>
            <a:ext cx="2133332" cy="142708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0958" y="1926230"/>
            <a:ext cx="2069455" cy="138435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228" y="3444810"/>
            <a:ext cx="2104310" cy="140766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2506" y="380455"/>
            <a:ext cx="2084365" cy="1382113"/>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228" y="1928287"/>
            <a:ext cx="2111918" cy="1400383"/>
          </a:xfrm>
          <a:prstGeom prst="rect">
            <a:avLst/>
          </a:prstGeom>
        </p:spPr>
      </p:pic>
      <p:pic>
        <p:nvPicPr>
          <p:cNvPr id="17" name="Picture 16"/>
          <p:cNvPicPr>
            <a:picLocks noChangeAspect="1"/>
          </p:cNvPicPr>
          <p:nvPr/>
        </p:nvPicPr>
        <p:blipFill rotWithShape="1">
          <a:blip r:embed="rId14" cstate="print">
            <a:extLst>
              <a:ext uri="{28A0092B-C50C-407E-A947-70E740481C1C}">
                <a14:useLocalDpi xmlns:a14="http://schemas.microsoft.com/office/drawing/2010/main" val="0"/>
              </a:ext>
            </a:extLst>
          </a:blip>
          <a:srcRect t="21317"/>
          <a:stretch/>
        </p:blipFill>
        <p:spPr>
          <a:xfrm>
            <a:off x="5013611" y="385193"/>
            <a:ext cx="2097791" cy="1094495"/>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38142" y="380455"/>
            <a:ext cx="2108816" cy="1398326"/>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670282" y="3428363"/>
            <a:ext cx="2147708" cy="1424115"/>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85038" y="1972170"/>
            <a:ext cx="2061920" cy="1367230"/>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5228" y="367230"/>
            <a:ext cx="2104309" cy="1395338"/>
          </a:xfrm>
          <a:prstGeom prst="rect">
            <a:avLst/>
          </a:prstGeom>
        </p:spPr>
      </p:pic>
      <p:pic>
        <p:nvPicPr>
          <p:cNvPr id="22" name="Picture 21"/>
          <p:cNvPicPr>
            <a:picLocks noChangeAspect="1"/>
          </p:cNvPicPr>
          <p:nvPr/>
        </p:nvPicPr>
        <p:blipFill rotWithShape="1">
          <a:blip r:embed="rId19" cstate="print">
            <a:extLst>
              <a:ext uri="{28A0092B-C50C-407E-A947-70E740481C1C}">
                <a14:useLocalDpi xmlns:a14="http://schemas.microsoft.com/office/drawing/2010/main" val="0"/>
              </a:ext>
            </a:extLst>
          </a:blip>
          <a:srcRect t="17949"/>
          <a:stretch/>
        </p:blipFill>
        <p:spPr>
          <a:xfrm>
            <a:off x="4951169" y="5173931"/>
            <a:ext cx="2248272" cy="1223207"/>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49485" y="364242"/>
            <a:ext cx="2182882" cy="1460229"/>
          </a:xfrm>
          <a:prstGeom prst="rect">
            <a:avLst/>
          </a:prstGeom>
        </p:spPr>
      </p:pic>
      <p:sp>
        <p:nvSpPr>
          <p:cNvPr id="2" name="Slide Number Placeholder 1"/>
          <p:cNvSpPr>
            <a:spLocks noGrp="1"/>
          </p:cNvSpPr>
          <p:nvPr>
            <p:ph type="sldNum" sz="quarter" idx="12"/>
          </p:nvPr>
        </p:nvSpPr>
        <p:spPr/>
        <p:txBody>
          <a:bodyPr/>
          <a:lstStyle/>
          <a:p>
            <a:fld id="{BB2832A0-EB8D-47BE-89B7-149E76E86021}" type="slidenum">
              <a:rPr lang="en-US" smtClean="0"/>
              <a:t>15</a:t>
            </a:fld>
            <a:endParaRPr lang="en-US"/>
          </a:p>
        </p:txBody>
      </p:sp>
      <p:sp>
        <p:nvSpPr>
          <p:cNvPr id="4" name="TextBox 3"/>
          <p:cNvSpPr txBox="1"/>
          <p:nvPr/>
        </p:nvSpPr>
        <p:spPr>
          <a:xfrm>
            <a:off x="4969837" y="3206839"/>
            <a:ext cx="2106466" cy="1661993"/>
          </a:xfrm>
          <a:prstGeom prst="rect">
            <a:avLst/>
          </a:prstGeom>
          <a:noFill/>
        </p:spPr>
        <p:txBody>
          <a:bodyPr wrap="square" rtlCol="0">
            <a:spAutoFit/>
          </a:bodyPr>
          <a:lstStyle/>
          <a:p>
            <a:pPr algn="ctr"/>
            <a:r>
              <a:rPr lang="en-GB" sz="2400" dirty="0" smtClean="0">
                <a:latin typeface="Century Gothic" panose="020B0502020202020204" pitchFamily="34" charset="0"/>
              </a:rPr>
              <a:t>RWNYC </a:t>
            </a:r>
          </a:p>
          <a:p>
            <a:pPr algn="ctr"/>
            <a:r>
              <a:rPr lang="en-GB" sz="2400" dirty="0" smtClean="0">
                <a:latin typeface="Century Gothic" panose="020B0502020202020204" pitchFamily="34" charset="0"/>
              </a:rPr>
              <a:t>Teams</a:t>
            </a:r>
          </a:p>
          <a:p>
            <a:pPr algn="ctr"/>
            <a:endParaRPr lang="en-GB" dirty="0" smtClean="0">
              <a:latin typeface="Century Gothic" panose="020B0502020202020204" pitchFamily="34" charset="0"/>
            </a:endParaRPr>
          </a:p>
          <a:p>
            <a:pPr algn="ctr"/>
            <a:r>
              <a:rPr lang="en-GB" dirty="0" smtClean="0">
                <a:latin typeface="Century Gothic" panose="020B0502020202020204" pitchFamily="34" charset="0"/>
              </a:rPr>
              <a:t>Oxford</a:t>
            </a:r>
          </a:p>
          <a:p>
            <a:pPr algn="ctr"/>
            <a:r>
              <a:rPr lang="en-GB" dirty="0" smtClean="0">
                <a:latin typeface="Century Gothic" panose="020B0502020202020204" pitchFamily="34" charset="0"/>
              </a:rPr>
              <a:t>July 2015</a:t>
            </a:r>
            <a:endParaRPr lang="en-US" dirty="0">
              <a:latin typeface="Century Gothic" panose="020B0502020202020204" pitchFamily="34" charset="0"/>
            </a:endParaRPr>
          </a:p>
        </p:txBody>
      </p:sp>
    </p:spTree>
    <p:extLst>
      <p:ext uri="{BB962C8B-B14F-4D97-AF65-F5344CB8AC3E}">
        <p14:creationId xmlns:p14="http://schemas.microsoft.com/office/powerpoint/2010/main" val="1166185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8" t="19333" r="2000" b="-222"/>
          <a:stretch/>
        </p:blipFill>
        <p:spPr>
          <a:xfrm>
            <a:off x="571499" y="243840"/>
            <a:ext cx="10956367" cy="6019800"/>
          </a:xfrm>
          <a:prstGeom prst="rect">
            <a:avLst/>
          </a:prstGeom>
        </p:spPr>
      </p:pic>
    </p:spTree>
    <p:extLst>
      <p:ext uri="{BB962C8B-B14F-4D97-AF65-F5344CB8AC3E}">
        <p14:creationId xmlns:p14="http://schemas.microsoft.com/office/powerpoint/2010/main" val="1675719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654" y="5263225"/>
            <a:ext cx="2918739" cy="763451"/>
          </a:xfrm>
          <a:prstGeom prst="rect">
            <a:avLst/>
          </a:prstGeom>
        </p:spPr>
      </p:pic>
      <p:sp>
        <p:nvSpPr>
          <p:cNvPr id="18" name="TextBox 17"/>
          <p:cNvSpPr txBox="1"/>
          <p:nvPr/>
        </p:nvSpPr>
        <p:spPr>
          <a:xfrm>
            <a:off x="4531878" y="5077739"/>
            <a:ext cx="7065763" cy="1138773"/>
          </a:xfrm>
          <a:prstGeom prst="rect">
            <a:avLst/>
          </a:prstGeom>
          <a:noFill/>
        </p:spPr>
        <p:txBody>
          <a:bodyPr wrap="square" rtlCol="0">
            <a:spAutoFit/>
          </a:bodyPr>
          <a:lstStyle/>
          <a:p>
            <a:endParaRPr lang="en-US" sz="800" dirty="0"/>
          </a:p>
          <a:p>
            <a:pPr lvl="0"/>
            <a:r>
              <a:rPr lang="en-GB" sz="2000" dirty="0" smtClean="0">
                <a:latin typeface="Century Gothic" panose="020B0502020202020204" pitchFamily="34" charset="0"/>
              </a:rPr>
              <a:t>Every team is awarded a grade, and all team members are presented with a silver or gold medal.</a:t>
            </a:r>
            <a:endParaRPr lang="en-US" sz="2000" dirty="0" smtClean="0">
              <a:latin typeface="Century Gothic" panose="020B0502020202020204" pitchFamily="34" charset="0"/>
            </a:endParaRPr>
          </a:p>
          <a:p>
            <a:pPr lvl="0"/>
            <a:endParaRPr lang="en-US" sz="1000" dirty="0"/>
          </a:p>
          <a:p>
            <a:pPr lvl="0"/>
            <a:endParaRPr lang="en-US" sz="10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614" t="11146" r="476"/>
          <a:stretch/>
        </p:blipFill>
        <p:spPr>
          <a:xfrm>
            <a:off x="846654" y="438904"/>
            <a:ext cx="2943622" cy="425196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9957" t="12908" b="-4324"/>
          <a:stretch/>
        </p:blipFill>
        <p:spPr>
          <a:xfrm>
            <a:off x="4556761" y="438904"/>
            <a:ext cx="7040880" cy="4717858"/>
          </a:xfrm>
          <a:prstGeom prst="rect">
            <a:avLst/>
          </a:prstGeom>
        </p:spPr>
      </p:pic>
    </p:spTree>
    <p:extLst>
      <p:ext uri="{BB962C8B-B14F-4D97-AF65-F5344CB8AC3E}">
        <p14:creationId xmlns:p14="http://schemas.microsoft.com/office/powerpoint/2010/main" val="3719122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79" y="480935"/>
            <a:ext cx="7080352" cy="5310264"/>
          </a:xfrm>
          <a:prstGeom prst="rect">
            <a:avLst/>
          </a:prstGeom>
        </p:spPr>
      </p:pic>
      <p:sp>
        <p:nvSpPr>
          <p:cNvPr id="7" name="Slide Number Placeholder 6"/>
          <p:cNvSpPr>
            <a:spLocks noGrp="1"/>
          </p:cNvSpPr>
          <p:nvPr>
            <p:ph type="sldNum" sz="quarter" idx="12"/>
          </p:nvPr>
        </p:nvSpPr>
        <p:spPr/>
        <p:txBody>
          <a:bodyPr/>
          <a:lstStyle/>
          <a:p>
            <a:fld id="{BB2832A0-EB8D-47BE-89B7-149E76E86021}" type="slidenum">
              <a:rPr lang="en-US" smtClean="0"/>
              <a:t>18</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56" t="9411" r="23604" b="3916"/>
          <a:stretch/>
        </p:blipFill>
        <p:spPr>
          <a:xfrm>
            <a:off x="7924800" y="480935"/>
            <a:ext cx="3733800" cy="5634644"/>
          </a:xfrm>
          <a:prstGeom prst="rect">
            <a:avLst/>
          </a:prstGeom>
        </p:spPr>
      </p:pic>
    </p:spTree>
    <p:extLst>
      <p:ext uri="{BB962C8B-B14F-4D97-AF65-F5344CB8AC3E}">
        <p14:creationId xmlns:p14="http://schemas.microsoft.com/office/powerpoint/2010/main" val="1072496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664" y="5170521"/>
            <a:ext cx="3487615" cy="912251"/>
          </a:xfrm>
          <a:prstGeom prst="rect">
            <a:avLst/>
          </a:prstGeom>
        </p:spPr>
      </p:pic>
      <p:pic>
        <p:nvPicPr>
          <p:cNvPr id="2" name="Picture 1"/>
          <p:cNvPicPr>
            <a:picLocks noChangeAspect="1"/>
          </p:cNvPicPr>
          <p:nvPr/>
        </p:nvPicPr>
        <p:blipFill rotWithShape="1">
          <a:blip r:embed="rId3"/>
          <a:srcRect l="1180" t="5734" b="7190"/>
          <a:stretch/>
        </p:blipFill>
        <p:spPr>
          <a:xfrm>
            <a:off x="6330502" y="354304"/>
            <a:ext cx="5165684" cy="3413760"/>
          </a:xfrm>
          <a:prstGeom prst="rect">
            <a:avLst/>
          </a:prstGeom>
        </p:spPr>
      </p:pic>
      <p:sp>
        <p:nvSpPr>
          <p:cNvPr id="3" name="Slide Number Placeholder 2"/>
          <p:cNvSpPr>
            <a:spLocks noGrp="1"/>
          </p:cNvSpPr>
          <p:nvPr>
            <p:ph type="sldNum" sz="quarter" idx="12"/>
          </p:nvPr>
        </p:nvSpPr>
        <p:spPr/>
        <p:txBody>
          <a:bodyPr/>
          <a:lstStyle/>
          <a:p>
            <a:fld id="{BB2832A0-EB8D-47BE-89B7-149E76E86021}" type="slidenum">
              <a:rPr lang="en-US" smtClean="0"/>
              <a:t>19</a:t>
            </a:fld>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t="23333" r="9631" b="22016"/>
          <a:stretch/>
        </p:blipFill>
        <p:spPr>
          <a:xfrm>
            <a:off x="6305925" y="4053840"/>
            <a:ext cx="5206660" cy="2087881"/>
          </a:xfrm>
          <a:prstGeom prst="rect">
            <a:avLst/>
          </a:prstGeom>
        </p:spPr>
      </p:pic>
      <p:pic>
        <p:nvPicPr>
          <p:cNvPr id="5" name="Picture 4"/>
          <p:cNvPicPr>
            <a:picLocks noChangeAspect="1"/>
          </p:cNvPicPr>
          <p:nvPr/>
        </p:nvPicPr>
        <p:blipFill>
          <a:blip r:embed="rId5"/>
          <a:stretch>
            <a:fillRect/>
          </a:stretch>
        </p:blipFill>
        <p:spPr>
          <a:xfrm>
            <a:off x="627184" y="354304"/>
            <a:ext cx="5340559" cy="5870957"/>
          </a:xfrm>
          <a:prstGeom prst="rect">
            <a:avLst/>
          </a:prstGeom>
        </p:spPr>
      </p:pic>
    </p:spTree>
    <p:extLst>
      <p:ext uri="{BB962C8B-B14F-4D97-AF65-F5344CB8AC3E}">
        <p14:creationId xmlns:p14="http://schemas.microsoft.com/office/powerpoint/2010/main" val="1704956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Why?</a:t>
            </a:r>
            <a:endParaRPr lang="en-US" sz="40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2</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686" t="3554" r="19270" b="-1"/>
          <a:stretch/>
        </p:blipFill>
        <p:spPr>
          <a:xfrm>
            <a:off x="4648125" y="2666291"/>
            <a:ext cx="2966620" cy="3086203"/>
          </a:xfrm>
          <a:prstGeom prst="rect">
            <a:avLst/>
          </a:prstGeom>
        </p:spPr>
      </p:pic>
      <p:sp>
        <p:nvSpPr>
          <p:cNvPr id="9" name="Cloud Callout 8"/>
          <p:cNvSpPr/>
          <p:nvPr/>
        </p:nvSpPr>
        <p:spPr>
          <a:xfrm>
            <a:off x="5628290" y="4209393"/>
            <a:ext cx="63062" cy="4571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Callout 9"/>
          <p:cNvSpPr/>
          <p:nvPr/>
        </p:nvSpPr>
        <p:spPr>
          <a:xfrm>
            <a:off x="1097280" y="4607207"/>
            <a:ext cx="2806263" cy="1557109"/>
          </a:xfrm>
          <a:prstGeom prst="cloudCallout">
            <a:avLst>
              <a:gd name="adj1" fmla="val 66477"/>
              <a:gd name="adj2" fmla="val -21539"/>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Callout 10"/>
          <p:cNvSpPr/>
          <p:nvPr/>
        </p:nvSpPr>
        <p:spPr>
          <a:xfrm>
            <a:off x="1245476" y="1953164"/>
            <a:ext cx="3263462" cy="1969112"/>
          </a:xfrm>
          <a:prstGeom prst="cloudCallout">
            <a:avLst>
              <a:gd name="adj1" fmla="val 46800"/>
              <a:gd name="adj2" fmla="val 74510"/>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86911" y="2333297"/>
            <a:ext cx="2412124" cy="1200329"/>
          </a:xfrm>
          <a:prstGeom prst="rect">
            <a:avLst/>
          </a:prstGeom>
          <a:noFill/>
        </p:spPr>
        <p:txBody>
          <a:bodyPr wrap="square" rtlCol="0">
            <a:spAutoFit/>
          </a:bodyPr>
          <a:lstStyle/>
          <a:p>
            <a:r>
              <a:rPr lang="en-GB" sz="2400" dirty="0" smtClean="0">
                <a:latin typeface="Century Gothic" panose="020B0502020202020204" pitchFamily="34" charset="0"/>
              </a:rPr>
              <a:t>There are no young ringers in our area</a:t>
            </a:r>
            <a:endParaRPr lang="en-US" sz="2400" dirty="0">
              <a:latin typeface="Century Gothic" panose="020B0502020202020204" pitchFamily="34" charset="0"/>
            </a:endParaRPr>
          </a:p>
        </p:txBody>
      </p:sp>
      <p:sp>
        <p:nvSpPr>
          <p:cNvPr id="14" name="TextBox 13"/>
          <p:cNvSpPr txBox="1"/>
          <p:nvPr/>
        </p:nvSpPr>
        <p:spPr>
          <a:xfrm>
            <a:off x="1729627" y="4947370"/>
            <a:ext cx="1929995" cy="830997"/>
          </a:xfrm>
          <a:prstGeom prst="rect">
            <a:avLst/>
          </a:prstGeom>
          <a:noFill/>
        </p:spPr>
        <p:txBody>
          <a:bodyPr wrap="square" rtlCol="0">
            <a:spAutoFit/>
          </a:bodyPr>
          <a:lstStyle/>
          <a:p>
            <a:r>
              <a:rPr lang="en-GB" sz="2400" dirty="0" smtClean="0">
                <a:latin typeface="Century Gothic" panose="020B0502020202020204" pitchFamily="34" charset="0"/>
              </a:rPr>
              <a:t>They are too busy</a:t>
            </a:r>
            <a:endParaRPr lang="en-US" sz="2400" dirty="0">
              <a:latin typeface="Century Gothic" panose="020B0502020202020204" pitchFamily="34" charset="0"/>
            </a:endParaRPr>
          </a:p>
        </p:txBody>
      </p:sp>
      <p:sp>
        <p:nvSpPr>
          <p:cNvPr id="16" name="Cloud Callout 15"/>
          <p:cNvSpPr/>
          <p:nvPr/>
        </p:nvSpPr>
        <p:spPr>
          <a:xfrm>
            <a:off x="5569956" y="352523"/>
            <a:ext cx="4262997" cy="1927629"/>
          </a:xfrm>
          <a:prstGeom prst="cloudCallout">
            <a:avLst>
              <a:gd name="adj1" fmla="val -27068"/>
              <a:gd name="adj2" fmla="val 71213"/>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34079" y="680545"/>
            <a:ext cx="3334477" cy="1200329"/>
          </a:xfrm>
          <a:prstGeom prst="rect">
            <a:avLst/>
          </a:prstGeom>
          <a:noFill/>
        </p:spPr>
        <p:txBody>
          <a:bodyPr wrap="square" rtlCol="0">
            <a:spAutoFit/>
          </a:bodyPr>
          <a:lstStyle/>
          <a:p>
            <a:r>
              <a:rPr lang="en-GB" sz="2400" dirty="0">
                <a:latin typeface="Century Gothic" panose="020B0502020202020204" pitchFamily="34" charset="0"/>
              </a:rPr>
              <a:t>S</a:t>
            </a:r>
            <a:r>
              <a:rPr lang="en-GB" sz="2400" dirty="0" smtClean="0">
                <a:latin typeface="Century Gothic" panose="020B0502020202020204" pitchFamily="34" charset="0"/>
              </a:rPr>
              <a:t>afeguarding requirements make it far too difficult </a:t>
            </a:r>
            <a:endParaRPr lang="en-US" sz="2400" dirty="0">
              <a:latin typeface="Century Gothic" panose="020B0502020202020204" pitchFamily="34" charset="0"/>
            </a:endParaRPr>
          </a:p>
        </p:txBody>
      </p:sp>
      <p:sp>
        <p:nvSpPr>
          <p:cNvPr id="19" name="Cloud Callout 18"/>
          <p:cNvSpPr/>
          <p:nvPr/>
        </p:nvSpPr>
        <p:spPr>
          <a:xfrm>
            <a:off x="8132632" y="4859585"/>
            <a:ext cx="3079852" cy="1220928"/>
          </a:xfrm>
          <a:prstGeom prst="cloudCallout">
            <a:avLst>
              <a:gd name="adj1" fmla="val -71551"/>
              <a:gd name="adj2" fmla="val -48332"/>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entury Gothic" panose="020B0502020202020204" pitchFamily="34" charset="0"/>
              </a:rPr>
              <a:t>I haven’t got time</a:t>
            </a:r>
            <a:endParaRPr lang="en-US" sz="2400" dirty="0">
              <a:solidFill>
                <a:schemeClr val="tx1"/>
              </a:solidFill>
              <a:latin typeface="Century Gothic" panose="020B0502020202020204" pitchFamily="34" charset="0"/>
            </a:endParaRPr>
          </a:p>
        </p:txBody>
      </p:sp>
      <p:sp>
        <p:nvSpPr>
          <p:cNvPr id="3" name="Cloud Callout 2"/>
          <p:cNvSpPr/>
          <p:nvPr/>
        </p:nvSpPr>
        <p:spPr>
          <a:xfrm>
            <a:off x="7614745" y="2280152"/>
            <a:ext cx="3597738" cy="2327055"/>
          </a:xfrm>
          <a:prstGeom prst="cloudCallout">
            <a:avLst>
              <a:gd name="adj1" fmla="val -69422"/>
              <a:gd name="adj2" fmla="val -2113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16560" y="2607227"/>
            <a:ext cx="2503992" cy="1569660"/>
          </a:xfrm>
          <a:prstGeom prst="rect">
            <a:avLst/>
          </a:prstGeom>
          <a:noFill/>
        </p:spPr>
        <p:txBody>
          <a:bodyPr wrap="square" rtlCol="0">
            <a:spAutoFit/>
          </a:bodyPr>
          <a:lstStyle/>
          <a:p>
            <a:r>
              <a:rPr lang="en-GB" sz="2400" dirty="0" smtClean="0">
                <a:latin typeface="Century Gothic" panose="020B0502020202020204" pitchFamily="34" charset="0"/>
              </a:rPr>
              <a:t>It’s a waste of time … they will be going off to university soon</a:t>
            </a:r>
            <a:endParaRPr lang="en-US" sz="2400" dirty="0">
              <a:latin typeface="Century Gothic" panose="020B0502020202020204" pitchFamily="34" charset="0"/>
            </a:endParaRPr>
          </a:p>
        </p:txBody>
      </p:sp>
    </p:spTree>
    <p:extLst>
      <p:ext uri="{BB962C8B-B14F-4D97-AF65-F5344CB8AC3E}">
        <p14:creationId xmlns:p14="http://schemas.microsoft.com/office/powerpoint/2010/main" val="3711461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1097280" y="1981200"/>
            <a:ext cx="10256520" cy="4328160"/>
          </a:xfrm>
        </p:spPr>
        <p:txBody>
          <a:bodyPr>
            <a:normAutofit/>
          </a:bodyPr>
          <a:lstStyle/>
          <a:p>
            <a:pPr marL="0" indent="0">
              <a:lnSpc>
                <a:spcPct val="150000"/>
              </a:lnSpc>
              <a:buNone/>
            </a:pPr>
            <a:r>
              <a:rPr lang="en-GB" dirty="0">
                <a:latin typeface="Century Gothic" panose="020B0502020202020204" pitchFamily="34" charset="0"/>
              </a:rPr>
              <a:t>To what extent </a:t>
            </a:r>
            <a:r>
              <a:rPr lang="en-GB" dirty="0" smtClean="0">
                <a:latin typeface="Century Gothic" panose="020B0502020202020204" pitchFamily="34" charset="0"/>
              </a:rPr>
              <a:t>has </a:t>
            </a:r>
            <a:r>
              <a:rPr lang="en-GB" dirty="0">
                <a:latin typeface="Century Gothic" panose="020B0502020202020204" pitchFamily="34" charset="0"/>
              </a:rPr>
              <a:t>the RWNYC </a:t>
            </a:r>
            <a:r>
              <a:rPr lang="en-GB" dirty="0" smtClean="0">
                <a:latin typeface="Century Gothic" panose="020B0502020202020204" pitchFamily="34" charset="0"/>
              </a:rPr>
              <a:t>acted </a:t>
            </a:r>
            <a:r>
              <a:rPr lang="en-GB" dirty="0">
                <a:latin typeface="Century Gothic" panose="020B0502020202020204" pitchFamily="34" charset="0"/>
              </a:rPr>
              <a:t>as a catalyst for the development of your youth group?</a:t>
            </a:r>
          </a:p>
          <a:p>
            <a:pPr marL="0" indent="0">
              <a:lnSpc>
                <a:spcPct val="150000"/>
              </a:lnSpc>
              <a:buNone/>
            </a:pPr>
            <a:r>
              <a:rPr lang="en-GB" sz="2000" dirty="0" smtClean="0">
                <a:latin typeface="Century Gothic" panose="020B0502020202020204" pitchFamily="34" charset="0"/>
              </a:rPr>
              <a:t>Frequency and day/time of meetings?</a:t>
            </a:r>
            <a:endParaRPr lang="en-GB" sz="2000" dirty="0">
              <a:latin typeface="Century Gothic" panose="020B0502020202020204" pitchFamily="34" charset="0"/>
            </a:endParaRPr>
          </a:p>
          <a:p>
            <a:pPr marL="0" indent="0">
              <a:lnSpc>
                <a:spcPct val="150000"/>
              </a:lnSpc>
              <a:buNone/>
            </a:pPr>
            <a:r>
              <a:rPr lang="en-GB" sz="2000" dirty="0" smtClean="0">
                <a:latin typeface="Century Gothic" panose="020B0502020202020204" pitchFamily="34" charset="0"/>
              </a:rPr>
              <a:t>Size of group (young ringers /adult helpers)?</a:t>
            </a:r>
          </a:p>
          <a:p>
            <a:pPr marL="0" indent="0">
              <a:lnSpc>
                <a:spcPct val="150000"/>
              </a:lnSpc>
              <a:buNone/>
            </a:pPr>
            <a:r>
              <a:rPr lang="en-GB" sz="2000" dirty="0" smtClean="0">
                <a:latin typeface="Century Gothic" panose="020B0502020202020204" pitchFamily="34" charset="0"/>
              </a:rPr>
              <a:t>Activities?</a:t>
            </a:r>
          </a:p>
          <a:p>
            <a:pPr marL="0" indent="0">
              <a:lnSpc>
                <a:spcPct val="150000"/>
              </a:lnSpc>
              <a:buNone/>
            </a:pPr>
            <a:r>
              <a:rPr lang="en-GB" sz="2000" dirty="0" smtClean="0">
                <a:latin typeface="Century Gothic" panose="020B0502020202020204" pitchFamily="34" charset="0"/>
              </a:rPr>
              <a:t>What </a:t>
            </a:r>
            <a:r>
              <a:rPr lang="en-GB" sz="2000" dirty="0">
                <a:latin typeface="Century Gothic" panose="020B0502020202020204" pitchFamily="34" charset="0"/>
              </a:rPr>
              <a:t>works well? … </a:t>
            </a:r>
            <a:r>
              <a:rPr lang="en-GB" sz="2000" dirty="0" smtClean="0">
                <a:latin typeface="Century Gothic" panose="020B0502020202020204" pitchFamily="34" charset="0"/>
              </a:rPr>
              <a:t>“top </a:t>
            </a:r>
            <a:r>
              <a:rPr lang="en-GB" sz="2000" dirty="0">
                <a:latin typeface="Century Gothic" panose="020B0502020202020204" pitchFamily="34" charset="0"/>
              </a:rPr>
              <a:t>tips</a:t>
            </a:r>
            <a:r>
              <a:rPr lang="en-GB" sz="2000" dirty="0" smtClean="0">
                <a:latin typeface="Century Gothic" panose="020B0502020202020204" pitchFamily="34" charset="0"/>
              </a:rPr>
              <a:t>”!</a:t>
            </a:r>
            <a:endParaRPr lang="en-GB" sz="2000" dirty="0">
              <a:latin typeface="Century Gothic" panose="020B0502020202020204" pitchFamily="34" charset="0"/>
            </a:endParaRPr>
          </a:p>
          <a:p>
            <a:pPr marL="0" indent="0">
              <a:lnSpc>
                <a:spcPct val="150000"/>
              </a:lnSpc>
              <a:buNone/>
            </a:pPr>
            <a:r>
              <a:rPr lang="en-GB" sz="2000" dirty="0" smtClean="0">
                <a:latin typeface="Century Gothic" panose="020B0502020202020204" pitchFamily="34" charset="0"/>
              </a:rPr>
              <a:t>And what doesn’t work? 				</a:t>
            </a:r>
            <a:r>
              <a:rPr lang="en-GB" dirty="0" smtClean="0">
                <a:latin typeface="Century Gothic" panose="020B0502020202020204" pitchFamily="34" charset="0"/>
              </a:rPr>
              <a:t>	</a:t>
            </a:r>
            <a:endParaRPr lang="en-GB" sz="2000" dirty="0" smtClean="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20</a:t>
            </a:fld>
            <a:endParaRPr lang="en-US"/>
          </a:p>
        </p:txBody>
      </p:sp>
      <p:sp>
        <p:nvSpPr>
          <p:cNvPr id="5" name="Title 4"/>
          <p:cNvSpPr>
            <a:spLocks noGrp="1"/>
          </p:cNvSpPr>
          <p:nvPr>
            <p:ph type="title"/>
          </p:nvPr>
        </p:nvSpPr>
        <p:spPr/>
        <p:txBody>
          <a:bodyPr/>
          <a:lstStyle/>
          <a:p>
            <a:r>
              <a:rPr lang="en-GB" dirty="0" smtClean="0"/>
              <a:t>Survey of RWNYC </a:t>
            </a:r>
            <a:r>
              <a:rPr lang="en-GB" dirty="0" smtClean="0"/>
              <a:t>Teams </a:t>
            </a:r>
            <a:r>
              <a:rPr lang="en-GB" sz="2000" dirty="0">
                <a:latin typeface="Century Gothic" panose="020B0502020202020204" pitchFamily="34" charset="0"/>
              </a:rPr>
              <a:t>(11 responses from 22 teams)</a:t>
            </a:r>
            <a:endParaRPr lang="en-US" sz="2000" dirty="0"/>
          </a:p>
        </p:txBody>
      </p:sp>
    </p:spTree>
    <p:extLst>
      <p:ext uri="{BB962C8B-B14F-4D97-AF65-F5344CB8AC3E}">
        <p14:creationId xmlns:p14="http://schemas.microsoft.com/office/powerpoint/2010/main" val="21230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913766"/>
            <a:ext cx="10515600" cy="768215"/>
          </a:xfrm>
        </p:spPr>
        <p:txBody>
          <a:bodyPr>
            <a:normAutofit/>
          </a:bodyPr>
          <a:lstStyle/>
          <a:p>
            <a:r>
              <a:rPr lang="en-GB" sz="4000" dirty="0" smtClean="0">
                <a:latin typeface="Century Gothic" panose="020B0502020202020204" pitchFamily="34" charset="0"/>
              </a:rPr>
              <a:t>Was the RWNYC a catalyst?</a:t>
            </a:r>
          </a:p>
        </p:txBody>
      </p:sp>
      <p:sp>
        <p:nvSpPr>
          <p:cNvPr id="4" name="Slide Number Placeholder 3"/>
          <p:cNvSpPr>
            <a:spLocks noGrp="1"/>
          </p:cNvSpPr>
          <p:nvPr>
            <p:ph type="sldNum" sz="quarter" idx="12"/>
          </p:nvPr>
        </p:nvSpPr>
        <p:spPr/>
        <p:txBody>
          <a:bodyPr/>
          <a:lstStyle/>
          <a:p>
            <a:fld id="{BB2832A0-EB8D-47BE-89B7-149E76E86021}" type="slidenum">
              <a:rPr lang="en-US" smtClean="0"/>
              <a:t>21</a:t>
            </a:fld>
            <a:endParaRPr lang="en-US"/>
          </a:p>
        </p:txBody>
      </p:sp>
      <p:graphicFrame>
        <p:nvGraphicFramePr>
          <p:cNvPr id="11" name="Chart 10"/>
          <p:cNvGraphicFramePr>
            <a:graphicFrameLocks/>
          </p:cNvGraphicFramePr>
          <p:nvPr>
            <p:extLst>
              <p:ext uri="{D42A27DB-BD31-4B8C-83A1-F6EECF244321}">
                <p14:modId xmlns:p14="http://schemas.microsoft.com/office/powerpoint/2010/main" val="41883168"/>
              </p:ext>
            </p:extLst>
          </p:nvPr>
        </p:nvGraphicFramePr>
        <p:xfrm>
          <a:off x="1158239" y="1845734"/>
          <a:ext cx="10054243" cy="43417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1309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913766"/>
            <a:ext cx="10515600" cy="768215"/>
          </a:xfrm>
        </p:spPr>
        <p:txBody>
          <a:bodyPr>
            <a:normAutofit/>
          </a:bodyPr>
          <a:lstStyle/>
          <a:p>
            <a:r>
              <a:rPr lang="en-GB" sz="4000" dirty="0" smtClean="0">
                <a:latin typeface="Century Gothic" panose="020B0502020202020204" pitchFamily="34" charset="0"/>
              </a:rPr>
              <a:t>Frequency of meetings</a:t>
            </a:r>
          </a:p>
        </p:txBody>
      </p:sp>
      <p:sp>
        <p:nvSpPr>
          <p:cNvPr id="4" name="Slide Number Placeholder 3"/>
          <p:cNvSpPr>
            <a:spLocks noGrp="1"/>
          </p:cNvSpPr>
          <p:nvPr>
            <p:ph type="sldNum" sz="quarter" idx="12"/>
          </p:nvPr>
        </p:nvSpPr>
        <p:spPr/>
        <p:txBody>
          <a:bodyPr/>
          <a:lstStyle/>
          <a:p>
            <a:fld id="{BB2832A0-EB8D-47BE-89B7-149E76E86021}" type="slidenum">
              <a:rPr lang="en-US" smtClean="0"/>
              <a:t>22</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785583166"/>
              </p:ext>
            </p:extLst>
          </p:nvPr>
        </p:nvGraphicFramePr>
        <p:xfrm>
          <a:off x="1158241" y="1975383"/>
          <a:ext cx="9936479" cy="3876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735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913766"/>
            <a:ext cx="10515600" cy="768215"/>
          </a:xfrm>
        </p:spPr>
        <p:txBody>
          <a:bodyPr>
            <a:normAutofit/>
          </a:bodyPr>
          <a:lstStyle/>
          <a:p>
            <a:r>
              <a:rPr lang="en-GB" sz="4000" dirty="0" smtClean="0">
                <a:latin typeface="Century Gothic" panose="020B0502020202020204" pitchFamily="34" charset="0"/>
              </a:rPr>
              <a:t>Day and time of meetings</a:t>
            </a:r>
          </a:p>
        </p:txBody>
      </p:sp>
      <p:sp>
        <p:nvSpPr>
          <p:cNvPr id="4" name="Slide Number Placeholder 3"/>
          <p:cNvSpPr>
            <a:spLocks noGrp="1"/>
          </p:cNvSpPr>
          <p:nvPr>
            <p:ph type="sldNum" sz="quarter" idx="12"/>
          </p:nvPr>
        </p:nvSpPr>
        <p:spPr/>
        <p:txBody>
          <a:bodyPr/>
          <a:lstStyle/>
          <a:p>
            <a:fld id="{BB2832A0-EB8D-47BE-89B7-149E76E86021}" type="slidenum">
              <a:rPr lang="en-US" smtClean="0"/>
              <a:t>23</a:t>
            </a:fld>
            <a:endParaRPr lang="en-US"/>
          </a:p>
        </p:txBody>
      </p:sp>
      <p:graphicFrame>
        <p:nvGraphicFramePr>
          <p:cNvPr id="6" name="Chart 5"/>
          <p:cNvGraphicFramePr>
            <a:graphicFrameLocks/>
          </p:cNvGraphicFramePr>
          <p:nvPr>
            <p:extLst>
              <p:ext uri="{D42A27DB-BD31-4B8C-83A1-F6EECF244321}">
                <p14:modId xmlns:p14="http://schemas.microsoft.com/office/powerpoint/2010/main" val="871289811"/>
              </p:ext>
            </p:extLst>
          </p:nvPr>
        </p:nvGraphicFramePr>
        <p:xfrm>
          <a:off x="1158239" y="1859280"/>
          <a:ext cx="10054243"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6617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Size of </a:t>
            </a:r>
            <a:r>
              <a:rPr lang="en-GB" sz="4000" dirty="0">
                <a:latin typeface="Century Gothic" panose="020B0502020202020204" pitchFamily="34" charset="0"/>
              </a:rPr>
              <a:t>group </a:t>
            </a:r>
            <a:r>
              <a:rPr lang="en-GB" sz="4000" dirty="0" smtClean="0">
                <a:latin typeface="Century Gothic" panose="020B0502020202020204" pitchFamily="34" charset="0"/>
              </a:rPr>
              <a:t>     </a:t>
            </a:r>
            <a:r>
              <a:rPr lang="en-GB" sz="1600" dirty="0" smtClean="0">
                <a:latin typeface="Century Gothic" panose="020B0502020202020204" pitchFamily="34" charset="0"/>
              </a:rPr>
              <a:t>(</a:t>
            </a:r>
            <a:r>
              <a:rPr lang="en-GB" sz="1600" dirty="0">
                <a:latin typeface="Century Gothic" panose="020B0502020202020204" pitchFamily="34" charset="0"/>
              </a:rPr>
              <a:t>Definition: Some groups define “young ringers” as 25 and under) </a:t>
            </a:r>
            <a:endParaRPr lang="en-GB" sz="1600" dirty="0" smtClean="0">
              <a:latin typeface="Century Gothic" panose="020B0502020202020204" pitchFamily="34" charset="0"/>
            </a:endParaRPr>
          </a:p>
        </p:txBody>
      </p:sp>
      <p:sp>
        <p:nvSpPr>
          <p:cNvPr id="3" name="Content Placeholder 2"/>
          <p:cNvSpPr>
            <a:spLocks noGrp="1"/>
          </p:cNvSpPr>
          <p:nvPr>
            <p:ph idx="1"/>
          </p:nvPr>
        </p:nvSpPr>
        <p:spPr>
          <a:xfrm>
            <a:off x="670560" y="2166463"/>
            <a:ext cx="2560320" cy="3794758"/>
          </a:xfrm>
        </p:spPr>
        <p:txBody>
          <a:bodyPr>
            <a:normAutofit lnSpcReduction="10000"/>
          </a:bodyPr>
          <a:lstStyle/>
          <a:p>
            <a:pPr marL="0" indent="0">
              <a:buNone/>
            </a:pPr>
            <a:r>
              <a:rPr lang="en-GB" sz="2400" dirty="0" smtClean="0">
                <a:latin typeface="Century Gothic" panose="020B0502020202020204" pitchFamily="34" charset="0"/>
              </a:rPr>
              <a:t>Young </a:t>
            </a:r>
            <a:r>
              <a:rPr lang="en-GB" sz="2400" dirty="0">
                <a:latin typeface="Century Gothic" panose="020B0502020202020204" pitchFamily="34" charset="0"/>
              </a:rPr>
              <a:t>ringers  </a:t>
            </a:r>
            <a:r>
              <a:rPr lang="en-GB" sz="2400" dirty="0" smtClean="0">
                <a:latin typeface="Century Gothic" panose="020B0502020202020204" pitchFamily="34" charset="0"/>
              </a:rPr>
              <a:t>:</a:t>
            </a:r>
            <a:endParaRPr lang="en-GB" sz="2400" dirty="0">
              <a:latin typeface="Century Gothic" panose="020B0502020202020204" pitchFamily="34" charset="0"/>
            </a:endParaRPr>
          </a:p>
          <a:p>
            <a:pPr marL="0" indent="0">
              <a:buNone/>
            </a:pPr>
            <a:r>
              <a:rPr lang="en-GB" sz="2400" dirty="0">
                <a:latin typeface="Century Gothic" panose="020B0502020202020204" pitchFamily="34" charset="0"/>
              </a:rPr>
              <a:t>1</a:t>
            </a:r>
            <a:r>
              <a:rPr lang="en-GB" sz="2400" dirty="0" smtClean="0">
                <a:latin typeface="Century Gothic" panose="020B0502020202020204" pitchFamily="34" charset="0"/>
              </a:rPr>
              <a:t>0 – 25      members</a:t>
            </a:r>
          </a:p>
          <a:p>
            <a:pPr marL="0" indent="0">
              <a:buNone/>
            </a:pPr>
            <a:r>
              <a:rPr lang="en-GB" sz="2400" dirty="0" smtClean="0">
                <a:latin typeface="Century Gothic" panose="020B0502020202020204" pitchFamily="34" charset="0"/>
              </a:rPr>
              <a:t>Average 15 attendees</a:t>
            </a:r>
          </a:p>
          <a:p>
            <a:endParaRPr lang="en-GB" sz="2400" dirty="0" smtClean="0">
              <a:latin typeface="Century Gothic" panose="020B0502020202020204" pitchFamily="34" charset="0"/>
            </a:endParaRPr>
          </a:p>
          <a:p>
            <a:pPr marL="0" indent="0">
              <a:buNone/>
            </a:pPr>
            <a:r>
              <a:rPr lang="en-GB" sz="2400" dirty="0" smtClean="0">
                <a:latin typeface="Century Gothic" panose="020B0502020202020204" pitchFamily="34" charset="0"/>
              </a:rPr>
              <a:t>Plus</a:t>
            </a:r>
            <a:endParaRPr lang="en-GB" sz="2400" dirty="0">
              <a:latin typeface="Century Gothic" panose="020B0502020202020204" pitchFamily="34" charset="0"/>
            </a:endParaRPr>
          </a:p>
          <a:p>
            <a:pPr marL="0" indent="0">
              <a:buNone/>
            </a:pPr>
            <a:r>
              <a:rPr lang="en-GB" sz="2400" dirty="0" smtClean="0">
                <a:latin typeface="Century Gothic" panose="020B0502020202020204" pitchFamily="34" charset="0"/>
              </a:rPr>
              <a:t>Between 2-8   adult helpers</a:t>
            </a:r>
          </a:p>
          <a:p>
            <a:endParaRPr lang="en-GB" sz="24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24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85" t="10300" r="3798" b="4722"/>
          <a:stretch/>
        </p:blipFill>
        <p:spPr>
          <a:xfrm>
            <a:off x="3422895" y="2046924"/>
            <a:ext cx="8184439" cy="3914297"/>
          </a:xfrm>
          <a:prstGeom prst="rect">
            <a:avLst/>
          </a:prstGeom>
        </p:spPr>
      </p:pic>
    </p:spTree>
    <p:extLst>
      <p:ext uri="{BB962C8B-B14F-4D97-AF65-F5344CB8AC3E}">
        <p14:creationId xmlns:p14="http://schemas.microsoft.com/office/powerpoint/2010/main" val="2021849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Activities … </a:t>
            </a:r>
            <a:r>
              <a:rPr lang="en-GB" sz="4000" dirty="0">
                <a:latin typeface="Century Gothic" panose="020B0502020202020204" pitchFamily="34" charset="0"/>
              </a:rPr>
              <a:t>Ringing</a:t>
            </a:r>
            <a:r>
              <a:rPr lang="en-GB" sz="4000" dirty="0" smtClean="0">
                <a:latin typeface="Century Gothic" panose="020B0502020202020204" pitchFamily="34" charset="0"/>
              </a:rPr>
              <a:t>!</a:t>
            </a:r>
          </a:p>
        </p:txBody>
      </p:sp>
      <p:sp>
        <p:nvSpPr>
          <p:cNvPr id="3" name="Content Placeholder 2"/>
          <p:cNvSpPr>
            <a:spLocks noGrp="1"/>
          </p:cNvSpPr>
          <p:nvPr>
            <p:ph idx="1"/>
          </p:nvPr>
        </p:nvSpPr>
        <p:spPr>
          <a:xfrm>
            <a:off x="1219199" y="1936274"/>
            <a:ext cx="9993284" cy="4125313"/>
          </a:xfrm>
        </p:spPr>
        <p:txBody>
          <a:bodyPr>
            <a:noAutofit/>
          </a:bodyPr>
          <a:lstStyle/>
          <a:p>
            <a:pPr marL="0" indent="0">
              <a:lnSpc>
                <a:spcPct val="120000"/>
              </a:lnSpc>
              <a:buNone/>
            </a:pPr>
            <a:r>
              <a:rPr lang="en-GB" sz="3600" dirty="0" smtClean="0">
                <a:latin typeface="Century Gothic" panose="020B0502020202020204" pitchFamily="34" charset="0"/>
              </a:rPr>
              <a:t>Practices</a:t>
            </a:r>
          </a:p>
          <a:p>
            <a:pPr lvl="1">
              <a:lnSpc>
                <a:spcPct val="120000"/>
              </a:lnSpc>
              <a:buFont typeface="Arial" panose="020B0604020202020204" pitchFamily="34" charset="0"/>
              <a:buChar char="•"/>
            </a:pPr>
            <a:r>
              <a:rPr lang="en-GB" sz="3600" dirty="0">
                <a:latin typeface="Century Gothic" panose="020B0502020202020204" pitchFamily="34" charset="0"/>
              </a:rPr>
              <a:t>C</a:t>
            </a:r>
            <a:r>
              <a:rPr lang="en-GB" sz="3600" dirty="0" smtClean="0">
                <a:latin typeface="Century Gothic" panose="020B0502020202020204" pitchFamily="34" charset="0"/>
              </a:rPr>
              <a:t>ater </a:t>
            </a:r>
            <a:r>
              <a:rPr lang="en-GB" sz="3600" dirty="0" smtClean="0">
                <a:latin typeface="Century Gothic" panose="020B0502020202020204" pitchFamily="34" charset="0"/>
              </a:rPr>
              <a:t>for all abilities</a:t>
            </a:r>
          </a:p>
          <a:p>
            <a:pPr lvl="1">
              <a:lnSpc>
                <a:spcPct val="120000"/>
              </a:lnSpc>
              <a:buFont typeface="Arial" panose="020B0604020202020204" pitchFamily="34" charset="0"/>
              <a:buChar char="•"/>
            </a:pPr>
            <a:r>
              <a:rPr lang="en-GB" sz="3600" dirty="0" smtClean="0">
                <a:latin typeface="Century Gothic" panose="020B0502020202020204" pitchFamily="34" charset="0"/>
              </a:rPr>
              <a:t>Most teams practice </a:t>
            </a:r>
            <a:r>
              <a:rPr lang="en-GB" sz="3600" dirty="0" smtClean="0">
                <a:latin typeface="Century Gothic" panose="020B0502020202020204" pitchFamily="34" charset="0"/>
              </a:rPr>
              <a:t>at different towers </a:t>
            </a:r>
          </a:p>
          <a:p>
            <a:pPr lvl="1">
              <a:lnSpc>
                <a:spcPct val="120000"/>
              </a:lnSpc>
              <a:buFont typeface="Arial" panose="020B0604020202020204" pitchFamily="34" charset="0"/>
              <a:buChar char="•"/>
            </a:pPr>
            <a:r>
              <a:rPr lang="en-GB" sz="3600" dirty="0" smtClean="0">
                <a:latin typeface="Century Gothic" panose="020B0502020202020204" pitchFamily="34" charset="0"/>
              </a:rPr>
              <a:t>R</a:t>
            </a:r>
            <a:r>
              <a:rPr lang="en-GB" sz="3600" dirty="0" smtClean="0">
                <a:latin typeface="Century Gothic" panose="020B0502020202020204" pitchFamily="34" charset="0"/>
              </a:rPr>
              <a:t>un </a:t>
            </a:r>
            <a:r>
              <a:rPr lang="en-GB" sz="3600" dirty="0" smtClean="0">
                <a:latin typeface="Century Gothic" panose="020B0502020202020204" pitchFamily="34" charset="0"/>
              </a:rPr>
              <a:t>by </a:t>
            </a:r>
            <a:r>
              <a:rPr lang="en-GB" sz="3600" dirty="0" smtClean="0">
                <a:latin typeface="Century Gothic" panose="020B0502020202020204" pitchFamily="34" charset="0"/>
              </a:rPr>
              <a:t>adult or young </a:t>
            </a:r>
            <a:r>
              <a:rPr lang="en-GB" sz="3600" dirty="0" smtClean="0">
                <a:latin typeface="Century Gothic" panose="020B0502020202020204" pitchFamily="34" charset="0"/>
              </a:rPr>
              <a:t>ringer</a:t>
            </a:r>
            <a:r>
              <a:rPr lang="en-GB" sz="3600" dirty="0" smtClean="0">
                <a:latin typeface="Century Gothic" panose="020B0502020202020204" pitchFamily="34" charset="0"/>
              </a:rPr>
              <a:t>?</a:t>
            </a:r>
            <a:endParaRPr lang="en-GB" sz="3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25</a:t>
            </a:fld>
            <a:endParaRPr lang="en-US"/>
          </a:p>
        </p:txBody>
      </p:sp>
    </p:spTree>
    <p:extLst>
      <p:ext uri="{BB962C8B-B14F-4D97-AF65-F5344CB8AC3E}">
        <p14:creationId xmlns:p14="http://schemas.microsoft.com/office/powerpoint/2010/main" val="24338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Activities … </a:t>
            </a:r>
            <a:r>
              <a:rPr lang="en-GB" sz="4000" dirty="0">
                <a:latin typeface="Century Gothic" panose="020B0502020202020204" pitchFamily="34" charset="0"/>
              </a:rPr>
              <a:t>Ringing</a:t>
            </a:r>
            <a:r>
              <a:rPr lang="en-GB" sz="4000" dirty="0" smtClean="0">
                <a:latin typeface="Century Gothic" panose="020B0502020202020204" pitchFamily="34" charset="0"/>
              </a:rPr>
              <a:t>!</a:t>
            </a:r>
          </a:p>
        </p:txBody>
      </p:sp>
      <p:sp>
        <p:nvSpPr>
          <p:cNvPr id="3" name="Content Placeholder 2"/>
          <p:cNvSpPr>
            <a:spLocks noGrp="1"/>
          </p:cNvSpPr>
          <p:nvPr>
            <p:ph idx="1"/>
          </p:nvPr>
        </p:nvSpPr>
        <p:spPr>
          <a:xfrm>
            <a:off x="1219198" y="1936274"/>
            <a:ext cx="10134601" cy="4317041"/>
          </a:xfrm>
        </p:spPr>
        <p:txBody>
          <a:bodyPr>
            <a:normAutofit/>
          </a:bodyPr>
          <a:lstStyle/>
          <a:p>
            <a:pPr marL="0" lvl="1" indent="0">
              <a:lnSpc>
                <a:spcPct val="120000"/>
              </a:lnSpc>
              <a:buNone/>
            </a:pPr>
            <a:r>
              <a:rPr lang="en-GB" sz="2400" dirty="0" smtClean="0">
                <a:latin typeface="Century Gothic" panose="020B0502020202020204" pitchFamily="34" charset="0"/>
              </a:rPr>
              <a:t>Quarters </a:t>
            </a:r>
            <a:r>
              <a:rPr lang="en-GB" sz="2400" dirty="0" smtClean="0">
                <a:latin typeface="Century Gothic" panose="020B0502020202020204" pitchFamily="34" charset="0"/>
              </a:rPr>
              <a:t>and peals</a:t>
            </a:r>
          </a:p>
          <a:p>
            <a:pPr lvl="1">
              <a:lnSpc>
                <a:spcPct val="120000"/>
              </a:lnSpc>
              <a:buFont typeface="Arial" panose="020B0604020202020204" pitchFamily="34" charset="0"/>
              <a:buChar char="•"/>
            </a:pPr>
            <a:r>
              <a:rPr lang="en-GB" sz="2200" dirty="0" smtClean="0">
                <a:latin typeface="Century Gothic" panose="020B0502020202020204" pitchFamily="34" charset="0"/>
              </a:rPr>
              <a:t>Opportunities for 1 or 2 youngsters to develop with an experienced </a:t>
            </a:r>
            <a:r>
              <a:rPr lang="en-GB" sz="2200" dirty="0" smtClean="0">
                <a:latin typeface="Century Gothic" panose="020B0502020202020204" pitchFamily="34" charset="0"/>
              </a:rPr>
              <a:t>band</a:t>
            </a:r>
            <a:endParaRPr lang="en-GB" sz="2000" dirty="0" smtClean="0">
              <a:latin typeface="Century Gothic" panose="020B0502020202020204" pitchFamily="34" charset="0"/>
            </a:endParaRPr>
          </a:p>
          <a:p>
            <a:pPr marL="0" lvl="1" indent="0">
              <a:lnSpc>
                <a:spcPct val="150000"/>
              </a:lnSpc>
              <a:buNone/>
            </a:pPr>
            <a:r>
              <a:rPr lang="en-GB" sz="2400" dirty="0" smtClean="0">
                <a:latin typeface="Century Gothic" panose="020B0502020202020204" pitchFamily="34" charset="0"/>
              </a:rPr>
              <a:t>Ringing outings</a:t>
            </a:r>
          </a:p>
          <a:p>
            <a:pPr lvl="1">
              <a:lnSpc>
                <a:spcPct val="120000"/>
              </a:lnSpc>
              <a:buFont typeface="Arial" panose="020B0604020202020204" pitchFamily="34" charset="0"/>
              <a:buChar char="•"/>
            </a:pPr>
            <a:r>
              <a:rPr lang="en-GB" sz="2200" dirty="0" smtClean="0">
                <a:latin typeface="Century Gothic" panose="020B0502020202020204" pitchFamily="34" charset="0"/>
              </a:rPr>
              <a:t>one day  - weekend or school holidays</a:t>
            </a:r>
          </a:p>
          <a:p>
            <a:pPr lvl="1">
              <a:lnSpc>
                <a:spcPct val="120000"/>
              </a:lnSpc>
              <a:buFont typeface="Arial" panose="020B0604020202020204" pitchFamily="34" charset="0"/>
              <a:buChar char="•"/>
            </a:pPr>
            <a:r>
              <a:rPr lang="en-GB" sz="2200" dirty="0" smtClean="0">
                <a:latin typeface="Century Gothic" panose="020B0502020202020204" pitchFamily="34" charset="0"/>
              </a:rPr>
              <a:t>weekend away</a:t>
            </a:r>
          </a:p>
          <a:p>
            <a:pPr lvl="1">
              <a:lnSpc>
                <a:spcPct val="120000"/>
              </a:lnSpc>
              <a:buFont typeface="Arial" panose="020B0604020202020204" pitchFamily="34" charset="0"/>
              <a:buChar char="•"/>
            </a:pPr>
            <a:r>
              <a:rPr lang="en-GB" sz="2200" dirty="0" smtClean="0">
                <a:latin typeface="Century Gothic" panose="020B0502020202020204" pitchFamily="34" charset="0"/>
              </a:rPr>
              <a:t>outing with picnic</a:t>
            </a:r>
          </a:p>
          <a:p>
            <a:pPr lvl="1">
              <a:lnSpc>
                <a:spcPct val="120000"/>
              </a:lnSpc>
              <a:buFont typeface="Arial" panose="020B0604020202020204" pitchFamily="34" charset="0"/>
              <a:buChar char="•"/>
            </a:pPr>
            <a:r>
              <a:rPr lang="en-GB" sz="2200" dirty="0" smtClean="0">
                <a:latin typeface="Century Gothic" panose="020B0502020202020204" pitchFamily="34" charset="0"/>
              </a:rPr>
              <a:t>ringing at prestigious towers</a:t>
            </a:r>
          </a:p>
        </p:txBody>
      </p:sp>
      <p:sp>
        <p:nvSpPr>
          <p:cNvPr id="4" name="Slide Number Placeholder 3"/>
          <p:cNvSpPr>
            <a:spLocks noGrp="1"/>
          </p:cNvSpPr>
          <p:nvPr>
            <p:ph type="sldNum" sz="quarter" idx="12"/>
          </p:nvPr>
        </p:nvSpPr>
        <p:spPr/>
        <p:txBody>
          <a:bodyPr/>
          <a:lstStyle/>
          <a:p>
            <a:fld id="{BB2832A0-EB8D-47BE-89B7-149E76E86021}" type="slidenum">
              <a:rPr lang="en-US" smtClean="0"/>
              <a:t>26</a:t>
            </a:fld>
            <a:endParaRPr lang="en-US"/>
          </a:p>
        </p:txBody>
      </p:sp>
    </p:spTree>
    <p:extLst>
      <p:ext uri="{BB962C8B-B14F-4D97-AF65-F5344CB8AC3E}">
        <p14:creationId xmlns:p14="http://schemas.microsoft.com/office/powerpoint/2010/main" val="15423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a:latin typeface="Century Gothic" panose="020B0502020202020204" pitchFamily="34" charset="0"/>
              </a:rPr>
              <a:t>Activities - Refreshments</a:t>
            </a:r>
            <a:r>
              <a:rPr lang="en-GB" sz="4000" dirty="0" smtClean="0">
                <a:latin typeface="Century Gothic" panose="020B0502020202020204" pitchFamily="34" charset="0"/>
              </a:rPr>
              <a:t>!</a:t>
            </a:r>
            <a:endParaRPr lang="en-GB" sz="1600" dirty="0" smtClean="0">
              <a:latin typeface="Century Gothic" panose="020B0502020202020204" pitchFamily="34" charset="0"/>
            </a:endParaRPr>
          </a:p>
        </p:txBody>
      </p:sp>
      <p:sp>
        <p:nvSpPr>
          <p:cNvPr id="3" name="Content Placeholder 2"/>
          <p:cNvSpPr>
            <a:spLocks noGrp="1"/>
          </p:cNvSpPr>
          <p:nvPr>
            <p:ph idx="1"/>
          </p:nvPr>
        </p:nvSpPr>
        <p:spPr>
          <a:xfrm>
            <a:off x="1219200" y="1905000"/>
            <a:ext cx="4629808" cy="4369676"/>
          </a:xfrm>
        </p:spPr>
        <p:txBody>
          <a:bodyPr>
            <a:normAutofit/>
          </a:bodyPr>
          <a:lstStyle/>
          <a:p>
            <a:pPr>
              <a:buFont typeface="Arial" panose="020B0604020202020204" pitchFamily="34" charset="0"/>
              <a:buChar char="•"/>
            </a:pPr>
            <a:r>
              <a:rPr lang="en-GB" sz="2800" dirty="0" smtClean="0">
                <a:latin typeface="Century Gothic" panose="020B0502020202020204" pitchFamily="34" charset="0"/>
              </a:rPr>
              <a:t>  cakes</a:t>
            </a:r>
          </a:p>
          <a:p>
            <a:pPr>
              <a:buFont typeface="Arial" panose="020B0604020202020204" pitchFamily="34" charset="0"/>
              <a:buChar char="•"/>
            </a:pPr>
            <a:r>
              <a:rPr lang="en-GB" sz="2800" dirty="0">
                <a:latin typeface="Century Gothic" panose="020B0502020202020204" pitchFamily="34" charset="0"/>
              </a:rPr>
              <a:t> </a:t>
            </a:r>
            <a:r>
              <a:rPr lang="en-GB" sz="2800" dirty="0" smtClean="0">
                <a:latin typeface="Century Gothic" panose="020B0502020202020204" pitchFamily="34" charset="0"/>
              </a:rPr>
              <a:t> tub of sweets</a:t>
            </a:r>
          </a:p>
          <a:p>
            <a:pPr>
              <a:buFont typeface="Arial" panose="020B0604020202020204" pitchFamily="34" charset="0"/>
              <a:buChar char="•"/>
            </a:pPr>
            <a:r>
              <a:rPr lang="en-GB" sz="2800" dirty="0" smtClean="0">
                <a:latin typeface="Century Gothic" panose="020B0502020202020204" pitchFamily="34" charset="0"/>
              </a:rPr>
              <a:t>  drinks</a:t>
            </a:r>
          </a:p>
          <a:p>
            <a:pPr>
              <a:buFont typeface="Arial" panose="020B0604020202020204" pitchFamily="34" charset="0"/>
              <a:buChar char="•"/>
            </a:pPr>
            <a:r>
              <a:rPr lang="en-GB" sz="2800" dirty="0" smtClean="0">
                <a:latin typeface="Century Gothic" panose="020B0502020202020204" pitchFamily="34" charset="0"/>
              </a:rPr>
              <a:t>  pizza</a:t>
            </a:r>
          </a:p>
          <a:p>
            <a:pPr>
              <a:buFont typeface="Arial" panose="020B0604020202020204" pitchFamily="34" charset="0"/>
              <a:buChar char="•"/>
            </a:pPr>
            <a:r>
              <a:rPr lang="en-GB" sz="2800" dirty="0">
                <a:latin typeface="Century Gothic" panose="020B0502020202020204" pitchFamily="34" charset="0"/>
              </a:rPr>
              <a:t> </a:t>
            </a:r>
            <a:r>
              <a:rPr lang="en-GB" sz="2800" dirty="0" smtClean="0">
                <a:latin typeface="Century Gothic" panose="020B0502020202020204" pitchFamily="34" charset="0"/>
              </a:rPr>
              <a:t> meal out together</a:t>
            </a:r>
          </a:p>
        </p:txBody>
      </p:sp>
      <p:sp>
        <p:nvSpPr>
          <p:cNvPr id="4" name="Slide Number Placeholder 3"/>
          <p:cNvSpPr>
            <a:spLocks noGrp="1"/>
          </p:cNvSpPr>
          <p:nvPr>
            <p:ph type="sldNum" sz="quarter" idx="12"/>
          </p:nvPr>
        </p:nvSpPr>
        <p:spPr/>
        <p:txBody>
          <a:bodyPr/>
          <a:lstStyle/>
          <a:p>
            <a:fld id="{BB2832A0-EB8D-47BE-89B7-149E76E86021}" type="slidenum">
              <a:rPr lang="en-US" smtClean="0"/>
              <a:t>27</a:t>
            </a:fld>
            <a:endParaRPr lang="en-US"/>
          </a:p>
        </p:txBody>
      </p:sp>
      <p:sp>
        <p:nvSpPr>
          <p:cNvPr id="7" name="Content Placeholder 2"/>
          <p:cNvSpPr txBox="1">
            <a:spLocks/>
          </p:cNvSpPr>
          <p:nvPr/>
        </p:nvSpPr>
        <p:spPr>
          <a:xfrm>
            <a:off x="6731876" y="1905000"/>
            <a:ext cx="4480607" cy="182634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GB" sz="2800" dirty="0" smtClean="0">
                <a:latin typeface="Century Gothic" panose="020B0502020202020204" pitchFamily="34" charset="0"/>
              </a:rPr>
              <a:t>Important for:</a:t>
            </a:r>
          </a:p>
          <a:p>
            <a:pPr>
              <a:buFont typeface="Arial" panose="020B0604020202020204" pitchFamily="34" charset="0"/>
              <a:buChar char="•"/>
            </a:pPr>
            <a:r>
              <a:rPr lang="en-GB" sz="2800" dirty="0" smtClean="0">
                <a:latin typeface="Century Gothic" panose="020B0502020202020204" pitchFamily="34" charset="0"/>
              </a:rPr>
              <a:t>  socialising</a:t>
            </a:r>
          </a:p>
          <a:p>
            <a:pPr>
              <a:buFont typeface="Arial" panose="020B0604020202020204" pitchFamily="34" charset="0"/>
              <a:buChar char="•"/>
            </a:pPr>
            <a:r>
              <a:rPr lang="en-GB" sz="2800" dirty="0" smtClean="0">
                <a:latin typeface="Century Gothic" panose="020B0502020202020204" pitchFamily="34" charset="0"/>
              </a:rPr>
              <a:t>  parents whilst waiting</a:t>
            </a:r>
          </a:p>
          <a:p>
            <a:pPr>
              <a:buFont typeface="Arial" panose="020B0604020202020204" pitchFamily="34" charset="0"/>
              <a:buChar char="•"/>
            </a:pPr>
            <a:endParaRPr lang="en-GB" sz="2800" dirty="0">
              <a:latin typeface="Century Gothic" panose="020B0502020202020204" pitchFamily="34" charset="0"/>
            </a:endParaRPr>
          </a:p>
          <a:p>
            <a:pPr>
              <a:buFont typeface="Arial" panose="020B0604020202020204" pitchFamily="34" charset="0"/>
              <a:buChar char="•"/>
            </a:pPr>
            <a:endParaRPr lang="en-GB" sz="2800" dirty="0" smtClean="0">
              <a:latin typeface="Century Gothic" panose="020B0502020202020204" pitchFamily="34" charset="0"/>
            </a:endParaRPr>
          </a:p>
        </p:txBody>
      </p:sp>
      <p:sp>
        <p:nvSpPr>
          <p:cNvPr id="9" name="TextBox 8"/>
          <p:cNvSpPr txBox="1"/>
          <p:nvPr/>
        </p:nvSpPr>
        <p:spPr>
          <a:xfrm>
            <a:off x="6731876" y="3937819"/>
            <a:ext cx="4181930" cy="2031325"/>
          </a:xfrm>
          <a:prstGeom prst="rect">
            <a:avLst/>
          </a:prstGeom>
          <a:noFill/>
        </p:spPr>
        <p:txBody>
          <a:bodyPr wrap="square" rtlCol="0">
            <a:spAutoFit/>
          </a:bodyPr>
          <a:lstStyle/>
          <a:p>
            <a:pPr>
              <a:lnSpc>
                <a:spcPct val="150000"/>
              </a:lnSpc>
            </a:pPr>
            <a:r>
              <a:rPr lang="en-GB" sz="2800" dirty="0">
                <a:latin typeface="Century Gothic" panose="020B0502020202020204" pitchFamily="34" charset="0"/>
              </a:rPr>
              <a:t>Timing:</a:t>
            </a:r>
          </a:p>
          <a:p>
            <a:pPr marL="457200" indent="-457200">
              <a:lnSpc>
                <a:spcPct val="150000"/>
              </a:lnSpc>
              <a:buClr>
                <a:schemeClr val="accent1"/>
              </a:buClr>
              <a:buFont typeface="Arial" panose="020B0604020202020204" pitchFamily="34" charset="0"/>
              <a:buChar char="•"/>
            </a:pPr>
            <a:r>
              <a:rPr lang="en-GB" sz="2800" dirty="0" smtClean="0">
                <a:latin typeface="Century Gothic" panose="020B0502020202020204" pitchFamily="34" charset="0"/>
              </a:rPr>
              <a:t>during practice?</a:t>
            </a:r>
          </a:p>
          <a:p>
            <a:pPr marL="457200" indent="-457200">
              <a:lnSpc>
                <a:spcPct val="150000"/>
              </a:lnSpc>
              <a:buClr>
                <a:schemeClr val="accent1"/>
              </a:buClr>
              <a:buFont typeface="Arial" panose="020B0604020202020204" pitchFamily="34" charset="0"/>
              <a:buChar char="•"/>
            </a:pPr>
            <a:r>
              <a:rPr lang="en-GB" sz="2800" dirty="0" smtClean="0">
                <a:latin typeface="Century Gothic" panose="020B0502020202020204" pitchFamily="34" charset="0"/>
              </a:rPr>
              <a:t>after </a:t>
            </a:r>
            <a:r>
              <a:rPr lang="en-GB" sz="2800" dirty="0">
                <a:latin typeface="Century Gothic" panose="020B0502020202020204" pitchFamily="34" charset="0"/>
              </a:rPr>
              <a:t>practice?</a:t>
            </a:r>
          </a:p>
        </p:txBody>
      </p:sp>
    </p:spTree>
    <p:extLst>
      <p:ext uri="{BB962C8B-B14F-4D97-AF65-F5344CB8AC3E}">
        <p14:creationId xmlns:p14="http://schemas.microsoft.com/office/powerpoint/2010/main" val="27209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1" name="Rounded Rectangular Callout 20"/>
          <p:cNvSpPr/>
          <p:nvPr/>
        </p:nvSpPr>
        <p:spPr>
          <a:xfrm>
            <a:off x="6266184" y="3147897"/>
            <a:ext cx="5487617" cy="2905387"/>
          </a:xfrm>
          <a:prstGeom prst="wedgeRoundRectCallout">
            <a:avLst>
              <a:gd name="adj1" fmla="val -46453"/>
              <a:gd name="adj2" fmla="val -83240"/>
              <a:gd name="adj3" fmla="val 16667"/>
            </a:avLst>
          </a:prstGeom>
          <a:solidFill>
            <a:srgbClr val="FFFFC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rot="10800000">
            <a:off x="291938" y="3164337"/>
            <a:ext cx="3882577" cy="2543289"/>
          </a:xfrm>
          <a:prstGeom prst="wedgeRoundRectCallout">
            <a:avLst>
              <a:gd name="adj1" fmla="val -79836"/>
              <a:gd name="adj2" fmla="val 77842"/>
              <a:gd name="adj3" fmla="val 16667"/>
            </a:avLst>
          </a:prstGeom>
          <a:solidFill>
            <a:srgbClr val="FFFFC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B2832A0-EB8D-47BE-89B7-149E76E86021}" type="slidenum">
              <a:rPr lang="en-US" smtClean="0"/>
              <a:t>28</a:t>
            </a:fld>
            <a:endParaRPr lang="en-US"/>
          </a:p>
        </p:txBody>
      </p:sp>
      <p:sp>
        <p:nvSpPr>
          <p:cNvPr id="2" name="Title 1"/>
          <p:cNvSpPr>
            <a:spLocks noGrp="1"/>
          </p:cNvSpPr>
          <p:nvPr>
            <p:ph type="title" idx="4294967295"/>
          </p:nvPr>
        </p:nvSpPr>
        <p:spPr>
          <a:xfrm>
            <a:off x="4174516" y="649138"/>
            <a:ext cx="2935730" cy="1308228"/>
          </a:xfrm>
        </p:spPr>
        <p:txBody>
          <a:bodyPr>
            <a:normAutofit/>
          </a:bodyPr>
          <a:lstStyle/>
          <a:p>
            <a:pPr algn="ctr"/>
            <a:r>
              <a:rPr lang="en-GB" sz="4000" dirty="0" smtClean="0">
                <a:latin typeface="Century Gothic" panose="020B0502020202020204" pitchFamily="34" charset="0"/>
              </a:rPr>
              <a:t>Other activities?</a:t>
            </a:r>
            <a:endParaRPr lang="en-GB" sz="1600" dirty="0" smtClean="0">
              <a:latin typeface="Century Gothic" panose="020B0502020202020204" pitchFamily="34" charset="0"/>
            </a:endParaRPr>
          </a:p>
        </p:txBody>
      </p:sp>
      <p:sp>
        <p:nvSpPr>
          <p:cNvPr id="6" name="Rounded Rectangular Callout 5"/>
          <p:cNvSpPr/>
          <p:nvPr/>
        </p:nvSpPr>
        <p:spPr>
          <a:xfrm>
            <a:off x="8418499" y="641533"/>
            <a:ext cx="2963917" cy="2027925"/>
          </a:xfrm>
          <a:prstGeom prst="wedgeRoundRectCallout">
            <a:avLst>
              <a:gd name="adj1" fmla="val -97223"/>
              <a:gd name="adj2" fmla="val -6688"/>
              <a:gd name="adj3" fmla="val 16667"/>
            </a:avLst>
          </a:prstGeom>
          <a:solidFill>
            <a:srgbClr val="FFFFCC"/>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575255" y="794194"/>
            <a:ext cx="2807161" cy="1569660"/>
          </a:xfrm>
          <a:prstGeom prst="rect">
            <a:avLst/>
          </a:prstGeom>
          <a:noFill/>
        </p:spPr>
        <p:txBody>
          <a:bodyPr wrap="square" rtlCol="0">
            <a:spAutoFit/>
          </a:bodyPr>
          <a:lstStyle/>
          <a:p>
            <a:r>
              <a:rPr lang="en-GB" sz="2400" dirty="0">
                <a:latin typeface="Century Gothic" panose="020B0502020202020204" pitchFamily="34" charset="0"/>
              </a:rPr>
              <a:t>You do not need to organise non-ringing events to keep them keen!</a:t>
            </a:r>
            <a:endParaRPr lang="en-US" sz="2400" dirty="0">
              <a:latin typeface="Century Gothic" panose="020B0502020202020204" pitchFamily="34" charset="0"/>
            </a:endParaRPr>
          </a:p>
        </p:txBody>
      </p:sp>
      <p:sp>
        <p:nvSpPr>
          <p:cNvPr id="16" name="TextBox 15"/>
          <p:cNvSpPr txBox="1"/>
          <p:nvPr/>
        </p:nvSpPr>
        <p:spPr>
          <a:xfrm>
            <a:off x="449039" y="3269415"/>
            <a:ext cx="3573519" cy="2308324"/>
          </a:xfrm>
          <a:prstGeom prst="rect">
            <a:avLst/>
          </a:prstGeom>
          <a:noFill/>
        </p:spPr>
        <p:txBody>
          <a:bodyPr wrap="square" rtlCol="0">
            <a:spAutoFit/>
          </a:bodyPr>
          <a:lstStyle/>
          <a:p>
            <a:r>
              <a:rPr lang="en-GB" sz="2400" dirty="0">
                <a:latin typeface="Century Gothic" panose="020B0502020202020204" pitchFamily="34" charset="0"/>
              </a:rPr>
              <a:t>We tried social activities (bowling</a:t>
            </a:r>
            <a:r>
              <a:rPr lang="en-GB" sz="2400" dirty="0" smtClean="0">
                <a:latin typeface="Century Gothic" panose="020B0502020202020204" pitchFamily="34" charset="0"/>
              </a:rPr>
              <a:t>) but, for some, mixing </a:t>
            </a:r>
            <a:r>
              <a:rPr lang="en-GB" sz="2400" dirty="0">
                <a:latin typeface="Century Gothic" panose="020B0502020202020204" pitchFamily="34" charset="0"/>
              </a:rPr>
              <a:t>with people they do not know can be a </a:t>
            </a:r>
            <a:r>
              <a:rPr lang="en-GB" sz="2400" dirty="0" smtClean="0">
                <a:latin typeface="Century Gothic" panose="020B0502020202020204" pitchFamily="34" charset="0"/>
              </a:rPr>
              <a:t>bit daunting.</a:t>
            </a:r>
            <a:endParaRPr lang="en-US" sz="2400" dirty="0">
              <a:latin typeface="Century Gothic" panose="020B0502020202020204" pitchFamily="34" charset="0"/>
            </a:endParaRPr>
          </a:p>
        </p:txBody>
      </p:sp>
      <p:sp>
        <p:nvSpPr>
          <p:cNvPr id="18" name="TextBox 17"/>
          <p:cNvSpPr txBox="1"/>
          <p:nvPr/>
        </p:nvSpPr>
        <p:spPr>
          <a:xfrm>
            <a:off x="6445045" y="3343714"/>
            <a:ext cx="5129896" cy="2554545"/>
          </a:xfrm>
          <a:prstGeom prst="rect">
            <a:avLst/>
          </a:prstGeom>
          <a:noFill/>
        </p:spPr>
        <p:txBody>
          <a:bodyPr wrap="square" rtlCol="0">
            <a:spAutoFit/>
          </a:bodyPr>
          <a:lstStyle/>
          <a:p>
            <a:r>
              <a:rPr lang="en-GB" sz="2000" dirty="0" smtClean="0">
                <a:latin typeface="Century Gothic" panose="020B0502020202020204" pitchFamily="34" charset="0"/>
              </a:rPr>
              <a:t>You </a:t>
            </a:r>
            <a:r>
              <a:rPr lang="en-GB" sz="2000" dirty="0">
                <a:latin typeface="Century Gothic" panose="020B0502020202020204" pitchFamily="34" charset="0"/>
              </a:rPr>
              <a:t>don't need to "entertain" a young ringer. The best </a:t>
            </a:r>
            <a:r>
              <a:rPr lang="en-GB" sz="2000" dirty="0" smtClean="0">
                <a:latin typeface="Century Gothic" panose="020B0502020202020204" pitchFamily="34" charset="0"/>
              </a:rPr>
              <a:t>young ringers go </a:t>
            </a:r>
            <a:r>
              <a:rPr lang="en-GB" sz="2000" dirty="0">
                <a:latin typeface="Century Gothic" panose="020B0502020202020204" pitchFamily="34" charset="0"/>
              </a:rPr>
              <a:t>ringing because they </a:t>
            </a:r>
            <a:r>
              <a:rPr lang="en-GB" sz="2000" dirty="0" smtClean="0">
                <a:latin typeface="Century Gothic" panose="020B0502020202020204" pitchFamily="34" charset="0"/>
              </a:rPr>
              <a:t>ringing</a:t>
            </a:r>
            <a:r>
              <a:rPr lang="en-GB" sz="2000" dirty="0" smtClean="0">
                <a:latin typeface="Century Gothic" panose="020B0502020202020204" pitchFamily="34" charset="0"/>
              </a:rPr>
              <a:t>. By having a Youth Team, those young ringers who have doubts about their ringing will be swept along by the "ringing nutters" in your group!!!!! It will happen - so you just have to be the catalyst. </a:t>
            </a:r>
            <a:endParaRPr lang="en-US" sz="2000" dirty="0">
              <a:latin typeface="Century Gothic" panose="020B0502020202020204" pitchFamily="34" charset="0"/>
            </a:endParaRPr>
          </a:p>
        </p:txBody>
      </p:sp>
      <p:sp>
        <p:nvSpPr>
          <p:cNvPr id="22" name="Rounded Rectangle 21"/>
          <p:cNvSpPr/>
          <p:nvPr/>
        </p:nvSpPr>
        <p:spPr>
          <a:xfrm>
            <a:off x="449040" y="469107"/>
            <a:ext cx="3416418" cy="2410248"/>
          </a:xfrm>
          <a:prstGeom prst="roundRect">
            <a:avLst/>
          </a:prstGeom>
          <a:solidFill>
            <a:schemeClr val="accent1">
              <a:lumMod val="20000"/>
              <a:lumOff val="80000"/>
            </a:schemeClr>
          </a:solid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smtClean="0">
                <a:latin typeface="Century Gothic" panose="020B0502020202020204" pitchFamily="34" charset="0"/>
              </a:rPr>
              <a:t>Only 2 </a:t>
            </a:r>
            <a:r>
              <a:rPr lang="en-GB" sz="2800" dirty="0" smtClean="0">
                <a:latin typeface="Century Gothic" panose="020B0502020202020204" pitchFamily="34" charset="0"/>
              </a:rPr>
              <a:t>out of the 11 teams organise non-ringing activities</a:t>
            </a:r>
            <a:endParaRPr lang="en-GB" sz="2800" dirty="0">
              <a:latin typeface="Century Gothic" panose="020B0502020202020204" pitchFamily="34" charset="0"/>
            </a:endParaRPr>
          </a:p>
        </p:txBody>
      </p:sp>
    </p:spTree>
    <p:extLst>
      <p:ext uri="{BB962C8B-B14F-4D97-AF65-F5344CB8AC3E}">
        <p14:creationId xmlns:p14="http://schemas.microsoft.com/office/powerpoint/2010/main" val="2086121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Top tips!</a:t>
            </a:r>
            <a:endParaRPr lang="en-GB" sz="1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29</a:t>
            </a:fld>
            <a:endParaRPr lang="en-US"/>
          </a:p>
        </p:txBody>
      </p:sp>
      <p:sp>
        <p:nvSpPr>
          <p:cNvPr id="6" name="Content Placeholder 5"/>
          <p:cNvSpPr>
            <a:spLocks noGrp="1"/>
          </p:cNvSpPr>
          <p:nvPr>
            <p:ph idx="1"/>
          </p:nvPr>
        </p:nvSpPr>
        <p:spPr>
          <a:xfrm>
            <a:off x="1097280" y="1860332"/>
            <a:ext cx="10058400" cy="4319752"/>
          </a:xfrm>
        </p:spPr>
        <p:txBody>
          <a:bodyPr>
            <a:normAutofit fontScale="85000" lnSpcReduction="20000"/>
          </a:bodyPr>
          <a:lstStyle/>
          <a:p>
            <a:r>
              <a:rPr lang="en-GB" sz="4600" dirty="0" smtClean="0">
                <a:latin typeface="Century Gothic" panose="020B0502020202020204" pitchFamily="34" charset="0"/>
              </a:rPr>
              <a:t>Importance of parents / mentors:</a:t>
            </a:r>
          </a:p>
          <a:p>
            <a:endParaRPr lang="en-GB" sz="1700" dirty="0" smtClean="0">
              <a:latin typeface="Century Gothic" panose="020B0502020202020204" pitchFamily="34" charset="0"/>
            </a:endParaRPr>
          </a:p>
          <a:p>
            <a:pPr>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 Safeguarding and safety in the tower</a:t>
            </a:r>
          </a:p>
          <a:p>
            <a:pPr>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 Transport</a:t>
            </a:r>
          </a:p>
          <a:p>
            <a:pPr>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 Communicating arrangements</a:t>
            </a:r>
          </a:p>
          <a:p>
            <a:pPr>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 Extent of adult involvement in the ringing?</a:t>
            </a:r>
          </a:p>
          <a:p>
            <a:pPr marL="0" indent="0">
              <a:buNone/>
            </a:pPr>
            <a:r>
              <a:rPr lang="en-GB" sz="4000" dirty="0">
                <a:latin typeface="Century Gothic" panose="020B0502020202020204" pitchFamily="34" charset="0"/>
              </a:rPr>
              <a:t>	R</a:t>
            </a:r>
            <a:r>
              <a:rPr lang="en-GB" sz="4000" dirty="0" smtClean="0">
                <a:latin typeface="Century Gothic" panose="020B0502020202020204" pitchFamily="34" charset="0"/>
              </a:rPr>
              <a:t>un the ringing?</a:t>
            </a:r>
          </a:p>
          <a:p>
            <a:pPr marL="0" indent="0">
              <a:buNone/>
            </a:pPr>
            <a:r>
              <a:rPr lang="en-GB" sz="4000" dirty="0" smtClean="0">
                <a:latin typeface="Century Gothic" panose="020B0502020202020204" pitchFamily="34" charset="0"/>
              </a:rPr>
              <a:t>	Provide structure and support?</a:t>
            </a:r>
          </a:p>
          <a:p>
            <a:pPr marL="0" indent="0">
              <a:buNone/>
            </a:pPr>
            <a:endParaRPr lang="en-GB" sz="4000" dirty="0" smtClean="0">
              <a:latin typeface="Century Gothic" panose="020B0502020202020204" pitchFamily="34" charset="0"/>
            </a:endParaRPr>
          </a:p>
          <a:p>
            <a:pPr marL="0" indent="0">
              <a:buNone/>
            </a:pPr>
            <a:endParaRPr lang="en-GB" sz="2800" dirty="0" smtClean="0">
              <a:latin typeface="Century Gothic" panose="020B0502020202020204" pitchFamily="34" charset="0"/>
            </a:endParaRPr>
          </a:p>
        </p:txBody>
      </p:sp>
    </p:spTree>
    <p:extLst>
      <p:ext uri="{BB962C8B-B14F-4D97-AF65-F5344CB8AC3E}">
        <p14:creationId xmlns:p14="http://schemas.microsoft.com/office/powerpoint/2010/main" val="161314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Why?</a:t>
            </a:r>
            <a:endParaRPr lang="en-US" sz="40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574" y="2225823"/>
            <a:ext cx="2996281" cy="3741071"/>
          </a:xfrm>
          <a:prstGeom prst="rect">
            <a:avLst/>
          </a:prstGeom>
        </p:spPr>
      </p:pic>
      <p:sp>
        <p:nvSpPr>
          <p:cNvPr id="5" name="Cloud Callout 4"/>
          <p:cNvSpPr/>
          <p:nvPr/>
        </p:nvSpPr>
        <p:spPr>
          <a:xfrm>
            <a:off x="7190936" y="725428"/>
            <a:ext cx="3134189" cy="1721938"/>
          </a:xfrm>
          <a:prstGeom prst="cloudCallout">
            <a:avLst>
              <a:gd name="adj1" fmla="val -86556"/>
              <a:gd name="adj2" fmla="val 2664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3966" y="1084040"/>
            <a:ext cx="2276492" cy="954107"/>
          </a:xfrm>
          <a:prstGeom prst="rect">
            <a:avLst/>
          </a:prstGeom>
          <a:noFill/>
        </p:spPr>
        <p:txBody>
          <a:bodyPr wrap="square" rtlCol="0">
            <a:spAutoFit/>
          </a:bodyPr>
          <a:lstStyle/>
          <a:p>
            <a:pPr algn="ctr"/>
            <a:r>
              <a:rPr lang="en-GB" sz="2800" dirty="0" smtClean="0">
                <a:latin typeface="Century Gothic" panose="020B0502020202020204" pitchFamily="34" charset="0"/>
              </a:rPr>
              <a:t>It’s fun </a:t>
            </a:r>
            <a:r>
              <a:rPr lang="en-GB" sz="2800" dirty="0" err="1" smtClean="0">
                <a:latin typeface="Century Gothic" panose="020B0502020202020204" pitchFamily="34" charset="0"/>
              </a:rPr>
              <a:t>fun</a:t>
            </a:r>
            <a:r>
              <a:rPr lang="en-GB" sz="2800" dirty="0" smtClean="0">
                <a:latin typeface="Century Gothic" panose="020B0502020202020204" pitchFamily="34" charset="0"/>
              </a:rPr>
              <a:t> </a:t>
            </a:r>
          </a:p>
          <a:p>
            <a:pPr algn="ctr"/>
            <a:r>
              <a:rPr lang="en-GB" sz="2800" dirty="0" smtClean="0">
                <a:latin typeface="Century Gothic" panose="020B0502020202020204" pitchFamily="34" charset="0"/>
              </a:rPr>
              <a:t>fun </a:t>
            </a:r>
            <a:r>
              <a:rPr lang="en-GB" sz="2800" dirty="0" err="1" smtClean="0">
                <a:latin typeface="Century Gothic" panose="020B0502020202020204" pitchFamily="34" charset="0"/>
              </a:rPr>
              <a:t>fun</a:t>
            </a:r>
            <a:r>
              <a:rPr lang="en-GB" sz="2800" dirty="0" smtClean="0">
                <a:latin typeface="Century Gothic" panose="020B0502020202020204" pitchFamily="34" charset="0"/>
              </a:rPr>
              <a:t> </a:t>
            </a:r>
            <a:r>
              <a:rPr lang="en-GB" sz="2800" dirty="0" err="1" smtClean="0">
                <a:latin typeface="Century Gothic" panose="020B0502020202020204" pitchFamily="34" charset="0"/>
              </a:rPr>
              <a:t>fun</a:t>
            </a:r>
            <a:r>
              <a:rPr lang="en-GB" sz="2800" dirty="0" smtClean="0">
                <a:latin typeface="Century Gothic" panose="020B0502020202020204" pitchFamily="34" charset="0"/>
              </a:rPr>
              <a:t>!</a:t>
            </a:r>
            <a:endParaRPr lang="en-GB" sz="2800" dirty="0" smtClean="0">
              <a:latin typeface="Century Gothic" panose="020B0502020202020204" pitchFamily="34" charset="0"/>
            </a:endParaRPr>
          </a:p>
        </p:txBody>
      </p:sp>
      <p:sp>
        <p:nvSpPr>
          <p:cNvPr id="9" name="TextBox 8"/>
          <p:cNvSpPr txBox="1"/>
          <p:nvPr/>
        </p:nvSpPr>
        <p:spPr>
          <a:xfrm>
            <a:off x="7190936" y="2667411"/>
            <a:ext cx="4617436" cy="3477875"/>
          </a:xfrm>
          <a:prstGeom prst="rect">
            <a:avLst/>
          </a:prstGeom>
          <a:noFill/>
        </p:spPr>
        <p:txBody>
          <a:bodyPr wrap="square" rtlCol="0">
            <a:spAutoFit/>
          </a:bodyPr>
          <a:lstStyle/>
          <a:p>
            <a:pPr marL="342900" indent="-342900">
              <a:buClr>
                <a:schemeClr val="bg1"/>
              </a:buClr>
              <a:buFont typeface="Arial" panose="020B0604020202020204" pitchFamily="34" charset="0"/>
              <a:buChar char="•"/>
            </a:pPr>
            <a:r>
              <a:rPr lang="en-GB" sz="2000" dirty="0" smtClean="0">
                <a:latin typeface="Century Gothic" panose="020B0502020202020204" pitchFamily="34" charset="0"/>
              </a:rPr>
              <a:t>It will also be:</a:t>
            </a:r>
            <a:br>
              <a:rPr lang="en-GB" sz="2000" dirty="0" smtClean="0">
                <a:latin typeface="Century Gothic" panose="020B0502020202020204" pitchFamily="34" charset="0"/>
              </a:rPr>
            </a:br>
            <a:r>
              <a:rPr lang="en-GB" sz="2000" dirty="0" smtClean="0">
                <a:latin typeface="Century Gothic" panose="020B0502020202020204" pitchFamily="34" charset="0"/>
              </a:rPr>
              <a:t>	hard work</a:t>
            </a:r>
          </a:p>
          <a:p>
            <a:pPr>
              <a:buClr>
                <a:schemeClr val="bg1"/>
              </a:buClr>
            </a:pPr>
            <a:r>
              <a:rPr lang="en-GB" sz="2000" dirty="0">
                <a:latin typeface="Century Gothic" panose="020B0502020202020204" pitchFamily="34" charset="0"/>
              </a:rPr>
              <a:t>	</a:t>
            </a:r>
            <a:r>
              <a:rPr lang="en-GB" sz="2000" dirty="0" smtClean="0">
                <a:latin typeface="Century Gothic" panose="020B0502020202020204" pitchFamily="34" charset="0"/>
              </a:rPr>
              <a:t>time consuming.</a:t>
            </a:r>
          </a:p>
          <a:p>
            <a:pPr>
              <a:buClr>
                <a:schemeClr val="bg1"/>
              </a:buClr>
            </a:pPr>
            <a:r>
              <a:rPr lang="en-GB" sz="2000" dirty="0" smtClean="0">
                <a:latin typeface="Century Gothic" panose="020B0502020202020204" pitchFamily="34" charset="0"/>
              </a:rPr>
              <a:t>	frustrating at times</a:t>
            </a:r>
          </a:p>
          <a:p>
            <a:pPr marL="342900" indent="-342900">
              <a:buClr>
                <a:schemeClr val="bg1"/>
              </a:buClr>
              <a:buFont typeface="Arial" panose="020B0604020202020204" pitchFamily="34" charset="0"/>
              <a:buChar char="•"/>
            </a:pPr>
            <a:endParaRPr lang="en-GB" sz="2000" dirty="0" smtClean="0">
              <a:latin typeface="Century Gothic" panose="020B0502020202020204" pitchFamily="34" charset="0"/>
            </a:endParaRPr>
          </a:p>
          <a:p>
            <a:pPr marL="342900" indent="-342900">
              <a:buClr>
                <a:schemeClr val="bg1"/>
              </a:buClr>
              <a:buFont typeface="Arial" panose="020B0604020202020204" pitchFamily="34" charset="0"/>
              <a:buChar char="•"/>
            </a:pPr>
            <a:r>
              <a:rPr lang="en-GB" sz="2000" dirty="0" smtClean="0">
                <a:latin typeface="Century Gothic" panose="020B0502020202020204" pitchFamily="34" charset="0"/>
              </a:rPr>
              <a:t>But developing a youth team might just be the best and most rewarding thing you do in your ringing career!</a:t>
            </a:r>
          </a:p>
          <a:p>
            <a:pPr marL="342900" indent="-342900">
              <a:buClr>
                <a:schemeClr val="bg1"/>
              </a:buClr>
              <a:buFont typeface="Arial" panose="020B0604020202020204" pitchFamily="34" charset="0"/>
              <a:buChar char="•"/>
            </a:pPr>
            <a:endParaRPr lang="en-GB" sz="2000" dirty="0">
              <a:latin typeface="Century Gothic" panose="020B0502020202020204" pitchFamily="34" charset="0"/>
            </a:endParaRPr>
          </a:p>
          <a:p>
            <a:pPr marL="342900" indent="-342900">
              <a:buClr>
                <a:schemeClr val="bg1"/>
              </a:buClr>
              <a:buFont typeface="Arial" panose="020B0604020202020204" pitchFamily="34" charset="0"/>
              <a:buChar char="•"/>
            </a:pPr>
            <a:r>
              <a:rPr lang="en-GB" sz="2000" dirty="0">
                <a:latin typeface="Century Gothic" panose="020B0502020202020204" pitchFamily="34" charset="0"/>
              </a:rPr>
              <a:t>(</a:t>
            </a:r>
            <a:r>
              <a:rPr lang="en-GB" sz="2000" dirty="0" smtClean="0">
                <a:latin typeface="Century Gothic" panose="020B0502020202020204" pitchFamily="34" charset="0"/>
              </a:rPr>
              <a:t>You may already be doing it!)</a:t>
            </a:r>
            <a:endParaRPr lang="en-US" sz="2000" dirty="0">
              <a:latin typeface="Century Gothic" panose="020B0502020202020204" pitchFamily="34" charset="0"/>
            </a:endParaRPr>
          </a:p>
        </p:txBody>
      </p:sp>
      <p:sp>
        <p:nvSpPr>
          <p:cNvPr id="12" name="TextBox 11"/>
          <p:cNvSpPr txBox="1"/>
          <p:nvPr/>
        </p:nvSpPr>
        <p:spPr>
          <a:xfrm>
            <a:off x="870155" y="2000380"/>
            <a:ext cx="3059419"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latin typeface="Century Gothic" panose="020B0502020202020204" pitchFamily="34" charset="0"/>
              </a:rPr>
              <a:t>We need to teach and retain young ringers to secure the future of ringing!</a:t>
            </a:r>
          </a:p>
          <a:p>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Young ringers enjoy ringing with other young </a:t>
            </a:r>
            <a:r>
              <a:rPr lang="en-GB" sz="2000" dirty="0">
                <a:latin typeface="Century Gothic" panose="020B0502020202020204" pitchFamily="34" charset="0"/>
              </a:rPr>
              <a:t>r</a:t>
            </a:r>
            <a:r>
              <a:rPr lang="en-GB" sz="2000" dirty="0" smtClean="0">
                <a:latin typeface="Century Gothic" panose="020B0502020202020204" pitchFamily="34" charset="0"/>
              </a:rPr>
              <a:t>ingers.</a:t>
            </a:r>
          </a:p>
          <a:p>
            <a:endParaRPr lang="en-GB" sz="2000" dirty="0" smtClean="0">
              <a:latin typeface="Century Gothic" panose="020B0502020202020204" pitchFamily="34" charset="0"/>
            </a:endParaRPr>
          </a:p>
          <a:p>
            <a:pPr marL="342900" indent="-342900">
              <a:buFont typeface="Arial" panose="020B0604020202020204" pitchFamily="34" charset="0"/>
              <a:buChar char="•"/>
            </a:pPr>
            <a:r>
              <a:rPr lang="en-GB" sz="2000" dirty="0" smtClean="0">
                <a:latin typeface="Century Gothic" panose="020B0502020202020204" pitchFamily="34" charset="0"/>
              </a:rPr>
              <a:t>More likely to keep them if they ring with other young ringers</a:t>
            </a:r>
            <a:endParaRPr lang="en-US" sz="2000" dirty="0">
              <a:latin typeface="Century Gothic" panose="020B0502020202020204" pitchFamily="34" charset="0"/>
            </a:endParaRPr>
          </a:p>
        </p:txBody>
      </p:sp>
    </p:spTree>
    <p:extLst>
      <p:ext uri="{BB962C8B-B14F-4D97-AF65-F5344CB8AC3E}">
        <p14:creationId xmlns:p14="http://schemas.microsoft.com/office/powerpoint/2010/main" val="15700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ounded Rectangular Callout 4"/>
          <p:cNvSpPr/>
          <p:nvPr/>
        </p:nvSpPr>
        <p:spPr>
          <a:xfrm>
            <a:off x="5943312" y="3126620"/>
            <a:ext cx="5439104" cy="2666005"/>
          </a:xfrm>
          <a:prstGeom prst="wedgeRoundRectCallout">
            <a:avLst>
              <a:gd name="adj1" fmla="val -49587"/>
              <a:gd name="adj2" fmla="val -78921"/>
              <a:gd name="adj3" fmla="val 16667"/>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7745892" y="730713"/>
            <a:ext cx="3776857" cy="1870597"/>
          </a:xfrm>
          <a:prstGeom prst="wedgeRoundRectCallout">
            <a:avLst>
              <a:gd name="adj1" fmla="val -69040"/>
              <a:gd name="adj2" fmla="val 6089"/>
              <a:gd name="adj3" fmla="val 16667"/>
            </a:avLst>
          </a:prstGeom>
          <a:solidFill>
            <a:srgbClr val="FFFFC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rot="10800000">
            <a:off x="351780" y="3021542"/>
            <a:ext cx="3882577" cy="2764700"/>
          </a:xfrm>
          <a:prstGeom prst="wedgeRoundRectCallout">
            <a:avLst>
              <a:gd name="adj1" fmla="val -79836"/>
              <a:gd name="adj2" fmla="val 77842"/>
              <a:gd name="adj3" fmla="val 16667"/>
            </a:avLst>
          </a:prstGeom>
          <a:solidFill>
            <a:srgbClr val="FFFFCC"/>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B2832A0-EB8D-47BE-89B7-149E76E86021}" type="slidenum">
              <a:rPr lang="en-US" smtClean="0"/>
              <a:t>30</a:t>
            </a:fld>
            <a:endParaRPr lang="en-US"/>
          </a:p>
        </p:txBody>
      </p:sp>
      <p:sp>
        <p:nvSpPr>
          <p:cNvPr id="2" name="Title 1"/>
          <p:cNvSpPr>
            <a:spLocks noGrp="1"/>
          </p:cNvSpPr>
          <p:nvPr>
            <p:ph type="title" idx="4294967295"/>
          </p:nvPr>
        </p:nvSpPr>
        <p:spPr>
          <a:xfrm>
            <a:off x="4331615" y="363658"/>
            <a:ext cx="3019375" cy="1570492"/>
          </a:xfrm>
        </p:spPr>
        <p:txBody>
          <a:bodyPr>
            <a:normAutofit fontScale="90000"/>
          </a:bodyPr>
          <a:lstStyle/>
          <a:p>
            <a:pPr algn="ctr"/>
            <a:r>
              <a:rPr lang="en-GB" sz="4000" dirty="0" smtClean="0">
                <a:latin typeface="Century Gothic" panose="020B0502020202020204" pitchFamily="34" charset="0"/>
              </a:rPr>
              <a:t>Role of parents and mentors</a:t>
            </a:r>
            <a:endParaRPr lang="en-GB" sz="1600" dirty="0" smtClean="0">
              <a:latin typeface="Century Gothic" panose="020B0502020202020204" pitchFamily="34" charset="0"/>
            </a:endParaRPr>
          </a:p>
        </p:txBody>
      </p:sp>
      <p:sp>
        <p:nvSpPr>
          <p:cNvPr id="6" name="Rounded Rectangular Callout 5"/>
          <p:cNvSpPr/>
          <p:nvPr/>
        </p:nvSpPr>
        <p:spPr>
          <a:xfrm>
            <a:off x="442971" y="578927"/>
            <a:ext cx="3059791" cy="1718956"/>
          </a:xfrm>
          <a:prstGeom prst="wedgeRoundRectCallout">
            <a:avLst>
              <a:gd name="adj1" fmla="val 74765"/>
              <a:gd name="adj2" fmla="val 16937"/>
              <a:gd name="adj3" fmla="val 16667"/>
            </a:avLst>
          </a:prstGeom>
          <a:solidFill>
            <a:srgbClr val="FFFFCC"/>
          </a:solid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1913" y="774390"/>
            <a:ext cx="2801908" cy="1323439"/>
          </a:xfrm>
          <a:prstGeom prst="rect">
            <a:avLst/>
          </a:prstGeom>
          <a:noFill/>
        </p:spPr>
        <p:txBody>
          <a:bodyPr wrap="square" rtlCol="0">
            <a:spAutoFit/>
          </a:bodyPr>
          <a:lstStyle/>
          <a:p>
            <a:r>
              <a:rPr lang="en-GB" sz="2000" dirty="0">
                <a:latin typeface="Century Gothic" panose="020B0502020202020204" pitchFamily="34" charset="0"/>
              </a:rPr>
              <a:t>Get parents involved to spread </a:t>
            </a:r>
            <a:r>
              <a:rPr lang="en-GB" sz="2000" dirty="0" smtClean="0">
                <a:latin typeface="Century Gothic" panose="020B0502020202020204" pitchFamily="34" charset="0"/>
              </a:rPr>
              <a:t>workload and to encourage </a:t>
            </a:r>
            <a:r>
              <a:rPr lang="en-GB" sz="2000" dirty="0">
                <a:latin typeface="Century Gothic" panose="020B0502020202020204" pitchFamily="34" charset="0"/>
              </a:rPr>
              <a:t>attendance</a:t>
            </a:r>
            <a:endParaRPr lang="en-US" sz="2000" dirty="0">
              <a:latin typeface="Century Gothic" panose="020B0502020202020204" pitchFamily="34" charset="0"/>
            </a:endParaRPr>
          </a:p>
        </p:txBody>
      </p:sp>
      <p:sp>
        <p:nvSpPr>
          <p:cNvPr id="16" name="TextBox 15"/>
          <p:cNvSpPr txBox="1"/>
          <p:nvPr/>
        </p:nvSpPr>
        <p:spPr>
          <a:xfrm>
            <a:off x="506310" y="3126620"/>
            <a:ext cx="3573519" cy="2554545"/>
          </a:xfrm>
          <a:prstGeom prst="rect">
            <a:avLst/>
          </a:prstGeom>
          <a:noFill/>
        </p:spPr>
        <p:txBody>
          <a:bodyPr wrap="square" rtlCol="0">
            <a:spAutoFit/>
          </a:bodyPr>
          <a:lstStyle/>
          <a:p>
            <a:r>
              <a:rPr lang="en-GB" sz="2000" dirty="0" smtClean="0">
                <a:latin typeface="Century Gothic" panose="020B0502020202020204" pitchFamily="34" charset="0"/>
              </a:rPr>
              <a:t>The </a:t>
            </a:r>
            <a:r>
              <a:rPr lang="en-GB" sz="2000" dirty="0">
                <a:latin typeface="Century Gothic" panose="020B0502020202020204" pitchFamily="34" charset="0"/>
              </a:rPr>
              <a:t>youngsters haven't got full control over their lives, so although they might like to do something they might not be able to (and things can change at the last minute due to family commitments)</a:t>
            </a:r>
            <a:endParaRPr lang="en-US" sz="2000" dirty="0">
              <a:latin typeface="Century Gothic" panose="020B0502020202020204" pitchFamily="34" charset="0"/>
            </a:endParaRPr>
          </a:p>
        </p:txBody>
      </p:sp>
      <p:sp>
        <p:nvSpPr>
          <p:cNvPr id="18" name="TextBox 17"/>
          <p:cNvSpPr txBox="1"/>
          <p:nvPr/>
        </p:nvSpPr>
        <p:spPr>
          <a:xfrm>
            <a:off x="7848736" y="974444"/>
            <a:ext cx="3533680" cy="1323439"/>
          </a:xfrm>
          <a:prstGeom prst="rect">
            <a:avLst/>
          </a:prstGeom>
          <a:noFill/>
        </p:spPr>
        <p:txBody>
          <a:bodyPr wrap="square" rtlCol="0">
            <a:spAutoFit/>
          </a:bodyPr>
          <a:lstStyle/>
          <a:p>
            <a:r>
              <a:rPr lang="en-GB" sz="2000" dirty="0" smtClean="0">
                <a:latin typeface="Century Gothic" panose="020B0502020202020204" pitchFamily="34" charset="0"/>
              </a:rPr>
              <a:t>Commitment </a:t>
            </a:r>
            <a:r>
              <a:rPr lang="en-GB" sz="2000" dirty="0">
                <a:latin typeface="Century Gothic" panose="020B0502020202020204" pitchFamily="34" charset="0"/>
              </a:rPr>
              <a:t>from individuals and parents difficult, </a:t>
            </a:r>
            <a:r>
              <a:rPr lang="en-GB" sz="2000" dirty="0" smtClean="0">
                <a:latin typeface="Century Gothic" panose="020B0502020202020204" pitchFamily="34" charset="0"/>
              </a:rPr>
              <a:t>especially </a:t>
            </a:r>
            <a:r>
              <a:rPr lang="en-GB" sz="2000" dirty="0">
                <a:latin typeface="Century Gothic" panose="020B0502020202020204" pitchFamily="34" charset="0"/>
              </a:rPr>
              <a:t>if from a non ringing background.</a:t>
            </a:r>
            <a:endParaRPr lang="en-US" sz="2000" dirty="0">
              <a:latin typeface="Century Gothic" panose="020B0502020202020204" pitchFamily="34" charset="0"/>
            </a:endParaRPr>
          </a:p>
        </p:txBody>
      </p:sp>
      <p:sp>
        <p:nvSpPr>
          <p:cNvPr id="3" name="TextBox 2"/>
          <p:cNvSpPr txBox="1"/>
          <p:nvPr/>
        </p:nvSpPr>
        <p:spPr>
          <a:xfrm>
            <a:off x="6274244" y="3336237"/>
            <a:ext cx="4777239" cy="2246769"/>
          </a:xfrm>
          <a:prstGeom prst="rect">
            <a:avLst/>
          </a:prstGeom>
          <a:noFill/>
        </p:spPr>
        <p:txBody>
          <a:bodyPr wrap="square" rtlCol="0">
            <a:spAutoFit/>
          </a:bodyPr>
          <a:lstStyle/>
          <a:p>
            <a:r>
              <a:rPr lang="en-GB" sz="2000" dirty="0">
                <a:latin typeface="Century Gothic" panose="020B0502020202020204" pitchFamily="34" charset="0"/>
              </a:rPr>
              <a:t>We let our young ringers get on with it. The adults are there only for safeguarding and safety. We do not push the young ringers; </a:t>
            </a:r>
            <a:r>
              <a:rPr lang="en-GB" sz="2000" dirty="0" smtClean="0">
                <a:latin typeface="Century Gothic" panose="020B0502020202020204" pitchFamily="34" charset="0"/>
              </a:rPr>
              <a:t>We </a:t>
            </a:r>
            <a:r>
              <a:rPr lang="en-GB" sz="2000" dirty="0">
                <a:latin typeface="Century Gothic" panose="020B0502020202020204" pitchFamily="34" charset="0"/>
              </a:rPr>
              <a:t>don't think 'pushy touch line parents' help in competitions or other ringing events</a:t>
            </a:r>
            <a:r>
              <a:rPr lang="en-GB" dirty="0">
                <a:latin typeface="Century Gothic" panose="020B0502020202020204" pitchFamily="34" charset="0"/>
              </a:rPr>
              <a:t>.       </a:t>
            </a:r>
            <a:r>
              <a:rPr lang="en-GB" dirty="0"/>
              <a:t> </a:t>
            </a:r>
            <a:endParaRPr lang="en-US" dirty="0"/>
          </a:p>
        </p:txBody>
      </p:sp>
    </p:spTree>
    <p:extLst>
      <p:ext uri="{BB962C8B-B14F-4D97-AF65-F5344CB8AC3E}">
        <p14:creationId xmlns:p14="http://schemas.microsoft.com/office/powerpoint/2010/main" val="936077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More Top </a:t>
            </a:r>
            <a:r>
              <a:rPr lang="en-GB" sz="4000" dirty="0">
                <a:latin typeface="Century Gothic" panose="020B0502020202020204" pitchFamily="34" charset="0"/>
              </a:rPr>
              <a:t>T</a:t>
            </a:r>
            <a:r>
              <a:rPr lang="en-GB" sz="4000" dirty="0" smtClean="0">
                <a:latin typeface="Century Gothic" panose="020B0502020202020204" pitchFamily="34" charset="0"/>
              </a:rPr>
              <a:t>ips!</a:t>
            </a:r>
            <a:endParaRPr lang="en-GB" sz="1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31</a:t>
            </a:fld>
            <a:endParaRPr lang="en-US"/>
          </a:p>
        </p:txBody>
      </p:sp>
      <p:sp>
        <p:nvSpPr>
          <p:cNvPr id="6" name="Content Placeholder 5"/>
          <p:cNvSpPr>
            <a:spLocks noGrp="1"/>
          </p:cNvSpPr>
          <p:nvPr>
            <p:ph idx="1"/>
          </p:nvPr>
        </p:nvSpPr>
        <p:spPr>
          <a:xfrm>
            <a:off x="1097280" y="2017986"/>
            <a:ext cx="10058400" cy="4162098"/>
          </a:xfrm>
        </p:spPr>
        <p:txBody>
          <a:bodyPr>
            <a:normAutofit fontScale="85000" lnSpcReduction="20000"/>
          </a:bodyPr>
          <a:lstStyle/>
          <a:p>
            <a:pPr>
              <a:buFont typeface="Arial" panose="020B0604020202020204" pitchFamily="34" charset="0"/>
              <a:buChar char="•"/>
            </a:pPr>
            <a:r>
              <a:rPr lang="en-GB" sz="3200" dirty="0">
                <a:latin typeface="Century Gothic" panose="020B0502020202020204" pitchFamily="34" charset="0"/>
              </a:rPr>
              <a:t> </a:t>
            </a:r>
            <a:r>
              <a:rPr lang="en-GB" sz="3200" dirty="0" smtClean="0">
                <a:latin typeface="Century Gothic" panose="020B0502020202020204" pitchFamily="34" charset="0"/>
              </a:rPr>
              <a:t> Treat young ringers like adults!</a:t>
            </a:r>
          </a:p>
          <a:p>
            <a:pPr>
              <a:buFont typeface="Arial" panose="020B0604020202020204" pitchFamily="34" charset="0"/>
              <a:buChar char="•"/>
            </a:pPr>
            <a:r>
              <a:rPr lang="en-GB" sz="3200" dirty="0">
                <a:latin typeface="Century Gothic" panose="020B0502020202020204" pitchFamily="34" charset="0"/>
              </a:rPr>
              <a:t> </a:t>
            </a:r>
            <a:r>
              <a:rPr lang="en-GB" sz="3200" dirty="0" smtClean="0">
                <a:latin typeface="Century Gothic" panose="020B0502020202020204" pitchFamily="34" charset="0"/>
              </a:rPr>
              <a:t> High expectations / challenges</a:t>
            </a:r>
          </a:p>
          <a:p>
            <a:pPr>
              <a:buFont typeface="Arial" panose="020B0604020202020204" pitchFamily="34" charset="0"/>
              <a:buChar char="•"/>
            </a:pPr>
            <a:r>
              <a:rPr lang="en-GB" sz="3200" dirty="0" smtClean="0">
                <a:latin typeface="Century Gothic" panose="020B0502020202020204" pitchFamily="34" charset="0"/>
              </a:rPr>
              <a:t>  Young ringers take it in turns to run the practice?</a:t>
            </a:r>
          </a:p>
          <a:p>
            <a:pPr>
              <a:buFont typeface="Arial" panose="020B0604020202020204" pitchFamily="34" charset="0"/>
              <a:buChar char="•"/>
            </a:pPr>
            <a:r>
              <a:rPr lang="en-GB" sz="3200" dirty="0">
                <a:latin typeface="Century Gothic" panose="020B0502020202020204" pitchFamily="34" charset="0"/>
              </a:rPr>
              <a:t> </a:t>
            </a:r>
            <a:r>
              <a:rPr lang="en-GB" sz="3200" dirty="0" smtClean="0">
                <a:latin typeface="Century Gothic" panose="020B0502020202020204" pitchFamily="34" charset="0"/>
              </a:rPr>
              <a:t> Don’t worry if they don’t talk to each other!</a:t>
            </a:r>
          </a:p>
          <a:p>
            <a:pPr>
              <a:buFont typeface="Arial" panose="020B0604020202020204" pitchFamily="34" charset="0"/>
              <a:buChar char="•"/>
            </a:pPr>
            <a:r>
              <a:rPr lang="en-GB" sz="3200" dirty="0" smtClean="0">
                <a:latin typeface="Century Gothic" panose="020B0502020202020204" pitchFamily="34" charset="0"/>
              </a:rPr>
              <a:t>  Face to face invitations </a:t>
            </a:r>
          </a:p>
          <a:p>
            <a:pPr>
              <a:buFont typeface="Arial" panose="020B0604020202020204" pitchFamily="34" charset="0"/>
              <a:buChar char="•"/>
            </a:pPr>
            <a:r>
              <a:rPr lang="en-GB" sz="3200" dirty="0" smtClean="0">
                <a:latin typeface="Century Gothic" panose="020B0502020202020204" pitchFamily="34" charset="0"/>
              </a:rPr>
              <a:t>  Choose your helpers</a:t>
            </a:r>
          </a:p>
          <a:p>
            <a:pPr marL="0" indent="0">
              <a:buNone/>
            </a:pPr>
            <a:r>
              <a:rPr lang="en-GB" sz="3200" dirty="0">
                <a:latin typeface="Century Gothic" panose="020B0502020202020204" pitchFamily="34" charset="0"/>
              </a:rPr>
              <a:t>	</a:t>
            </a:r>
            <a:r>
              <a:rPr lang="en-GB" sz="3200" dirty="0" err="1" smtClean="0">
                <a:latin typeface="Century Gothic" panose="020B0502020202020204" pitchFamily="34" charset="0"/>
              </a:rPr>
              <a:t>eg</a:t>
            </a:r>
            <a:r>
              <a:rPr lang="en-GB" sz="3200" dirty="0" smtClean="0">
                <a:latin typeface="Century Gothic" panose="020B0502020202020204" pitchFamily="34" charset="0"/>
              </a:rPr>
              <a:t> those just too old to be a “young ringer”</a:t>
            </a:r>
          </a:p>
          <a:p>
            <a:pPr>
              <a:buFont typeface="Arial" panose="020B0604020202020204" pitchFamily="34" charset="0"/>
              <a:buChar char="•"/>
            </a:pPr>
            <a:r>
              <a:rPr lang="en-GB" sz="3200" dirty="0" smtClean="0">
                <a:latin typeface="Century Gothic" panose="020B0502020202020204" pitchFamily="34" charset="0"/>
              </a:rPr>
              <a:t>  ”</a:t>
            </a:r>
            <a:r>
              <a:rPr lang="en-GB" sz="3200" dirty="0">
                <a:latin typeface="Century Gothic" panose="020B0502020202020204" pitchFamily="34" charset="0"/>
              </a:rPr>
              <a:t>The Game</a:t>
            </a:r>
            <a:r>
              <a:rPr lang="en-GB" sz="3200" dirty="0" smtClean="0">
                <a:latin typeface="Century Gothic" panose="020B0502020202020204" pitchFamily="34" charset="0"/>
              </a:rPr>
              <a:t>”!</a:t>
            </a:r>
          </a:p>
          <a:p>
            <a:pPr>
              <a:buFont typeface="Arial" panose="020B0604020202020204" pitchFamily="34" charset="0"/>
              <a:buChar char="•"/>
            </a:pPr>
            <a:r>
              <a:rPr lang="en-GB" sz="3200" dirty="0">
                <a:latin typeface="Century Gothic" panose="020B0502020202020204" pitchFamily="34" charset="0"/>
              </a:rPr>
              <a:t> </a:t>
            </a:r>
            <a:r>
              <a:rPr lang="en-GB" sz="3200" dirty="0" smtClean="0">
                <a:latin typeface="Century Gothic" panose="020B0502020202020204" pitchFamily="34" charset="0"/>
              </a:rPr>
              <a:t> Have fun!</a:t>
            </a:r>
          </a:p>
          <a:p>
            <a:endParaRPr lang="en-GB" sz="1700" dirty="0" smtClean="0">
              <a:latin typeface="Century Gothic" panose="020B0502020202020204" pitchFamily="34" charset="0"/>
            </a:endParaRPr>
          </a:p>
          <a:p>
            <a:pPr>
              <a:buFont typeface="Arial" panose="020B0604020202020204" pitchFamily="34" charset="0"/>
              <a:buChar char="•"/>
            </a:pPr>
            <a:endParaRPr lang="en-GB" sz="4000" dirty="0" smtClean="0">
              <a:latin typeface="Century Gothic" panose="020B0502020202020204" pitchFamily="34" charset="0"/>
            </a:endParaRPr>
          </a:p>
          <a:p>
            <a:pPr marL="0" indent="0">
              <a:buNone/>
            </a:pPr>
            <a:endParaRPr lang="en-GB" sz="2800" dirty="0" smtClean="0">
              <a:latin typeface="Century Gothic" panose="020B0502020202020204" pitchFamily="34" charset="0"/>
            </a:endParaRPr>
          </a:p>
        </p:txBody>
      </p:sp>
    </p:spTree>
    <p:extLst>
      <p:ext uri="{BB962C8B-B14F-4D97-AF65-F5344CB8AC3E}">
        <p14:creationId xmlns:p14="http://schemas.microsoft.com/office/powerpoint/2010/main" val="28717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What doesn’t work?</a:t>
            </a:r>
            <a:endParaRPr lang="en-GB" sz="1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32</a:t>
            </a:fld>
            <a:endParaRPr lang="en-US"/>
          </a:p>
        </p:txBody>
      </p:sp>
      <p:sp>
        <p:nvSpPr>
          <p:cNvPr id="6" name="Content Placeholder 5"/>
          <p:cNvSpPr>
            <a:spLocks noGrp="1"/>
          </p:cNvSpPr>
          <p:nvPr>
            <p:ph idx="1"/>
          </p:nvPr>
        </p:nvSpPr>
        <p:spPr>
          <a:xfrm>
            <a:off x="1097280" y="2017986"/>
            <a:ext cx="10058400" cy="4162098"/>
          </a:xfrm>
        </p:spPr>
        <p:txBody>
          <a:bodyPr>
            <a:normAutofit/>
          </a:bodyPr>
          <a:lstStyle/>
          <a:p>
            <a:r>
              <a:rPr lang="en-GB" sz="2400" dirty="0" smtClean="0">
                <a:latin typeface="Century Gothic" panose="020B0502020202020204" pitchFamily="34" charset="0"/>
              </a:rPr>
              <a:t>Having too many adults (Ban them to a nearby teashop!)</a:t>
            </a:r>
          </a:p>
          <a:p>
            <a:r>
              <a:rPr lang="en-GB" sz="2400" dirty="0" smtClean="0">
                <a:latin typeface="Century Gothic" panose="020B0502020202020204" pitchFamily="34" charset="0"/>
              </a:rPr>
              <a:t>Don’t send out general invitations or expect Association Officers to do the recruitment for you because it won’t happen.</a:t>
            </a:r>
          </a:p>
          <a:p>
            <a:r>
              <a:rPr lang="en-GB" sz="2400" dirty="0" smtClean="0">
                <a:latin typeface="Century Gothic" panose="020B0502020202020204" pitchFamily="34" charset="0"/>
              </a:rPr>
              <a:t>Putting the youngsters in charge.</a:t>
            </a:r>
          </a:p>
          <a:p>
            <a:r>
              <a:rPr lang="en-GB" sz="2400" dirty="0" smtClean="0">
                <a:latin typeface="Century Gothic" panose="020B0502020202020204" pitchFamily="34" charset="0"/>
              </a:rPr>
              <a:t>A break for food and drink in the middle of the practice. (Wastes time/dietary needs to cope with)</a:t>
            </a:r>
          </a:p>
          <a:p>
            <a:r>
              <a:rPr lang="en-GB" sz="2400" dirty="0" smtClean="0">
                <a:latin typeface="Century Gothic" panose="020B0502020202020204" pitchFamily="34" charset="0"/>
              </a:rPr>
              <a:t>Trying to get commitment from non-ringing parents</a:t>
            </a:r>
          </a:p>
          <a:p>
            <a:r>
              <a:rPr lang="en-GB" sz="2400" dirty="0" smtClean="0">
                <a:latin typeface="Century Gothic" panose="020B0502020202020204" pitchFamily="34" charset="0"/>
              </a:rPr>
              <a:t>Trying to do it all on your own</a:t>
            </a:r>
            <a:endParaRPr lang="en-GB" sz="2400" dirty="0" smtClean="0">
              <a:latin typeface="Century Gothic" panose="020B0502020202020204" pitchFamily="34" charset="0"/>
            </a:endParaRPr>
          </a:p>
          <a:p>
            <a:pPr>
              <a:buFont typeface="Arial" panose="020B0604020202020204" pitchFamily="34" charset="0"/>
              <a:buChar char="•"/>
            </a:pPr>
            <a:endParaRPr lang="en-GB" sz="4000" dirty="0" smtClean="0">
              <a:latin typeface="Century Gothic" panose="020B0502020202020204" pitchFamily="34" charset="0"/>
            </a:endParaRPr>
          </a:p>
          <a:p>
            <a:pPr marL="0" indent="0">
              <a:buNone/>
            </a:pPr>
            <a:endParaRPr lang="en-GB" sz="2800" dirty="0" smtClean="0">
              <a:latin typeface="Century Gothic" panose="020B0502020202020204" pitchFamily="34" charset="0"/>
            </a:endParaRPr>
          </a:p>
        </p:txBody>
      </p:sp>
    </p:spTree>
    <p:extLst>
      <p:ext uri="{BB962C8B-B14F-4D97-AF65-F5344CB8AC3E}">
        <p14:creationId xmlns:p14="http://schemas.microsoft.com/office/powerpoint/2010/main" val="63335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Summary</a:t>
            </a:r>
            <a:endParaRPr lang="en-GB" sz="1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33</a:t>
            </a:fld>
            <a:endParaRPr lang="en-US"/>
          </a:p>
        </p:txBody>
      </p:sp>
      <p:sp>
        <p:nvSpPr>
          <p:cNvPr id="6" name="Content Placeholder 5"/>
          <p:cNvSpPr>
            <a:spLocks noGrp="1"/>
          </p:cNvSpPr>
          <p:nvPr>
            <p:ph idx="1"/>
          </p:nvPr>
        </p:nvSpPr>
        <p:spPr>
          <a:xfrm>
            <a:off x="1219199" y="2017986"/>
            <a:ext cx="9945329" cy="3674891"/>
          </a:xfrm>
        </p:spPr>
        <p:txBody>
          <a:bodyPr>
            <a:normAutofit fontScale="70000" lnSpcReduction="20000"/>
          </a:bodyPr>
          <a:lstStyle/>
          <a:p>
            <a:pPr>
              <a:lnSpc>
                <a:spcPct val="120000"/>
              </a:lnSpc>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Essential that we develop young ringers</a:t>
            </a:r>
          </a:p>
          <a:p>
            <a:pPr>
              <a:lnSpc>
                <a:spcPct val="120000"/>
              </a:lnSpc>
              <a:buFont typeface="Arial" panose="020B0604020202020204" pitchFamily="34" charset="0"/>
              <a:buChar char="•"/>
            </a:pPr>
            <a:r>
              <a:rPr lang="en-GB" sz="4000" dirty="0">
                <a:latin typeface="Century Gothic" panose="020B0502020202020204" pitchFamily="34" charset="0"/>
              </a:rPr>
              <a:t> </a:t>
            </a:r>
            <a:r>
              <a:rPr lang="en-GB" sz="4000" dirty="0" smtClean="0">
                <a:latin typeface="Century Gothic" panose="020B0502020202020204" pitchFamily="34" charset="0"/>
              </a:rPr>
              <a:t>Ringing with other young ringers helps retention</a:t>
            </a:r>
          </a:p>
          <a:p>
            <a:pPr>
              <a:lnSpc>
                <a:spcPct val="120000"/>
              </a:lnSpc>
              <a:buFont typeface="Arial" panose="020B0604020202020204" pitchFamily="34" charset="0"/>
              <a:buChar char="•"/>
            </a:pPr>
            <a:r>
              <a:rPr lang="en-GB" sz="4000" dirty="0" smtClean="0">
                <a:latin typeface="Century Gothic" panose="020B0502020202020204" pitchFamily="34" charset="0"/>
              </a:rPr>
              <a:t> </a:t>
            </a:r>
            <a:r>
              <a:rPr lang="en-GB" sz="4000" dirty="0">
                <a:latin typeface="Century Gothic" panose="020B0502020202020204" pitchFamily="34" charset="0"/>
              </a:rPr>
              <a:t>Value and utilise adult ringers</a:t>
            </a:r>
          </a:p>
          <a:p>
            <a:pPr>
              <a:lnSpc>
                <a:spcPct val="120000"/>
              </a:lnSpc>
              <a:buFont typeface="Arial" panose="020B0604020202020204" pitchFamily="34" charset="0"/>
              <a:buChar char="•"/>
            </a:pPr>
            <a:r>
              <a:rPr lang="en-GB" sz="4000" dirty="0" smtClean="0">
                <a:latin typeface="Century Gothic" panose="020B0502020202020204" pitchFamily="34" charset="0"/>
              </a:rPr>
              <a:t> Support of parents / mentors is vital</a:t>
            </a:r>
          </a:p>
          <a:p>
            <a:pPr>
              <a:lnSpc>
                <a:spcPct val="120000"/>
              </a:lnSpc>
              <a:buFont typeface="Arial" panose="020B0604020202020204" pitchFamily="34" charset="0"/>
              <a:buChar char="•"/>
            </a:pPr>
            <a:r>
              <a:rPr lang="en-GB" sz="4000" dirty="0" smtClean="0">
                <a:latin typeface="Century Gothic" panose="020B0502020202020204" pitchFamily="34" charset="0"/>
              </a:rPr>
              <a:t> Develop your own strategy to fit your local situation.</a:t>
            </a:r>
          </a:p>
          <a:p>
            <a:pPr>
              <a:lnSpc>
                <a:spcPct val="120000"/>
              </a:lnSpc>
              <a:buFont typeface="Arial" panose="020B0604020202020204" pitchFamily="34" charset="0"/>
              <a:buChar char="•"/>
            </a:pPr>
            <a:r>
              <a:rPr lang="en-GB" sz="4000" dirty="0" smtClean="0">
                <a:latin typeface="Century Gothic" panose="020B0502020202020204" pitchFamily="34" charset="0"/>
              </a:rPr>
              <a:t> Enjoy it!</a:t>
            </a:r>
          </a:p>
          <a:p>
            <a:pPr marL="0" indent="0">
              <a:buNone/>
            </a:pPr>
            <a:endParaRPr lang="en-GB" sz="2800" dirty="0" smtClean="0">
              <a:latin typeface="Century Gothic" panose="020B0502020202020204" pitchFamily="34" charset="0"/>
            </a:endParaRPr>
          </a:p>
        </p:txBody>
      </p:sp>
    </p:spTree>
    <p:extLst>
      <p:ext uri="{BB962C8B-B14F-4D97-AF65-F5344CB8AC3E}">
        <p14:creationId xmlns:p14="http://schemas.microsoft.com/office/powerpoint/2010/main" val="34413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640080"/>
            <a:ext cx="10134600" cy="1043057"/>
          </a:xfrm>
        </p:spPr>
        <p:txBody>
          <a:bodyPr>
            <a:normAutofit/>
          </a:bodyPr>
          <a:lstStyle/>
          <a:p>
            <a:r>
              <a:rPr lang="en-GB" sz="4000" dirty="0" smtClean="0">
                <a:latin typeface="Century Gothic" panose="020B0502020202020204" pitchFamily="34" charset="0"/>
              </a:rPr>
              <a:t>Over to you!</a:t>
            </a:r>
            <a:endParaRPr lang="en-GB" sz="16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34</a:t>
            </a:fld>
            <a:endParaRPr lang="en-US"/>
          </a:p>
        </p:txBody>
      </p:sp>
      <p:sp>
        <p:nvSpPr>
          <p:cNvPr id="5" name="TextBox 4"/>
          <p:cNvSpPr txBox="1"/>
          <p:nvPr/>
        </p:nvSpPr>
        <p:spPr>
          <a:xfrm>
            <a:off x="1219200" y="2464904"/>
            <a:ext cx="9993283" cy="2862322"/>
          </a:xfrm>
          <a:prstGeom prst="rect">
            <a:avLst/>
          </a:prstGeom>
          <a:noFill/>
        </p:spPr>
        <p:txBody>
          <a:bodyPr wrap="square" rtlCol="0">
            <a:spAutoFit/>
          </a:bodyPr>
          <a:lstStyle/>
          <a:p>
            <a:r>
              <a:rPr lang="en-GB" sz="3600" dirty="0" smtClean="0">
                <a:latin typeface="Century Gothic" panose="020B0502020202020204" pitchFamily="34" charset="0"/>
              </a:rPr>
              <a:t>Any questions?</a:t>
            </a:r>
          </a:p>
          <a:p>
            <a:endParaRPr lang="en-GB" sz="3600" dirty="0">
              <a:latin typeface="Century Gothic" panose="020B0502020202020204" pitchFamily="34" charset="0"/>
            </a:endParaRPr>
          </a:p>
          <a:p>
            <a:r>
              <a:rPr lang="en-GB" sz="3600" dirty="0" smtClean="0">
                <a:latin typeface="Century Gothic" panose="020B0502020202020204" pitchFamily="34" charset="0"/>
              </a:rPr>
              <a:t>Any comments?</a:t>
            </a:r>
          </a:p>
          <a:p>
            <a:endParaRPr lang="en-GB" sz="3600" dirty="0" smtClean="0">
              <a:latin typeface="Century Gothic" panose="020B0502020202020204" pitchFamily="34" charset="0"/>
            </a:endParaRPr>
          </a:p>
          <a:p>
            <a:r>
              <a:rPr lang="en-GB" sz="3600" dirty="0" smtClean="0">
                <a:latin typeface="Century Gothic" panose="020B0502020202020204" pitchFamily="34" charset="0"/>
              </a:rPr>
              <a:t>Anything to share?</a:t>
            </a:r>
            <a:endParaRPr lang="en-US" sz="3600" dirty="0">
              <a:latin typeface="Century Gothic" panose="020B0502020202020204" pitchFamily="34" charset="0"/>
            </a:endParaRPr>
          </a:p>
        </p:txBody>
      </p:sp>
    </p:spTree>
    <p:extLst>
      <p:ext uri="{BB962C8B-B14F-4D97-AF65-F5344CB8AC3E}">
        <p14:creationId xmlns:p14="http://schemas.microsoft.com/office/powerpoint/2010/main" val="2488626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Our focus for today:</a:t>
            </a:r>
            <a:endParaRPr lang="en-US" sz="4000" dirty="0">
              <a:latin typeface="Century Gothic" panose="020B0502020202020204" pitchFamily="34" charset="0"/>
            </a:endParaRPr>
          </a:p>
        </p:txBody>
      </p:sp>
      <p:sp>
        <p:nvSpPr>
          <p:cNvPr id="3" name="Subtitle 2"/>
          <p:cNvSpPr>
            <a:spLocks noGrp="1"/>
          </p:cNvSpPr>
          <p:nvPr>
            <p:ph idx="1"/>
          </p:nvPr>
        </p:nvSpPr>
        <p:spPr>
          <a:xfrm>
            <a:off x="1097280" y="2057400"/>
            <a:ext cx="10058400" cy="3811694"/>
          </a:xfrm>
        </p:spPr>
        <p:txBody>
          <a:bodyPr>
            <a:normAutofit fontScale="85000" lnSpcReduction="20000"/>
          </a:bodyPr>
          <a:lstStyle/>
          <a:p>
            <a:pPr>
              <a:buFont typeface="Arial" panose="020B0604020202020204" pitchFamily="34" charset="0"/>
              <a:buChar char="•"/>
            </a:pPr>
            <a:r>
              <a:rPr lang="en-GB" sz="2800" dirty="0" smtClean="0">
                <a:solidFill>
                  <a:schemeClr val="accent2">
                    <a:lumMod val="50000"/>
                  </a:schemeClr>
                </a:solidFill>
                <a:latin typeface="Century Gothic" panose="020B0502020202020204" pitchFamily="34" charset="0"/>
              </a:rPr>
              <a:t>   </a:t>
            </a:r>
            <a:r>
              <a:rPr lang="en-GB" sz="2800" dirty="0">
                <a:solidFill>
                  <a:schemeClr val="accent2">
                    <a:lumMod val="50000"/>
                  </a:schemeClr>
                </a:solidFill>
                <a:latin typeface="Century Gothic" panose="020B0502020202020204" pitchFamily="34" charset="0"/>
              </a:rPr>
              <a:t>Y</a:t>
            </a:r>
            <a:r>
              <a:rPr lang="en-GB" sz="2800" dirty="0" smtClean="0">
                <a:solidFill>
                  <a:schemeClr val="accent2">
                    <a:lumMod val="50000"/>
                  </a:schemeClr>
                </a:solidFill>
                <a:latin typeface="Century Gothic" panose="020B0502020202020204" pitchFamily="34" charset="0"/>
              </a:rPr>
              <a:t>outh </a:t>
            </a:r>
            <a:r>
              <a:rPr lang="en-GB" sz="2800" dirty="0" smtClean="0">
                <a:solidFill>
                  <a:schemeClr val="accent2">
                    <a:lumMod val="50000"/>
                  </a:schemeClr>
                </a:solidFill>
                <a:latin typeface="Century Gothic" panose="020B0502020202020204" pitchFamily="34" charset="0"/>
              </a:rPr>
              <a:t>t</a:t>
            </a:r>
            <a:r>
              <a:rPr lang="en-GB" sz="2800" dirty="0" smtClean="0">
                <a:solidFill>
                  <a:schemeClr val="accent2">
                    <a:lumMod val="50000"/>
                  </a:schemeClr>
                </a:solidFill>
                <a:latin typeface="Century Gothic" panose="020B0502020202020204" pitchFamily="34" charset="0"/>
              </a:rPr>
              <a:t>eams at a local level: </a:t>
            </a:r>
          </a:p>
          <a:p>
            <a:pPr marL="0" indent="0">
              <a:buNone/>
            </a:pPr>
            <a:r>
              <a:rPr lang="en-GB" sz="2800" dirty="0">
                <a:solidFill>
                  <a:schemeClr val="accent2">
                    <a:lumMod val="50000"/>
                  </a:schemeClr>
                </a:solidFill>
                <a:latin typeface="Century Gothic" panose="020B0502020202020204" pitchFamily="34" charset="0"/>
              </a:rPr>
              <a:t>	</a:t>
            </a:r>
            <a:r>
              <a:rPr lang="en-GB" sz="2800" dirty="0" smtClean="0">
                <a:solidFill>
                  <a:schemeClr val="accent2">
                    <a:lumMod val="50000"/>
                  </a:schemeClr>
                </a:solidFill>
                <a:latin typeface="Century Gothic" panose="020B0502020202020204" pitchFamily="34" charset="0"/>
              </a:rPr>
              <a:t>Case studies: </a:t>
            </a:r>
            <a:r>
              <a:rPr lang="en-GB" sz="2800" dirty="0" smtClean="0">
                <a:solidFill>
                  <a:schemeClr val="accent2">
                    <a:lumMod val="50000"/>
                  </a:schemeClr>
                </a:solidFill>
                <a:latin typeface="Century Gothic" panose="020B0502020202020204" pitchFamily="34" charset="0"/>
              </a:rPr>
              <a:t>Campton </a:t>
            </a:r>
            <a:r>
              <a:rPr lang="en-GB" sz="2800" dirty="0" smtClean="0">
                <a:solidFill>
                  <a:schemeClr val="accent2">
                    <a:lumMod val="50000"/>
                  </a:schemeClr>
                </a:solidFill>
                <a:latin typeface="Century Gothic" panose="020B0502020202020204" pitchFamily="34" charset="0"/>
              </a:rPr>
              <a:t>and </a:t>
            </a:r>
            <a:r>
              <a:rPr lang="en-GB" sz="2800" dirty="0" smtClean="0">
                <a:solidFill>
                  <a:schemeClr val="accent2">
                    <a:lumMod val="50000"/>
                  </a:schemeClr>
                </a:solidFill>
                <a:latin typeface="Century Gothic" panose="020B0502020202020204" pitchFamily="34" charset="0"/>
              </a:rPr>
              <a:t>Clifton, Bedfordshire</a:t>
            </a:r>
            <a:endParaRPr lang="en-GB" sz="2800" dirty="0" smtClean="0">
              <a:solidFill>
                <a:schemeClr val="accent2">
                  <a:lumMod val="50000"/>
                </a:schemeClr>
              </a:solidFill>
              <a:latin typeface="Century Gothic" panose="020B0502020202020204" pitchFamily="34" charset="0"/>
            </a:endParaRPr>
          </a:p>
          <a:p>
            <a:pPr>
              <a:lnSpc>
                <a:spcPct val="120000"/>
              </a:lnSpc>
              <a:buFont typeface="Arial" panose="020B0604020202020204" pitchFamily="34" charset="0"/>
              <a:buChar char="•"/>
            </a:pPr>
            <a:r>
              <a:rPr lang="en-GB" sz="2800" dirty="0">
                <a:solidFill>
                  <a:schemeClr val="accent2">
                    <a:lumMod val="50000"/>
                  </a:schemeClr>
                </a:solidFill>
                <a:latin typeface="Century Gothic" panose="020B0502020202020204" pitchFamily="34" charset="0"/>
              </a:rPr>
              <a:t> </a:t>
            </a:r>
            <a:r>
              <a:rPr lang="en-GB" sz="2800" dirty="0" smtClean="0">
                <a:solidFill>
                  <a:schemeClr val="accent2">
                    <a:lumMod val="50000"/>
                  </a:schemeClr>
                </a:solidFill>
                <a:latin typeface="Century Gothic" panose="020B0502020202020204" pitchFamily="34" charset="0"/>
              </a:rPr>
              <a:t>  </a:t>
            </a:r>
            <a:r>
              <a:rPr lang="en-GB" sz="2800" dirty="0" smtClean="0">
                <a:solidFill>
                  <a:schemeClr val="accent2">
                    <a:lumMod val="50000"/>
                  </a:schemeClr>
                </a:solidFill>
                <a:latin typeface="Century Gothic" panose="020B0502020202020204" pitchFamily="34" charset="0"/>
              </a:rPr>
              <a:t>Youth teams at an association/ county level : </a:t>
            </a:r>
          </a:p>
          <a:p>
            <a:pPr marL="0" indent="0">
              <a:buNone/>
            </a:pPr>
            <a:r>
              <a:rPr lang="en-GB" sz="2800" dirty="0" smtClean="0">
                <a:solidFill>
                  <a:schemeClr val="accent2">
                    <a:lumMod val="50000"/>
                  </a:schemeClr>
                </a:solidFill>
                <a:latin typeface="Century Gothic" panose="020B0502020202020204" pitchFamily="34" charset="0"/>
              </a:rPr>
              <a:t>	Case Study: Bedfordshire </a:t>
            </a:r>
            <a:r>
              <a:rPr lang="en-GB" sz="2800" dirty="0" smtClean="0">
                <a:solidFill>
                  <a:schemeClr val="accent2">
                    <a:lumMod val="50000"/>
                  </a:schemeClr>
                </a:solidFill>
                <a:latin typeface="Century Gothic" panose="020B0502020202020204" pitchFamily="34" charset="0"/>
              </a:rPr>
              <a:t>Young Ringers</a:t>
            </a:r>
          </a:p>
          <a:p>
            <a:pPr>
              <a:lnSpc>
                <a:spcPct val="120000"/>
              </a:lnSpc>
              <a:buFont typeface="Arial" panose="020B0604020202020204" pitchFamily="34" charset="0"/>
              <a:buChar char="•"/>
            </a:pPr>
            <a:r>
              <a:rPr lang="en-GB" sz="2800" dirty="0">
                <a:solidFill>
                  <a:schemeClr val="accent2">
                    <a:lumMod val="50000"/>
                  </a:schemeClr>
                </a:solidFill>
                <a:latin typeface="Century Gothic" panose="020B0502020202020204" pitchFamily="34" charset="0"/>
              </a:rPr>
              <a:t> </a:t>
            </a:r>
            <a:r>
              <a:rPr lang="en-GB" sz="2800" dirty="0" smtClean="0">
                <a:solidFill>
                  <a:schemeClr val="accent2">
                    <a:lumMod val="50000"/>
                  </a:schemeClr>
                </a:solidFill>
                <a:latin typeface="Century Gothic" panose="020B0502020202020204" pitchFamily="34" charset="0"/>
              </a:rPr>
              <a:t>  Ringing World National Youth Contest (RWNYC) </a:t>
            </a:r>
          </a:p>
          <a:p>
            <a:pPr>
              <a:lnSpc>
                <a:spcPct val="120000"/>
              </a:lnSpc>
              <a:buFont typeface="Arial" panose="020B0604020202020204" pitchFamily="34" charset="0"/>
              <a:buChar char="•"/>
            </a:pPr>
            <a:r>
              <a:rPr lang="en-GB" sz="2800" dirty="0">
                <a:solidFill>
                  <a:schemeClr val="accent2">
                    <a:lumMod val="50000"/>
                  </a:schemeClr>
                </a:solidFill>
                <a:latin typeface="Century Gothic" panose="020B0502020202020204" pitchFamily="34" charset="0"/>
              </a:rPr>
              <a:t> </a:t>
            </a:r>
            <a:r>
              <a:rPr lang="en-GB" sz="2800" dirty="0" smtClean="0">
                <a:solidFill>
                  <a:schemeClr val="accent2">
                    <a:lumMod val="50000"/>
                  </a:schemeClr>
                </a:solidFill>
                <a:latin typeface="Century Gothic" panose="020B0502020202020204" pitchFamily="34" charset="0"/>
              </a:rPr>
              <a:t>  Survey of RWNYC Teams	</a:t>
            </a:r>
          </a:p>
          <a:p>
            <a:pPr marL="0" indent="0">
              <a:buNone/>
            </a:pPr>
            <a:endParaRPr lang="en-GB" sz="2800" dirty="0">
              <a:solidFill>
                <a:schemeClr val="accent2">
                  <a:lumMod val="50000"/>
                </a:schemeClr>
              </a:solidFill>
              <a:latin typeface="Century Gothic" panose="020B0502020202020204" pitchFamily="34" charset="0"/>
            </a:endParaRPr>
          </a:p>
          <a:p>
            <a:r>
              <a:rPr lang="en-GB" sz="2800" dirty="0" smtClean="0">
                <a:solidFill>
                  <a:schemeClr val="accent2">
                    <a:lumMod val="50000"/>
                  </a:schemeClr>
                </a:solidFill>
                <a:latin typeface="Century Gothic" panose="020B0502020202020204" pitchFamily="34" charset="0"/>
              </a:rPr>
              <a:t>….. Then some time for questions and to share ideas</a:t>
            </a:r>
            <a:endParaRPr lang="en-US" sz="2800" dirty="0">
              <a:solidFill>
                <a:schemeClr val="accent2">
                  <a:lumMod val="50000"/>
                </a:schemeClr>
              </a:solidFill>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4</a:t>
            </a:fld>
            <a:endParaRPr lang="en-US"/>
          </a:p>
        </p:txBody>
      </p:sp>
    </p:spTree>
    <p:extLst>
      <p:ext uri="{BB962C8B-B14F-4D97-AF65-F5344CB8AC3E}">
        <p14:creationId xmlns:p14="http://schemas.microsoft.com/office/powerpoint/2010/main" val="19981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1061884"/>
            <a:ext cx="10058400" cy="640792"/>
          </a:xfrm>
        </p:spPr>
        <p:txBody>
          <a:bodyPr>
            <a:noAutofit/>
          </a:bodyPr>
          <a:lstStyle/>
          <a:p>
            <a:r>
              <a:rPr lang="en-US" sz="3200" dirty="0"/>
              <a:t/>
            </a:r>
            <a:br>
              <a:rPr lang="en-US" sz="3200" dirty="0"/>
            </a:br>
            <a:r>
              <a:rPr lang="en-GB" sz="3200" dirty="0">
                <a:latin typeface="Century Gothic" panose="020B0502020202020204" pitchFamily="34" charset="0"/>
              </a:rPr>
              <a:t>Developing a youth group as part of </a:t>
            </a:r>
            <a:r>
              <a:rPr lang="en-GB" sz="3200" dirty="0" smtClean="0">
                <a:latin typeface="Century Gothic" panose="020B0502020202020204" pitchFamily="34" charset="0"/>
              </a:rPr>
              <a:t>a </a:t>
            </a:r>
            <a:r>
              <a:rPr lang="en-GB" sz="3200" dirty="0">
                <a:latin typeface="Century Gothic" panose="020B0502020202020204" pitchFamily="34" charset="0"/>
              </a:rPr>
              <a:t>local </a:t>
            </a:r>
            <a:r>
              <a:rPr lang="en-GB" sz="3200" dirty="0" smtClean="0">
                <a:latin typeface="Century Gothic" panose="020B0502020202020204" pitchFamily="34" charset="0"/>
              </a:rPr>
              <a:t>band</a:t>
            </a:r>
            <a:endParaRPr lang="en-GB" sz="2800" dirty="0" smtClean="0">
              <a:latin typeface="Century Gothic" panose="020B0502020202020204" pitchFamily="34" charset="0"/>
            </a:endParaRPr>
          </a:p>
        </p:txBody>
      </p:sp>
      <p:sp>
        <p:nvSpPr>
          <p:cNvPr id="3" name="Subtitle 2"/>
          <p:cNvSpPr>
            <a:spLocks noGrp="1"/>
          </p:cNvSpPr>
          <p:nvPr>
            <p:ph idx="1"/>
          </p:nvPr>
        </p:nvSpPr>
        <p:spPr>
          <a:xfrm>
            <a:off x="1097279" y="3404454"/>
            <a:ext cx="5208927" cy="2168514"/>
          </a:xfrm>
        </p:spPr>
        <p:txBody>
          <a:bodyPr>
            <a:normAutofit/>
          </a:bodyPr>
          <a:lstStyle/>
          <a:p>
            <a:r>
              <a:rPr lang="en-GB" sz="2400" dirty="0" smtClean="0">
                <a:latin typeface="Century Gothic" panose="020B0502020202020204" pitchFamily="34" charset="0"/>
              </a:rPr>
              <a:t>How </a:t>
            </a:r>
            <a:r>
              <a:rPr lang="en-GB" sz="2400" dirty="0" smtClean="0">
                <a:latin typeface="Century Gothic" panose="020B0502020202020204" pitchFamily="34" charset="0"/>
              </a:rPr>
              <a:t>have</a:t>
            </a:r>
            <a:r>
              <a:rPr lang="en-GB" sz="2400" dirty="0" smtClean="0">
                <a:latin typeface="Century Gothic" panose="020B0502020202020204" pitchFamily="34" charset="0"/>
              </a:rPr>
              <a:t> </a:t>
            </a:r>
            <a:r>
              <a:rPr lang="en-GB" sz="2400" dirty="0" smtClean="0">
                <a:latin typeface="Century Gothic" panose="020B0502020202020204" pitchFamily="34" charset="0"/>
              </a:rPr>
              <a:t>we </a:t>
            </a:r>
            <a:r>
              <a:rPr lang="en-GB" sz="2400" dirty="0" smtClean="0">
                <a:latin typeface="Century Gothic" panose="020B0502020202020204" pitchFamily="34" charset="0"/>
              </a:rPr>
              <a:t>recruited </a:t>
            </a:r>
            <a:r>
              <a:rPr lang="en-GB" sz="2400" dirty="0" smtClean="0">
                <a:latin typeface="Century Gothic" panose="020B0502020202020204" pitchFamily="34" charset="0"/>
              </a:rPr>
              <a:t>young ringers</a:t>
            </a:r>
            <a:r>
              <a:rPr lang="en-GB" sz="2400" dirty="0" smtClean="0">
                <a:latin typeface="Century Gothic" panose="020B0502020202020204" pitchFamily="34" charset="0"/>
              </a:rPr>
              <a:t>?</a:t>
            </a:r>
          </a:p>
          <a:p>
            <a:endParaRPr lang="en-GB" sz="2400" dirty="0" smtClean="0">
              <a:latin typeface="Century Gothic" panose="020B0502020202020204" pitchFamily="34" charset="0"/>
            </a:endParaRPr>
          </a:p>
          <a:p>
            <a:r>
              <a:rPr lang="en-GB" sz="2400" dirty="0" smtClean="0">
                <a:latin typeface="Century Gothic" panose="020B0502020202020204" pitchFamily="34" charset="0"/>
              </a:rPr>
              <a:t>What do we do once we’ve </a:t>
            </a:r>
            <a:r>
              <a:rPr lang="en-GB" sz="2400" dirty="0" smtClean="0">
                <a:latin typeface="Century Gothic" panose="020B0502020202020204" pitchFamily="34" charset="0"/>
              </a:rPr>
              <a:t>got </a:t>
            </a:r>
            <a:r>
              <a:rPr lang="en-GB" sz="2400" dirty="0" smtClean="0">
                <a:latin typeface="Century Gothic" panose="020B0502020202020204" pitchFamily="34" charset="0"/>
              </a:rPr>
              <a:t>them</a:t>
            </a:r>
            <a:r>
              <a:rPr lang="en-GB" sz="2400" dirty="0" smtClean="0">
                <a:latin typeface="Century Gothic" panose="020B0502020202020204" pitchFamily="34" charset="0"/>
              </a:rPr>
              <a:t>?</a:t>
            </a:r>
          </a:p>
          <a:p>
            <a:endParaRPr lang="en-GB" sz="2400" dirty="0" smtClean="0">
              <a:latin typeface="Century Gothic" panose="020B0502020202020204" pitchFamily="34" charset="0"/>
            </a:endParaRPr>
          </a:p>
          <a:p>
            <a:pPr lvl="1"/>
            <a:endParaRPr lang="en-GB" dirty="0" smtClean="0">
              <a:latin typeface="Century Gothic" panose="020B0502020202020204" pitchFamily="34" charset="0"/>
            </a:endParaRPr>
          </a:p>
          <a:p>
            <a:endParaRPr lang="en-GB" dirty="0" smtClean="0">
              <a:latin typeface="Century Gothic" panose="020B0502020202020204" pitchFamily="34" charset="0"/>
            </a:endParaRPr>
          </a:p>
          <a:p>
            <a:endParaRPr lang="en-GB" dirty="0" smtClean="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5</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218" t="11315" r="13417" b="1"/>
          <a:stretch/>
        </p:blipFill>
        <p:spPr>
          <a:xfrm>
            <a:off x="6526924" y="2137755"/>
            <a:ext cx="4685559" cy="3803922"/>
          </a:xfrm>
          <a:prstGeom prst="rect">
            <a:avLst/>
          </a:prstGeom>
        </p:spPr>
      </p:pic>
      <p:sp>
        <p:nvSpPr>
          <p:cNvPr id="7" name="TextBox 6"/>
          <p:cNvSpPr txBox="1"/>
          <p:nvPr/>
        </p:nvSpPr>
        <p:spPr>
          <a:xfrm>
            <a:off x="1097279" y="2137755"/>
            <a:ext cx="5208927" cy="954107"/>
          </a:xfrm>
          <a:prstGeom prst="rect">
            <a:avLst/>
          </a:prstGeom>
          <a:noFill/>
        </p:spPr>
        <p:txBody>
          <a:bodyPr wrap="square" rtlCol="0">
            <a:spAutoFit/>
          </a:bodyPr>
          <a:lstStyle/>
          <a:p>
            <a:r>
              <a:rPr lang="en-GB" sz="2800" dirty="0" smtClean="0">
                <a:latin typeface="Century Gothic" panose="020B0502020202020204" pitchFamily="34" charset="0"/>
              </a:rPr>
              <a:t>Campton </a:t>
            </a:r>
            <a:r>
              <a:rPr lang="en-GB" sz="2800" dirty="0">
                <a:latin typeface="Century Gothic" panose="020B0502020202020204" pitchFamily="34" charset="0"/>
              </a:rPr>
              <a:t>and </a:t>
            </a:r>
            <a:r>
              <a:rPr lang="en-GB" sz="2800" dirty="0" smtClean="0">
                <a:latin typeface="Century Gothic" panose="020B0502020202020204" pitchFamily="34" charset="0"/>
              </a:rPr>
              <a:t>Clifton Bedfordshire</a:t>
            </a:r>
            <a:endParaRPr lang="en-US" sz="2800" dirty="0">
              <a:latin typeface="Century Gothic" panose="020B0502020202020204" pitchFamily="34" charset="0"/>
            </a:endParaRPr>
          </a:p>
        </p:txBody>
      </p:sp>
    </p:spTree>
    <p:extLst>
      <p:ext uri="{BB962C8B-B14F-4D97-AF65-F5344CB8AC3E}">
        <p14:creationId xmlns:p14="http://schemas.microsoft.com/office/powerpoint/2010/main" val="2994676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886469"/>
            <a:ext cx="10058400" cy="816207"/>
          </a:xfrm>
        </p:spPr>
        <p:txBody>
          <a:bodyPr>
            <a:noAutofit/>
          </a:bodyPr>
          <a:lstStyle/>
          <a:p>
            <a:r>
              <a:rPr lang="en-US" sz="4000" dirty="0"/>
              <a:t/>
            </a:r>
            <a:br>
              <a:rPr lang="en-US" sz="4000" dirty="0"/>
            </a:br>
            <a:r>
              <a:rPr lang="en-GB" sz="3200" dirty="0">
                <a:latin typeface="Century Gothic" panose="020B0502020202020204" pitchFamily="34" charset="0"/>
              </a:rPr>
              <a:t>Developing a youth group as part of a local band</a:t>
            </a:r>
            <a:endParaRPr lang="en-GB" sz="3200"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6</a:t>
            </a:fld>
            <a:endParaRPr lang="en-US"/>
          </a:p>
        </p:txBody>
      </p:sp>
      <p:sp>
        <p:nvSpPr>
          <p:cNvPr id="5" name="TextBox 4"/>
          <p:cNvSpPr txBox="1"/>
          <p:nvPr/>
        </p:nvSpPr>
        <p:spPr>
          <a:xfrm>
            <a:off x="1215267" y="2660975"/>
            <a:ext cx="6852102" cy="3416320"/>
          </a:xfrm>
          <a:prstGeom prst="rect">
            <a:avLst/>
          </a:prstGeom>
          <a:noFill/>
        </p:spPr>
        <p:txBody>
          <a:bodyPr wrap="square" rtlCol="0">
            <a:spAutoFit/>
          </a:bodyPr>
          <a:lstStyle/>
          <a:p>
            <a:pPr marL="342900" lvl="1" indent="-342900">
              <a:lnSpc>
                <a:spcPct val="150000"/>
              </a:lnSpc>
              <a:buFont typeface="Arial" panose="020B0604020202020204" pitchFamily="34" charset="0"/>
              <a:buChar char="•"/>
            </a:pPr>
            <a:r>
              <a:rPr lang="en-GB" sz="2400" dirty="0" smtClean="0">
                <a:latin typeface="Century Gothic" panose="020B0502020202020204" pitchFamily="34" charset="0"/>
              </a:rPr>
              <a:t>Layout </a:t>
            </a:r>
            <a:r>
              <a:rPr lang="en-GB" sz="2400" dirty="0">
                <a:latin typeface="Century Gothic" panose="020B0502020202020204" pitchFamily="34" charset="0"/>
              </a:rPr>
              <a:t>of church/tower</a:t>
            </a:r>
          </a:p>
          <a:p>
            <a:pPr marL="342900" lvl="1" indent="-342900">
              <a:lnSpc>
                <a:spcPct val="150000"/>
              </a:lnSpc>
              <a:buFont typeface="Arial" panose="020B0604020202020204" pitchFamily="34" charset="0"/>
              <a:buChar char="•"/>
            </a:pPr>
            <a:r>
              <a:rPr lang="en-GB" sz="2400" dirty="0">
                <a:latin typeface="Century Gothic" panose="020B0502020202020204" pitchFamily="34" charset="0"/>
              </a:rPr>
              <a:t>Easy, light bells</a:t>
            </a:r>
          </a:p>
          <a:p>
            <a:pPr marL="342900" lvl="1" indent="-342900">
              <a:lnSpc>
                <a:spcPct val="150000"/>
              </a:lnSpc>
              <a:buFont typeface="Arial" panose="020B0604020202020204" pitchFamily="34" charset="0"/>
              <a:buChar char="•"/>
            </a:pPr>
            <a:r>
              <a:rPr lang="en-GB" sz="2400" dirty="0">
                <a:latin typeface="Century Gothic" panose="020B0502020202020204" pitchFamily="34" charset="0"/>
              </a:rPr>
              <a:t>Rapid integration</a:t>
            </a:r>
          </a:p>
          <a:p>
            <a:pPr marL="342900" lvl="1" indent="-342900">
              <a:lnSpc>
                <a:spcPct val="150000"/>
              </a:lnSpc>
              <a:buFont typeface="Arial" panose="020B0604020202020204" pitchFamily="34" charset="0"/>
              <a:buChar char="•"/>
            </a:pPr>
            <a:r>
              <a:rPr lang="en-GB" sz="2400" dirty="0">
                <a:latin typeface="Century Gothic" panose="020B0502020202020204" pitchFamily="34" charset="0"/>
              </a:rPr>
              <a:t>Support from local ringers</a:t>
            </a:r>
          </a:p>
          <a:p>
            <a:pPr marL="342900" lvl="1" indent="-342900">
              <a:lnSpc>
                <a:spcPct val="150000"/>
              </a:lnSpc>
              <a:buFont typeface="Arial" panose="020B0604020202020204" pitchFamily="34" charset="0"/>
              <a:buChar char="•"/>
            </a:pPr>
            <a:r>
              <a:rPr lang="en-GB" sz="2400" dirty="0">
                <a:latin typeface="Century Gothic" panose="020B0502020202020204" pitchFamily="34" charset="0"/>
              </a:rPr>
              <a:t>Parental support</a:t>
            </a:r>
          </a:p>
          <a:p>
            <a:pPr marL="342900" lvl="1" indent="-342900">
              <a:lnSpc>
                <a:spcPct val="150000"/>
              </a:lnSpc>
              <a:buFont typeface="Arial" panose="020B0604020202020204" pitchFamily="34" charset="0"/>
              <a:buChar char="•"/>
            </a:pPr>
            <a:r>
              <a:rPr lang="en-GB" sz="2400" dirty="0">
                <a:latin typeface="Century Gothic" panose="020B0502020202020204" pitchFamily="34" charset="0"/>
              </a:rPr>
              <a:t>Involvement in </a:t>
            </a:r>
            <a:r>
              <a:rPr lang="en-GB" sz="2400" dirty="0" smtClean="0">
                <a:latin typeface="Century Gothic" panose="020B0502020202020204" pitchFamily="34" charset="0"/>
              </a:rPr>
              <a:t>local school / community</a:t>
            </a:r>
            <a:endParaRPr lang="en-GB" sz="2400" dirty="0">
              <a:latin typeface="Century Gothic" panose="020B0502020202020204" pitchFamily="34" charset="0"/>
            </a:endParaRPr>
          </a:p>
        </p:txBody>
      </p:sp>
      <p:sp>
        <p:nvSpPr>
          <p:cNvPr id="8" name="TextBox 7"/>
          <p:cNvSpPr txBox="1"/>
          <p:nvPr/>
        </p:nvSpPr>
        <p:spPr>
          <a:xfrm>
            <a:off x="1097280" y="2137755"/>
            <a:ext cx="5495249" cy="523220"/>
          </a:xfrm>
          <a:prstGeom prst="rect">
            <a:avLst/>
          </a:prstGeom>
          <a:noFill/>
        </p:spPr>
        <p:txBody>
          <a:bodyPr wrap="square" rtlCol="0">
            <a:spAutoFit/>
          </a:bodyPr>
          <a:lstStyle/>
          <a:p>
            <a:r>
              <a:rPr lang="en-GB" sz="2800" smtClean="0">
                <a:latin typeface="Century Gothic" panose="020B0502020202020204" pitchFamily="34" charset="0"/>
              </a:rPr>
              <a:t>Factors which have helped us:</a:t>
            </a:r>
            <a:endParaRPr lang="en-US" sz="2800">
              <a:latin typeface="Century Gothic" panose="020B0502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3755" y="2137755"/>
            <a:ext cx="4588834" cy="2978582"/>
          </a:xfrm>
          <a:prstGeom prst="rect">
            <a:avLst/>
          </a:prstGeom>
        </p:spPr>
      </p:pic>
    </p:spTree>
    <p:extLst>
      <p:ext uri="{BB962C8B-B14F-4D97-AF65-F5344CB8AC3E}">
        <p14:creationId xmlns:p14="http://schemas.microsoft.com/office/powerpoint/2010/main" val="1249360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Bedfordshire Young Ringers</a:t>
            </a:r>
          </a:p>
        </p:txBody>
      </p:sp>
      <p:sp>
        <p:nvSpPr>
          <p:cNvPr id="3" name="Subtitle 2"/>
          <p:cNvSpPr>
            <a:spLocks noGrp="1"/>
          </p:cNvSpPr>
          <p:nvPr>
            <p:ph idx="1"/>
          </p:nvPr>
        </p:nvSpPr>
        <p:spPr>
          <a:xfrm>
            <a:off x="1097280" y="1845734"/>
            <a:ext cx="10058400" cy="4350114"/>
          </a:xfrm>
        </p:spPr>
        <p:txBody>
          <a:bodyPr>
            <a:normAutofit lnSpcReduction="10000"/>
          </a:bodyPr>
          <a:lstStyle/>
          <a:p>
            <a:r>
              <a:rPr lang="en-GB" sz="2800" dirty="0" smtClean="0">
                <a:latin typeface="Century Gothic" panose="020B0502020202020204" pitchFamily="34" charset="0"/>
              </a:rPr>
              <a:t>2008 – 2012</a:t>
            </a:r>
          </a:p>
          <a:p>
            <a:r>
              <a:rPr lang="en-GB" dirty="0" smtClean="0">
                <a:latin typeface="Century Gothic" panose="020B0502020202020204" pitchFamily="34" charset="0"/>
              </a:rPr>
              <a:t>A g</a:t>
            </a:r>
            <a:r>
              <a:rPr lang="en-GB" dirty="0" smtClean="0">
                <a:latin typeface="Century Gothic" panose="020B0502020202020204" pitchFamily="34" charset="0"/>
              </a:rPr>
              <a:t>et </a:t>
            </a:r>
            <a:r>
              <a:rPr lang="en-GB" dirty="0" smtClean="0">
                <a:latin typeface="Century Gothic" panose="020B0502020202020204" pitchFamily="34" charset="0"/>
              </a:rPr>
              <a:t>together </a:t>
            </a:r>
            <a:r>
              <a:rPr lang="en-GB" dirty="0" smtClean="0">
                <a:latin typeface="Century Gothic" panose="020B0502020202020204" pitchFamily="34" charset="0"/>
              </a:rPr>
              <a:t>once a year on </a:t>
            </a:r>
            <a:r>
              <a:rPr lang="en-GB" dirty="0" smtClean="0">
                <a:latin typeface="Century Gothic" panose="020B0502020202020204" pitchFamily="34" charset="0"/>
              </a:rPr>
              <a:t>a </a:t>
            </a:r>
            <a:r>
              <a:rPr lang="en-GB" dirty="0" smtClean="0">
                <a:latin typeface="Century Gothic" panose="020B0502020202020204" pitchFamily="34" charset="0"/>
              </a:rPr>
              <a:t>Saturday afternoon in November</a:t>
            </a:r>
          </a:p>
          <a:p>
            <a:r>
              <a:rPr lang="en-GB" dirty="0" smtClean="0">
                <a:latin typeface="Century Gothic" panose="020B0502020202020204" pitchFamily="34" charset="0"/>
              </a:rPr>
              <a:t>We had to find them first!</a:t>
            </a:r>
            <a:endParaRPr lang="en-GB" dirty="0" smtClean="0">
              <a:latin typeface="Century Gothic" panose="020B0502020202020204" pitchFamily="34" charset="0"/>
            </a:endParaRPr>
          </a:p>
          <a:p>
            <a:r>
              <a:rPr lang="en-GB" dirty="0" smtClean="0">
                <a:latin typeface="Century Gothic" panose="020B0502020202020204" pitchFamily="34" charset="0"/>
              </a:rPr>
              <a:t>Organised by Association President</a:t>
            </a:r>
          </a:p>
          <a:p>
            <a:r>
              <a:rPr lang="en-GB" dirty="0" smtClean="0">
                <a:latin typeface="Century Gothic" panose="020B0502020202020204" pitchFamily="34" charset="0"/>
              </a:rPr>
              <a:t>Always at Campton: bells are light &amp;</a:t>
            </a:r>
            <a:r>
              <a:rPr lang="en-GB" dirty="0">
                <a:latin typeface="Century Gothic" panose="020B0502020202020204" pitchFamily="34" charset="0"/>
              </a:rPr>
              <a:t> </a:t>
            </a:r>
            <a:r>
              <a:rPr lang="en-GB" dirty="0" smtClean="0">
                <a:latin typeface="Century Gothic" panose="020B0502020202020204" pitchFamily="34" charset="0"/>
              </a:rPr>
              <a:t>easy to ring, ground floor ring, different spaces in the church, facilities for providing refreshments, toilet.</a:t>
            </a:r>
          </a:p>
          <a:p>
            <a:r>
              <a:rPr lang="en-GB" dirty="0" smtClean="0">
                <a:latin typeface="Century Gothic" panose="020B0502020202020204" pitchFamily="34" charset="0"/>
              </a:rPr>
              <a:t>Carousel of 3 activities:</a:t>
            </a:r>
          </a:p>
          <a:p>
            <a:pPr lvl="1"/>
            <a:r>
              <a:rPr lang="en-GB" sz="2000" dirty="0" smtClean="0">
                <a:latin typeface="Century Gothic" panose="020B0502020202020204" pitchFamily="34" charset="0"/>
              </a:rPr>
              <a:t>Tower bell ringing</a:t>
            </a:r>
          </a:p>
          <a:p>
            <a:pPr lvl="1"/>
            <a:r>
              <a:rPr lang="en-GB" sz="2000" dirty="0" err="1" smtClean="0">
                <a:latin typeface="Century Gothic" panose="020B0502020202020204" pitchFamily="34" charset="0"/>
              </a:rPr>
              <a:t>Handbell</a:t>
            </a:r>
            <a:r>
              <a:rPr lang="en-GB" sz="2000" dirty="0" smtClean="0">
                <a:latin typeface="Century Gothic" panose="020B0502020202020204" pitchFamily="34" charset="0"/>
              </a:rPr>
              <a:t> ringing (lapping)</a:t>
            </a:r>
          </a:p>
          <a:p>
            <a:pPr lvl="1">
              <a:lnSpc>
                <a:spcPct val="100000"/>
              </a:lnSpc>
            </a:pPr>
            <a:r>
              <a:rPr lang="en-GB" sz="2000" dirty="0" smtClean="0">
                <a:latin typeface="Century Gothic" panose="020B0502020202020204" pitchFamily="34" charset="0"/>
              </a:rPr>
              <a:t>“Striking competition” on Abel</a:t>
            </a:r>
            <a:endParaRPr lang="en-GB" sz="2000" dirty="0">
              <a:latin typeface="Century Gothic" panose="020B0502020202020204" pitchFamily="34" charset="0"/>
            </a:endParaRPr>
          </a:p>
          <a:p>
            <a:pPr marL="201168" lvl="1" indent="0">
              <a:lnSpc>
                <a:spcPct val="150000"/>
              </a:lnSpc>
              <a:buNone/>
            </a:pPr>
            <a:r>
              <a:rPr lang="en-GB" sz="2000" dirty="0" smtClean="0">
                <a:latin typeface="Century Gothic" panose="020B0502020202020204" pitchFamily="34" charset="0"/>
              </a:rPr>
              <a:t>Entered first </a:t>
            </a:r>
            <a:r>
              <a:rPr lang="en-GB" sz="2000" dirty="0" smtClean="0">
                <a:latin typeface="Century Gothic" panose="020B0502020202020204" pitchFamily="34" charset="0"/>
              </a:rPr>
              <a:t>RWNYC in 2011</a:t>
            </a:r>
            <a:endParaRPr lang="en-GB" sz="20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7</a:t>
            </a:fld>
            <a:endParaRPr lang="en-US"/>
          </a:p>
        </p:txBody>
      </p:sp>
    </p:spTree>
    <p:extLst>
      <p:ext uri="{BB962C8B-B14F-4D97-AF65-F5344CB8AC3E}">
        <p14:creationId xmlns:p14="http://schemas.microsoft.com/office/powerpoint/2010/main" val="11067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Bedfordshire Young Ringers</a:t>
            </a:r>
          </a:p>
        </p:txBody>
      </p:sp>
      <p:sp>
        <p:nvSpPr>
          <p:cNvPr id="3" name="Subtitle 2"/>
          <p:cNvSpPr>
            <a:spLocks noGrp="1"/>
          </p:cNvSpPr>
          <p:nvPr>
            <p:ph idx="1"/>
          </p:nvPr>
        </p:nvSpPr>
        <p:spPr>
          <a:xfrm>
            <a:off x="1097280" y="1845734"/>
            <a:ext cx="10058400" cy="4350114"/>
          </a:xfrm>
        </p:spPr>
        <p:txBody>
          <a:bodyPr>
            <a:normAutofit/>
          </a:bodyPr>
          <a:lstStyle/>
          <a:p>
            <a:r>
              <a:rPr lang="en-GB" sz="2800" dirty="0" smtClean="0">
                <a:latin typeface="Century Gothic" panose="020B0502020202020204" pitchFamily="34" charset="0"/>
              </a:rPr>
              <a:t>2012 - present</a:t>
            </a:r>
          </a:p>
          <a:p>
            <a:r>
              <a:rPr lang="en-GB" sz="2200" dirty="0" smtClean="0">
                <a:latin typeface="Century Gothic" panose="020B0502020202020204" pitchFamily="34" charset="0"/>
              </a:rPr>
              <a:t>RWNYC 2011 was stimulus to do more.</a:t>
            </a:r>
          </a:p>
          <a:p>
            <a:r>
              <a:rPr lang="en-GB" sz="2200" dirty="0" smtClean="0">
                <a:latin typeface="Century Gothic" panose="020B0502020202020204" pitchFamily="34" charset="0"/>
              </a:rPr>
              <a:t>Monthly get together on 2</a:t>
            </a:r>
            <a:r>
              <a:rPr lang="en-GB" sz="2200" baseline="30000" dirty="0" smtClean="0">
                <a:latin typeface="Century Gothic" panose="020B0502020202020204" pitchFamily="34" charset="0"/>
              </a:rPr>
              <a:t>nd</a:t>
            </a:r>
            <a:r>
              <a:rPr lang="en-GB" sz="2200" dirty="0" smtClean="0">
                <a:latin typeface="Century Gothic" panose="020B0502020202020204" pitchFamily="34" charset="0"/>
              </a:rPr>
              <a:t> Sunday of each month</a:t>
            </a:r>
          </a:p>
          <a:p>
            <a:pPr>
              <a:lnSpc>
                <a:spcPct val="110000"/>
              </a:lnSpc>
            </a:pPr>
            <a:r>
              <a:rPr lang="en-GB" sz="2200" dirty="0" smtClean="0">
                <a:latin typeface="Century Gothic" panose="020B0502020202020204" pitchFamily="34" charset="0"/>
              </a:rPr>
              <a:t>Invitation sent out monthly by Association President to </a:t>
            </a:r>
            <a:r>
              <a:rPr lang="en-GB" sz="2200" dirty="0" smtClean="0">
                <a:latin typeface="Century Gothic" panose="020B0502020202020204" pitchFamily="34" charset="0"/>
              </a:rPr>
              <a:t>an email </a:t>
            </a:r>
            <a:r>
              <a:rPr lang="en-GB" sz="2200" dirty="0" smtClean="0">
                <a:latin typeface="Century Gothic" panose="020B0502020202020204" pitchFamily="34" charset="0"/>
              </a:rPr>
              <a:t>contact list of parents/mentors, plus to all </a:t>
            </a:r>
            <a:r>
              <a:rPr lang="en-GB" sz="2200" dirty="0">
                <a:latin typeface="Century Gothic" panose="020B0502020202020204" pitchFamily="34" charset="0"/>
              </a:rPr>
              <a:t>tower </a:t>
            </a:r>
            <a:r>
              <a:rPr lang="en-GB" sz="2200" dirty="0" smtClean="0">
                <a:latin typeface="Century Gothic" panose="020B0502020202020204" pitchFamily="34" charset="0"/>
              </a:rPr>
              <a:t>captains. </a:t>
            </a:r>
          </a:p>
          <a:p>
            <a:r>
              <a:rPr lang="en-GB" sz="2200" dirty="0" smtClean="0">
                <a:latin typeface="Century Gothic" panose="020B0502020202020204" pitchFamily="34" charset="0"/>
              </a:rPr>
              <a:t>Held at different towers in different parts of the county</a:t>
            </a:r>
          </a:p>
          <a:p>
            <a:pPr marL="361950" indent="0">
              <a:buFont typeface="Arial" panose="020B0604020202020204" pitchFamily="34" charset="0"/>
              <a:buChar char="•"/>
            </a:pPr>
            <a:r>
              <a:rPr lang="en-GB" sz="2200" dirty="0" smtClean="0">
                <a:latin typeface="Century Gothic" panose="020B0502020202020204" pitchFamily="34" charset="0"/>
              </a:rPr>
              <a:t> Usually 8 bells, occasionally 10 or 12</a:t>
            </a:r>
          </a:p>
          <a:p>
            <a:pPr marL="361950" indent="0">
              <a:buFont typeface="Arial" panose="020B0604020202020204" pitchFamily="34" charset="0"/>
              <a:buChar char="•"/>
            </a:pPr>
            <a:r>
              <a:rPr lang="en-GB" sz="2200" dirty="0" smtClean="0">
                <a:latin typeface="Century Gothic" panose="020B0502020202020204" pitchFamily="34" charset="0"/>
              </a:rPr>
              <a:t> Weight / go of bells </a:t>
            </a:r>
            <a:r>
              <a:rPr lang="en-GB" sz="2200" dirty="0" smtClean="0">
                <a:latin typeface="Century Gothic" panose="020B0502020202020204" pitchFamily="34" charset="0"/>
              </a:rPr>
              <a:t>no longer </a:t>
            </a:r>
            <a:r>
              <a:rPr lang="en-GB" sz="2200" dirty="0" smtClean="0">
                <a:latin typeface="Century Gothic" panose="020B0502020202020204" pitchFamily="34" charset="0"/>
              </a:rPr>
              <a:t>such a consideration</a:t>
            </a:r>
          </a:p>
          <a:p>
            <a:pPr marL="361950" indent="0">
              <a:buFont typeface="Arial" panose="020B0604020202020204" pitchFamily="34" charset="0"/>
              <a:buChar char="•"/>
            </a:pPr>
            <a:r>
              <a:rPr lang="en-GB" sz="2200" dirty="0">
                <a:latin typeface="Century Gothic" panose="020B0502020202020204" pitchFamily="34" charset="0"/>
              </a:rPr>
              <a:t> </a:t>
            </a:r>
            <a:r>
              <a:rPr lang="en-GB" sz="2200" dirty="0" smtClean="0">
                <a:latin typeface="Century Gothic" panose="020B0502020202020204" pitchFamily="34" charset="0"/>
              </a:rPr>
              <a:t>Somewhere for parents to wait / to have refreshments</a:t>
            </a:r>
          </a:p>
          <a:p>
            <a:pPr marL="704850" indent="-342900"/>
            <a:endParaRPr lang="en-GB" dirty="0" smtClean="0">
              <a:latin typeface="Century Gothic" panose="020B0502020202020204" pitchFamily="34" charset="0"/>
            </a:endParaRPr>
          </a:p>
          <a:p>
            <a:endParaRPr lang="en-GB" dirty="0" smtClean="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BB2832A0-EB8D-47BE-89B7-149E76E86021}" type="slidenum">
              <a:rPr lang="en-US" smtClean="0"/>
              <a:t>8</a:t>
            </a:fld>
            <a:endParaRPr lang="en-US"/>
          </a:p>
        </p:txBody>
      </p:sp>
    </p:spTree>
    <p:extLst>
      <p:ext uri="{BB962C8B-B14F-4D97-AF65-F5344CB8AC3E}">
        <p14:creationId xmlns:p14="http://schemas.microsoft.com/office/powerpoint/2010/main" val="49316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177" t="4331" r="9684"/>
          <a:stretch/>
        </p:blipFill>
        <p:spPr>
          <a:xfrm rot="540000">
            <a:off x="7684926" y="2806720"/>
            <a:ext cx="3695641" cy="3224495"/>
          </a:xfrm>
          <a:prstGeom prst="rect">
            <a:avLst/>
          </a:prstGeom>
        </p:spPr>
      </p:pic>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Bedfordshire Young Ringers</a:t>
            </a:r>
          </a:p>
        </p:txBody>
      </p:sp>
      <p:sp>
        <p:nvSpPr>
          <p:cNvPr id="4" name="Slide Number Placeholder 3"/>
          <p:cNvSpPr>
            <a:spLocks noGrp="1"/>
          </p:cNvSpPr>
          <p:nvPr>
            <p:ph type="sldNum" sz="quarter" idx="12"/>
          </p:nvPr>
        </p:nvSpPr>
        <p:spPr/>
        <p:txBody>
          <a:bodyPr/>
          <a:lstStyle/>
          <a:p>
            <a:fld id="{BB2832A0-EB8D-47BE-89B7-149E76E86021}" type="slidenum">
              <a:rPr lang="en-US" smtClean="0"/>
              <a:t>9</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1327"/>
          <a:stretch/>
        </p:blipFill>
        <p:spPr>
          <a:xfrm rot="-540000">
            <a:off x="443420" y="2182752"/>
            <a:ext cx="3832200" cy="226119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894" y="1966615"/>
            <a:ext cx="3356558" cy="2074665"/>
          </a:xfrm>
          <a:prstGeom prst="rect">
            <a:avLst/>
          </a:prstGeom>
        </p:spPr>
      </p:pic>
      <p:sp>
        <p:nvSpPr>
          <p:cNvPr id="10" name="TextBox 9"/>
          <p:cNvSpPr txBox="1"/>
          <p:nvPr/>
        </p:nvSpPr>
        <p:spPr>
          <a:xfrm>
            <a:off x="556591" y="4813669"/>
            <a:ext cx="1643903" cy="369332"/>
          </a:xfrm>
          <a:prstGeom prst="rect">
            <a:avLst/>
          </a:prstGeom>
          <a:noFill/>
        </p:spPr>
        <p:txBody>
          <a:bodyPr wrap="square" rtlCol="0">
            <a:spAutoFit/>
          </a:bodyPr>
          <a:lstStyle/>
          <a:p>
            <a:pPr algn="ctr"/>
            <a:r>
              <a:rPr lang="en-GB" dirty="0" smtClean="0">
                <a:latin typeface="Century Gothic" panose="020B0502020202020204" pitchFamily="34" charset="0"/>
              </a:rPr>
              <a:t>York 2013</a:t>
            </a:r>
            <a:endParaRPr lang="en-US" dirty="0">
              <a:latin typeface="Century Gothic" panose="020B0502020202020204" pitchFamily="34" charset="0"/>
            </a:endParaRPr>
          </a:p>
        </p:txBody>
      </p:sp>
      <p:sp>
        <p:nvSpPr>
          <p:cNvPr id="11" name="TextBox 10"/>
          <p:cNvSpPr txBox="1"/>
          <p:nvPr/>
        </p:nvSpPr>
        <p:spPr>
          <a:xfrm>
            <a:off x="7785452" y="1882729"/>
            <a:ext cx="1643903" cy="369332"/>
          </a:xfrm>
          <a:prstGeom prst="rect">
            <a:avLst/>
          </a:prstGeom>
          <a:noFill/>
        </p:spPr>
        <p:txBody>
          <a:bodyPr wrap="square" rtlCol="0">
            <a:spAutoFit/>
          </a:bodyPr>
          <a:lstStyle/>
          <a:p>
            <a:pPr algn="ctr"/>
            <a:r>
              <a:rPr lang="en-GB" dirty="0" smtClean="0">
                <a:latin typeface="Century Gothic" panose="020B0502020202020204" pitchFamily="34" charset="0"/>
              </a:rPr>
              <a:t>Oxford 2015</a:t>
            </a:r>
            <a:endParaRPr lang="en-US" dirty="0">
              <a:latin typeface="Century Gothic" panose="020B0502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293" t="8982" r="2116"/>
          <a:stretch/>
        </p:blipFill>
        <p:spPr>
          <a:xfrm>
            <a:off x="3495351" y="3829735"/>
            <a:ext cx="3204327" cy="2337199"/>
          </a:xfrm>
          <a:prstGeom prst="rect">
            <a:avLst/>
          </a:prstGeom>
        </p:spPr>
      </p:pic>
      <p:sp>
        <p:nvSpPr>
          <p:cNvPr id="14" name="TextBox 13"/>
          <p:cNvSpPr txBox="1"/>
          <p:nvPr/>
        </p:nvSpPr>
        <p:spPr>
          <a:xfrm>
            <a:off x="1378752" y="5648633"/>
            <a:ext cx="1961535" cy="383458"/>
          </a:xfrm>
          <a:prstGeom prst="rect">
            <a:avLst/>
          </a:prstGeom>
          <a:noFill/>
        </p:spPr>
        <p:txBody>
          <a:bodyPr wrap="square" rtlCol="0">
            <a:spAutoFit/>
          </a:bodyPr>
          <a:lstStyle/>
          <a:p>
            <a:r>
              <a:rPr lang="en-GB" smtClean="0">
                <a:latin typeface="Century Gothic" panose="020B0502020202020204" pitchFamily="34" charset="0"/>
              </a:rPr>
              <a:t>Worcester 2014</a:t>
            </a:r>
            <a:endParaRPr lang="en-US">
              <a:latin typeface="Century Gothic" panose="020B0502020202020204" pitchFamily="34" charset="0"/>
            </a:endParaRPr>
          </a:p>
        </p:txBody>
      </p:sp>
      <p:sp>
        <p:nvSpPr>
          <p:cNvPr id="15" name="TextBox 14"/>
          <p:cNvSpPr txBox="1"/>
          <p:nvPr/>
        </p:nvSpPr>
        <p:spPr>
          <a:xfrm>
            <a:off x="9779635" y="2393682"/>
            <a:ext cx="2064774" cy="369332"/>
          </a:xfrm>
          <a:prstGeom prst="rect">
            <a:avLst/>
          </a:prstGeom>
          <a:noFill/>
        </p:spPr>
        <p:txBody>
          <a:bodyPr wrap="square" rtlCol="0">
            <a:spAutoFit/>
          </a:bodyPr>
          <a:lstStyle/>
          <a:p>
            <a:pPr algn="ctr"/>
            <a:r>
              <a:rPr lang="en-GB" smtClean="0">
                <a:latin typeface="Century Gothic" panose="020B0502020202020204" pitchFamily="34" charset="0"/>
              </a:rPr>
              <a:t>London 2016</a:t>
            </a:r>
            <a:endParaRPr lang="en-US">
              <a:latin typeface="Century Gothic" panose="020B0502020202020204" pitchFamily="34" charset="0"/>
            </a:endParaRPr>
          </a:p>
        </p:txBody>
      </p:sp>
    </p:spTree>
    <p:extLst>
      <p:ext uri="{BB962C8B-B14F-4D97-AF65-F5344CB8AC3E}">
        <p14:creationId xmlns:p14="http://schemas.microsoft.com/office/powerpoint/2010/main" val="2496989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1642</TotalTime>
  <Words>1196</Words>
  <Application>Microsoft Office PowerPoint</Application>
  <PresentationFormat>Widescreen</PresentationFormat>
  <Paragraphs>246</Paragraphs>
  <Slides>34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Century Gothic</vt:lpstr>
      <vt:lpstr>Times New Roman</vt:lpstr>
      <vt:lpstr>Retrospect</vt:lpstr>
      <vt:lpstr>Developing  Youth Teams</vt:lpstr>
      <vt:lpstr>Why?</vt:lpstr>
      <vt:lpstr>Why?</vt:lpstr>
      <vt:lpstr>Our focus for today:</vt:lpstr>
      <vt:lpstr> Developing a youth group as part of a local band</vt:lpstr>
      <vt:lpstr> Developing a youth group as part of a local band</vt:lpstr>
      <vt:lpstr>Bedfordshire Young Ringers</vt:lpstr>
      <vt:lpstr>Bedfordshire Young Ringers</vt:lpstr>
      <vt:lpstr>Bedfordshire Young Ringers</vt:lpstr>
      <vt:lpstr>Bedfordshire Young Ringers</vt:lpstr>
      <vt:lpstr>PowerPoint Presentation</vt:lpstr>
      <vt:lpstr>PowerPoint Presentation</vt:lpstr>
      <vt:lpstr>RWNYC</vt:lpstr>
      <vt:lpstr>RWNYC 2018 Teams   (22)</vt:lpstr>
      <vt:lpstr>PowerPoint Presentation</vt:lpstr>
      <vt:lpstr>PowerPoint Presentation</vt:lpstr>
      <vt:lpstr>PowerPoint Presentation</vt:lpstr>
      <vt:lpstr>PowerPoint Presentation</vt:lpstr>
      <vt:lpstr>PowerPoint Presentation</vt:lpstr>
      <vt:lpstr>Survey of RWNYC Teams (11 responses from 22 teams)</vt:lpstr>
      <vt:lpstr>Was the RWNYC a catalyst?</vt:lpstr>
      <vt:lpstr>Frequency of meetings</vt:lpstr>
      <vt:lpstr>Day and time of meetings</vt:lpstr>
      <vt:lpstr>Size of group      (Definition: Some groups define “young ringers” as 25 and under) </vt:lpstr>
      <vt:lpstr>Activities … Ringing!</vt:lpstr>
      <vt:lpstr>Activities … Ringing!</vt:lpstr>
      <vt:lpstr>Activities - Refreshments!</vt:lpstr>
      <vt:lpstr>Other activities?</vt:lpstr>
      <vt:lpstr>Top tips!</vt:lpstr>
      <vt:lpstr>Role of parents and mentors</vt:lpstr>
      <vt:lpstr>More Top Tips!</vt:lpstr>
      <vt:lpstr>What doesn’t work?</vt:lpstr>
      <vt:lpstr>Summary</vt:lpstr>
      <vt:lpstr>Over to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Garton</dc:creator>
  <cp:lastModifiedBy>Linda Garton</cp:lastModifiedBy>
  <cp:revision>124</cp:revision>
  <dcterms:created xsi:type="dcterms:W3CDTF">2015-09-21T16:55:48Z</dcterms:created>
  <dcterms:modified xsi:type="dcterms:W3CDTF">2018-03-02T17:39:33Z</dcterms:modified>
</cp:coreProperties>
</file>