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664" r:id="rId1"/>
    <p:sldMasterId id="2147484665" r:id="rId2"/>
    <p:sldMasterId id="2147484666" r:id="rId3"/>
    <p:sldMasterId id="2147484667" r:id="rId4"/>
  </p:sldMasterIdLst>
  <p:notesMasterIdLst>
    <p:notesMasterId r:id="rId37"/>
  </p:notesMasterIdLst>
  <p:handoutMasterIdLst>
    <p:handoutMasterId r:id="rId38"/>
  </p:handoutMasterIdLst>
  <p:sldIdLst>
    <p:sldId id="390" r:id="rId5"/>
    <p:sldId id="436" r:id="rId6"/>
    <p:sldId id="437" r:id="rId7"/>
    <p:sldId id="392" r:id="rId8"/>
    <p:sldId id="397" r:id="rId9"/>
    <p:sldId id="454" r:id="rId10"/>
    <p:sldId id="453" r:id="rId11"/>
    <p:sldId id="455" r:id="rId12"/>
    <p:sldId id="456" r:id="rId13"/>
    <p:sldId id="459" r:id="rId14"/>
    <p:sldId id="452" r:id="rId15"/>
    <p:sldId id="401" r:id="rId16"/>
    <p:sldId id="458" r:id="rId17"/>
    <p:sldId id="457" r:id="rId18"/>
    <p:sldId id="449" r:id="rId19"/>
    <p:sldId id="450" r:id="rId20"/>
    <p:sldId id="460" r:id="rId21"/>
    <p:sldId id="461" r:id="rId22"/>
    <p:sldId id="463" r:id="rId23"/>
    <p:sldId id="467" r:id="rId24"/>
    <p:sldId id="464" r:id="rId25"/>
    <p:sldId id="465" r:id="rId26"/>
    <p:sldId id="439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45" r:id="rId35"/>
    <p:sldId id="446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="">
        <p15:guide id="2" orient="horz" pos="1099" userDrawn="1">
          <p15:clr>
            <a:srgbClr val="A4A3A4"/>
          </p15:clr>
        </p15:guide>
        <p15:guide id="3" orient="horz" pos="3503" userDrawn="1">
          <p15:clr>
            <a:srgbClr val="A4A3A4"/>
          </p15:clr>
        </p15:guide>
        <p15:guide id="4" orient="horz" pos="1507" userDrawn="1">
          <p15:clr>
            <a:srgbClr val="A4A3A4"/>
          </p15:clr>
        </p15:guide>
        <p15:guide id="5" pos="2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</p:extLst>
  </p:showPr>
  <p:clrMru>
    <a:srgbClr val="D20000"/>
    <a:srgbClr val="FF6600"/>
    <a:srgbClr val="003399"/>
    <a:srgbClr val="E4303D"/>
    <a:srgbClr val="8499A5"/>
    <a:srgbClr val="608E3A"/>
    <a:srgbClr val="779182"/>
    <a:srgbClr val="9E99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82796" autoAdjust="0"/>
  </p:normalViewPr>
  <p:slideViewPr>
    <p:cSldViewPr snapToObjects="1">
      <p:cViewPr varScale="1">
        <p:scale>
          <a:sx n="56" d="100"/>
          <a:sy n="56" d="100"/>
        </p:scale>
        <p:origin x="-1506" y="-90"/>
      </p:cViewPr>
      <p:guideLst>
        <p:guide orient="horz" pos="1099"/>
        <p:guide orient="horz" pos="3503"/>
        <p:guide orient="horz" pos="1507"/>
        <p:guide pos="277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880" y="-108"/>
      </p:cViewPr>
      <p:guideLst>
        <p:guide orient="horz" pos="1099"/>
        <p:guide orient="horz" pos="3503"/>
        <p:guide orient="horz" pos="1507"/>
        <p:guide pos="27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BF6E0B-38D7-4DD6-BDA8-A79E5063F1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EE6F327-084E-404C-A48A-7A821A776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Off the shelf dumb bells are available to purchase.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This model from </a:t>
            </a:r>
            <a:r>
              <a:rPr lang="en-GB" dirty="0" err="1" smtClean="0"/>
              <a:t>Saxilby</a:t>
            </a:r>
            <a:r>
              <a:rPr lang="en-GB" dirty="0" smtClean="0"/>
              <a:t> Simulators costs £1,095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Additional weight plates can be added to make the bell feel heavier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The </a:t>
            </a:r>
            <a:r>
              <a:rPr lang="en-GB" dirty="0" err="1" smtClean="0"/>
              <a:t>Saxilby</a:t>
            </a:r>
            <a:r>
              <a:rPr lang="en-GB" dirty="0" smtClean="0"/>
              <a:t> Simulator can be added to a ‘</a:t>
            </a:r>
            <a:r>
              <a:rPr lang="en-GB" dirty="0" err="1" smtClean="0"/>
              <a:t>Wombel</a:t>
            </a:r>
            <a:r>
              <a:rPr lang="en-GB" dirty="0" smtClean="0"/>
              <a:t>’ support frame.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This is easily transportable in a car.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Cost £895 (January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 can even have a set of dumb bells in your loft!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Lincoln Guild also obtained National Lottery funding to buy this portable set of dumb bells.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0B1C9-76E7-4EA0-AE30-7E935E411D33}" type="slidenum">
              <a:rPr lang="en-GB" altLang="en-US" smtClean="0">
                <a:latin typeface="Arial" charset="0"/>
              </a:rPr>
              <a:pPr/>
              <a:t>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Typical multi bell interface sending signals from 8 bells to a single computer.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Often used as an alternative to installing sound control.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There are at least three methods of silencing a bell.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Clapper boards hold the clapper in the centre of the bell, so there is no sound, but they do make the bell feel lighter ‘set’.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need to be a good fit and if not screwed tight, can work loose.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A car or motor cycle tyre muffle does not affect the ‘set’ of the bell and makes a dull thud.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They can be turned through 90 degrees quite easily.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Bicycle tyres act like large elastic bands to secure the clapper in the middle. They are fixed to the crown staple bolt.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Quick to fit and remove.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If they are too long, tie a knot to make them shorter.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Cost £2.50 for a pair from Decathlon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6F327-084E-404C-A48A-7A821A776723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630" y="549275"/>
            <a:ext cx="4464050" cy="12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6729730" y="6250305"/>
            <a:ext cx="185483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rgbClr val="D20000"/>
                </a:solidFill>
              </a:rPr>
              <a:t>www.ringingteachers.org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15405"/>
            <a:ext cx="6588125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630" y="2579370"/>
            <a:ext cx="6080125" cy="102362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630" y="3755390"/>
            <a:ext cx="6080125" cy="6838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8630" y="4527550"/>
            <a:ext cx="4032250" cy="356870"/>
          </a:xfrm>
        </p:spPr>
        <p:txBody>
          <a:bodyPr/>
          <a:lstStyle>
            <a:lvl1pPr>
              <a:buNone/>
              <a:defRPr sz="1800">
                <a:solidFill>
                  <a:srgbClr val="D20000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95605" y="6453505"/>
            <a:ext cx="2592070" cy="21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© Association of Ringing Teachers</a:t>
            </a:r>
            <a:endParaRPr lang="en-US" sz="800" dirty="0">
              <a:solidFill>
                <a:srgbClr val="FF0000"/>
              </a:solidFill>
            </a:endParaRPr>
          </a:p>
        </p:txBody>
      </p:sp>
      <p:pic>
        <p:nvPicPr>
          <p:cNvPr id="3076" name="Picture 3075" descr="C:/Users/the.crofties/AppData/Roaming/PolarisOffice/ETemp/8724_12775168/fImage2470655704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4633595" y="935990"/>
            <a:ext cx="4191000" cy="821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197610"/>
            <a:ext cx="8207375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2"/>
          <p:cNvSpPr>
            <a:spLocks noChangeShapeType="1"/>
          </p:cNvSpPr>
          <p:nvPr userDrawn="1"/>
        </p:nvSpPr>
        <p:spPr bwMode="auto">
          <a:xfrm>
            <a:off x="468630" y="2611755"/>
            <a:ext cx="8207375" cy="127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Line 32"/>
          <p:cNvSpPr>
            <a:spLocks noChangeShapeType="1"/>
          </p:cNvSpPr>
          <p:nvPr userDrawn="1"/>
        </p:nvSpPr>
        <p:spPr bwMode="auto">
          <a:xfrm>
            <a:off x="468630" y="4283075"/>
            <a:ext cx="8207375" cy="1905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8630" y="1124585"/>
            <a:ext cx="1242695" cy="131635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857375" y="1124585"/>
            <a:ext cx="6818630" cy="131635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630" y="2781935"/>
            <a:ext cx="1242695" cy="131635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3"/>
          </p:nvPr>
        </p:nvSpPr>
        <p:spPr>
          <a:xfrm>
            <a:off x="1857375" y="2781935"/>
            <a:ext cx="6818630" cy="131635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8630" y="4472305"/>
            <a:ext cx="1242695" cy="131635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5"/>
          </p:nvPr>
        </p:nvSpPr>
        <p:spPr>
          <a:xfrm>
            <a:off x="1857375" y="4472305"/>
            <a:ext cx="6818630" cy="131635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tabLst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197610"/>
            <a:ext cx="8207375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2400"/>
              </a:spcAft>
              <a:defRPr sz="2400">
                <a:solidFill>
                  <a:schemeClr val="tx1"/>
                </a:solidFill>
              </a:defRPr>
            </a:lvl1pPr>
            <a:lvl2pPr marL="531813" indent="-176213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tabLst>
                <a:tab pos="531813" algn="l"/>
              </a:tabLst>
              <a:defRPr sz="18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  <a:lvl6pPr>
              <a:lnSpc>
                <a:spcPct val="200000"/>
              </a:lnSpc>
              <a:defRPr/>
            </a:lvl6pPr>
            <a:lvl7pPr>
              <a:lnSpc>
                <a:spcPct val="200000"/>
              </a:lnSpc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95605" y="6453505"/>
            <a:ext cx="2592070" cy="21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© Association of Ringing Teachers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cap="none" spc="-50" dirty="0" smtClean="0">
                <a:latin typeface="Arial" charset="0"/>
                <a:ea typeface="Arial" charset="0"/>
              </a:rPr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/>
          </p:nvPr>
        </p:nvSpPr>
        <p:spPr>
          <a:xfrm>
            <a:off x="468630" y="1124585"/>
            <a:ext cx="4032885" cy="39458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rmAutofit/>
          </a:bodyPr>
          <a:lstStyle/>
          <a:p>
            <a:pPr marL="0" indent="0" algn="l" defTabSz="973455" eaLnBrk="0" fontAlgn="auto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</a:pPr>
            <a:r>
              <a:rPr lang="en-US" altLang="ko-KR" sz="11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228600" indent="-2286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1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717550" indent="-1778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altLang="ko-KR" sz="11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ko-KR" sz="11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  <a:p>
            <a:pPr marL="717550" indent="-1778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altLang="ko-KR" sz="11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Fifth level</a:t>
            </a:r>
          </a:p>
        </p:txBody>
      </p:sp>
      <p:sp>
        <p:nvSpPr>
          <p:cNvPr id="11" name="Picture Placeholder 10"/>
          <p:cNvSpPr txBox="1">
            <a:spLocks noGrp="1"/>
          </p:cNvSpPr>
          <p:nvPr>
            <p:ph type="pic"/>
          </p:nvPr>
        </p:nvSpPr>
        <p:spPr>
          <a:xfrm>
            <a:off x="4643755" y="1124585"/>
            <a:ext cx="4032885" cy="20167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12" name="Text Placeholder 11"/>
          <p:cNvSpPr txBox="1">
            <a:spLocks noGrp="1"/>
          </p:cNvSpPr>
          <p:nvPr>
            <p:ph type="body"/>
          </p:nvPr>
        </p:nvSpPr>
        <p:spPr>
          <a:xfrm>
            <a:off x="468630" y="5140960"/>
            <a:ext cx="8208010" cy="6642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ctr" defTabSz="973455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solidFill>
                  <a:schemeClr val="accent1"/>
                </a:solidFill>
                <a:latin typeface="Arial" charset="0"/>
                <a:ea typeface="Arial" charset="0"/>
              </a:rPr>
              <a:t>Click to edit Master text styles</a:t>
            </a:r>
          </a:p>
          <a:p>
            <a:pPr marL="0" indent="0" algn="r" defTabSz="973455" eaLnBrk="0" fontAlgn="auto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1000" b="1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/>
          </p:nvPr>
        </p:nvSpPr>
        <p:spPr>
          <a:xfrm>
            <a:off x="4648200" y="3464560"/>
            <a:ext cx="4027805" cy="16059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228600" indent="-2286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717550" indent="-1778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  <a:p>
            <a:pPr marL="717550" indent="-177800" algn="l" defTabSz="973455" eaLnBrk="0" fontAlgn="auto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9"/>
          <p:cNvCxnSpPr/>
          <p:nvPr/>
        </p:nvCxnSpPr>
        <p:spPr>
          <a:xfrm>
            <a:off x="468630" y="2611755"/>
            <a:ext cx="8208010" cy="1905"/>
          </a:xfrm>
          <a:prstGeom prst="line">
            <a:avLst/>
          </a:prstGeom>
          <a:noFill/>
          <a:ln w="19050" cap="flat" cmpd="sng">
            <a:solidFill>
              <a:schemeClr val="tx2">
                <a:alpha val="10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/>
          <p:nvPr/>
        </p:nvCxnSpPr>
        <p:spPr>
          <a:xfrm>
            <a:off x="468630" y="4283075"/>
            <a:ext cx="8208010" cy="2540"/>
          </a:xfrm>
          <a:prstGeom prst="line">
            <a:avLst/>
          </a:prstGeom>
          <a:noFill/>
          <a:ln w="19050" cap="flat" cmpd="sng">
            <a:solidFill>
              <a:schemeClr val="tx2">
                <a:alpha val="10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cap="none" spc="-50" dirty="0" smtClean="0">
                <a:latin typeface="Arial" charset="0"/>
                <a:ea typeface="Arial" charset="0"/>
              </a:rPr>
              <a:t>Click to edit Master title style</a:t>
            </a:r>
          </a:p>
        </p:txBody>
      </p:sp>
      <p:sp>
        <p:nvSpPr>
          <p:cNvPr id="11" name="Picture Placeholder 10"/>
          <p:cNvSpPr txBox="1">
            <a:spLocks noGrp="1"/>
          </p:cNvSpPr>
          <p:nvPr>
            <p:ph type="pic"/>
          </p:nvPr>
        </p:nvSpPr>
        <p:spPr>
          <a:xfrm>
            <a:off x="468630" y="1124585"/>
            <a:ext cx="1243330" cy="13169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Content Placeholder 8"/>
          <p:cNvSpPr txBox="1">
            <a:spLocks noGrp="1"/>
          </p:cNvSpPr>
          <p:nvPr>
            <p:ph/>
          </p:nvPr>
        </p:nvSpPr>
        <p:spPr>
          <a:xfrm>
            <a:off x="1857375" y="1124585"/>
            <a:ext cx="6819265" cy="13169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text styles</a:t>
            </a:r>
          </a:p>
          <a:p>
            <a:pPr marL="0" indent="0" algn="l" defTabSz="973455" eaLnBrk="0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ko-KR" sz="1000" b="0" cap="none" dirty="0" smtClean="0">
                <a:latin typeface="Arial" charset="0"/>
                <a:ea typeface="Arial" charset="0"/>
              </a:rPr>
              <a:t>Second level</a:t>
            </a:r>
          </a:p>
          <a:p>
            <a:pPr marL="180975" indent="-180975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1000" b="0" cap="none" dirty="0" smtClean="0">
                <a:latin typeface="Arial" charset="0"/>
                <a:ea typeface="Arial" charset="0"/>
              </a:rPr>
              <a:t>Third level</a:t>
            </a:r>
          </a:p>
        </p:txBody>
      </p:sp>
      <p:sp>
        <p:nvSpPr>
          <p:cNvPr id="19" name="Picture Placeholder 18"/>
          <p:cNvSpPr txBox="1">
            <a:spLocks noGrp="1"/>
          </p:cNvSpPr>
          <p:nvPr>
            <p:ph type="pic"/>
          </p:nvPr>
        </p:nvSpPr>
        <p:spPr>
          <a:xfrm>
            <a:off x="468630" y="2781935"/>
            <a:ext cx="1243330" cy="13169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0" name="Content Placeholder 19"/>
          <p:cNvSpPr txBox="1">
            <a:spLocks noGrp="1"/>
          </p:cNvSpPr>
          <p:nvPr>
            <p:ph/>
          </p:nvPr>
        </p:nvSpPr>
        <p:spPr>
          <a:xfrm>
            <a:off x="1857375" y="2781935"/>
            <a:ext cx="6819265" cy="1316990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text styles</a:t>
            </a:r>
          </a:p>
          <a:p>
            <a:pPr marL="0" indent="0" algn="l" defTabSz="973455" eaLnBrk="0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ko-KR" sz="1000" b="0" cap="none" dirty="0" smtClean="0">
                <a:latin typeface="Arial" charset="0"/>
                <a:ea typeface="Arial" charset="0"/>
              </a:rPr>
              <a:t>Second level</a:t>
            </a:r>
          </a:p>
          <a:p>
            <a:pPr marL="180975" indent="-180975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1000" b="0" cap="none" dirty="0" smtClean="0">
                <a:latin typeface="Arial" charset="0"/>
                <a:ea typeface="Arial" charset="0"/>
              </a:rPr>
              <a:t>Third level</a:t>
            </a:r>
          </a:p>
        </p:txBody>
      </p:sp>
      <p:sp>
        <p:nvSpPr>
          <p:cNvPr id="22" name="Picture Placeholder 21"/>
          <p:cNvSpPr txBox="1">
            <a:spLocks noGrp="1"/>
          </p:cNvSpPr>
          <p:nvPr>
            <p:ph type="pic"/>
          </p:nvPr>
        </p:nvSpPr>
        <p:spPr>
          <a:xfrm>
            <a:off x="468630" y="4472305"/>
            <a:ext cx="1243330" cy="13169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3" name="Content Placeholder 22"/>
          <p:cNvSpPr txBox="1">
            <a:spLocks noGrp="1"/>
          </p:cNvSpPr>
          <p:nvPr>
            <p:ph/>
          </p:nvPr>
        </p:nvSpPr>
        <p:spPr>
          <a:xfrm>
            <a:off x="1857375" y="4472305"/>
            <a:ext cx="6819265" cy="1316990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text styles</a:t>
            </a:r>
          </a:p>
          <a:p>
            <a:pPr marL="0" indent="0" algn="l" defTabSz="973455" eaLnBrk="0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ko-KR" sz="1000" b="0" cap="none" dirty="0" smtClean="0">
                <a:latin typeface="Arial" charset="0"/>
                <a:ea typeface="Arial" charset="0"/>
              </a:rPr>
              <a:t>Second level</a:t>
            </a:r>
          </a:p>
          <a:p>
            <a:pPr marL="180975" indent="-180975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1000" b="0" cap="none" dirty="0" smtClean="0">
                <a:latin typeface="Arial" charset="0"/>
                <a:ea typeface="Arial" charset="0"/>
              </a:rPr>
              <a:t>Third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hape 12"/>
          <p:cNvCxnSpPr/>
          <p:nvPr/>
        </p:nvCxnSpPr>
        <p:spPr>
          <a:xfrm rot="5400000">
            <a:off x="2145665" y="3553460"/>
            <a:ext cx="4680585" cy="1905"/>
          </a:xfrm>
          <a:prstGeom prst="line">
            <a:avLst/>
          </a:prstGeom>
          <a:noFill/>
          <a:ln w="19050" cap="flat" cmpd="sng">
            <a:solidFill>
              <a:schemeClr val="tx2">
                <a:alpha val="10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/>
          </p:nvPr>
        </p:nvSpPr>
        <p:spPr>
          <a:xfrm>
            <a:off x="468630" y="2725420"/>
            <a:ext cx="3863340" cy="100139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/>
          </p:nvPr>
        </p:nvSpPr>
        <p:spPr>
          <a:xfrm>
            <a:off x="4648200" y="2725420"/>
            <a:ext cx="4027805" cy="100139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9" name="Picture Placeholder 8"/>
          <p:cNvSpPr txBox="1">
            <a:spLocks noGrp="1"/>
          </p:cNvSpPr>
          <p:nvPr>
            <p:ph type="pic"/>
          </p:nvPr>
        </p:nvSpPr>
        <p:spPr>
          <a:xfrm>
            <a:off x="468630" y="1214120"/>
            <a:ext cx="1100455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10" name="Text Placeholder 9"/>
          <p:cNvSpPr txBox="1">
            <a:spLocks noGrp="1"/>
          </p:cNvSpPr>
          <p:nvPr>
            <p:ph type="body"/>
          </p:nvPr>
        </p:nvSpPr>
        <p:spPr>
          <a:xfrm>
            <a:off x="1765300" y="1214120"/>
            <a:ext cx="2582545" cy="13023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18" name="Content Placeholder 17"/>
          <p:cNvSpPr txBox="1">
            <a:spLocks noGrp="1"/>
          </p:cNvSpPr>
          <p:nvPr>
            <p:ph/>
          </p:nvPr>
        </p:nvSpPr>
        <p:spPr>
          <a:xfrm>
            <a:off x="468630" y="4893310"/>
            <a:ext cx="3863340" cy="100139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19" name="Content Placeholder 18"/>
          <p:cNvSpPr txBox="1">
            <a:spLocks noGrp="1"/>
          </p:cNvSpPr>
          <p:nvPr>
            <p:ph/>
          </p:nvPr>
        </p:nvSpPr>
        <p:spPr>
          <a:xfrm>
            <a:off x="4648200" y="4893310"/>
            <a:ext cx="4027805" cy="100139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20" name="Content Placeholder 19"/>
          <p:cNvSpPr txBox="1">
            <a:spLocks noGrp="1"/>
          </p:cNvSpPr>
          <p:nvPr>
            <p:ph/>
          </p:nvPr>
        </p:nvSpPr>
        <p:spPr>
          <a:xfrm>
            <a:off x="468630" y="3816350"/>
            <a:ext cx="3863340" cy="100139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21" name="Content Placeholder 20"/>
          <p:cNvSpPr txBox="1">
            <a:spLocks noGrp="1"/>
          </p:cNvSpPr>
          <p:nvPr>
            <p:ph/>
          </p:nvPr>
        </p:nvSpPr>
        <p:spPr>
          <a:xfrm>
            <a:off x="4648200" y="3816350"/>
            <a:ext cx="4027805" cy="100139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Second level</a:t>
            </a:r>
          </a:p>
        </p:txBody>
      </p:sp>
      <p:sp>
        <p:nvSpPr>
          <p:cNvPr id="25" name="Picture Placeholder 24"/>
          <p:cNvSpPr txBox="1">
            <a:spLocks noGrp="1"/>
          </p:cNvSpPr>
          <p:nvPr>
            <p:ph type="pic"/>
          </p:nvPr>
        </p:nvSpPr>
        <p:spPr>
          <a:xfrm>
            <a:off x="4643755" y="1214120"/>
            <a:ext cx="1100455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6" name="Text Placeholder 25"/>
          <p:cNvSpPr txBox="1">
            <a:spLocks noGrp="1"/>
          </p:cNvSpPr>
          <p:nvPr>
            <p:ph type="body"/>
          </p:nvPr>
        </p:nvSpPr>
        <p:spPr>
          <a:xfrm>
            <a:off x="5940425" y="1214120"/>
            <a:ext cx="2735580" cy="13023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73455" eaLnBrk="0" fontAlgn="auto" latinLnBrk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ko-KR" sz="1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cap="none" spc="-50" dirty="0" smtClean="0">
                <a:latin typeface="Arial" charset="0"/>
                <a:ea typeface="Arial" charset="0"/>
              </a:rPr>
              <a:t>Click to edit Master title style</a:t>
            </a:r>
          </a:p>
        </p:txBody>
      </p:sp>
      <p:sp>
        <p:nvSpPr>
          <p:cNvPr id="6" name="Picture Placeholder 5"/>
          <p:cNvSpPr txBox="1">
            <a:spLocks noGrp="1"/>
          </p:cNvSpPr>
          <p:nvPr>
            <p:ph type="pic"/>
          </p:nvPr>
        </p:nvSpPr>
        <p:spPr>
          <a:xfrm>
            <a:off x="468630" y="1201420"/>
            <a:ext cx="900430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19" name="Text Placeholder 18"/>
          <p:cNvSpPr txBox="1">
            <a:spLocks noGrp="1"/>
          </p:cNvSpPr>
          <p:nvPr>
            <p:ph type="body"/>
          </p:nvPr>
        </p:nvSpPr>
        <p:spPr>
          <a:xfrm>
            <a:off x="1497330" y="1214120"/>
            <a:ext cx="3004185" cy="1289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35560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</p:txBody>
      </p:sp>
      <p:sp>
        <p:nvSpPr>
          <p:cNvPr id="20" name="Picture Placeholder 19"/>
          <p:cNvSpPr txBox="1">
            <a:spLocks noGrp="1"/>
          </p:cNvSpPr>
          <p:nvPr>
            <p:ph type="pic"/>
          </p:nvPr>
        </p:nvSpPr>
        <p:spPr>
          <a:xfrm>
            <a:off x="468630" y="2742565"/>
            <a:ext cx="900430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1" name="Text Placeholder 20"/>
          <p:cNvSpPr txBox="1">
            <a:spLocks noGrp="1"/>
          </p:cNvSpPr>
          <p:nvPr>
            <p:ph type="body"/>
          </p:nvPr>
        </p:nvSpPr>
        <p:spPr>
          <a:xfrm>
            <a:off x="1497330" y="2729865"/>
            <a:ext cx="3004185" cy="13150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35560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</p:txBody>
      </p:sp>
      <p:sp>
        <p:nvSpPr>
          <p:cNvPr id="22" name="Picture Placeholder 21"/>
          <p:cNvSpPr txBox="1">
            <a:spLocks noGrp="1"/>
          </p:cNvSpPr>
          <p:nvPr>
            <p:ph type="pic"/>
          </p:nvPr>
        </p:nvSpPr>
        <p:spPr>
          <a:xfrm>
            <a:off x="468630" y="4243070"/>
            <a:ext cx="900430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3" name="Text Placeholder 22"/>
          <p:cNvSpPr txBox="1">
            <a:spLocks noGrp="1"/>
          </p:cNvSpPr>
          <p:nvPr>
            <p:ph type="body"/>
          </p:nvPr>
        </p:nvSpPr>
        <p:spPr>
          <a:xfrm>
            <a:off x="1497330" y="4230370"/>
            <a:ext cx="3004185" cy="13150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35560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</p:txBody>
      </p:sp>
      <p:sp>
        <p:nvSpPr>
          <p:cNvPr id="24" name="Picture Placeholder 23"/>
          <p:cNvSpPr txBox="1">
            <a:spLocks noGrp="1"/>
          </p:cNvSpPr>
          <p:nvPr>
            <p:ph type="pic"/>
          </p:nvPr>
        </p:nvSpPr>
        <p:spPr>
          <a:xfrm>
            <a:off x="4643755" y="1201420"/>
            <a:ext cx="900430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5" name="Text Placeholder 24"/>
          <p:cNvSpPr txBox="1">
            <a:spLocks noGrp="1"/>
          </p:cNvSpPr>
          <p:nvPr>
            <p:ph type="body"/>
          </p:nvPr>
        </p:nvSpPr>
        <p:spPr>
          <a:xfrm>
            <a:off x="5672455" y="1214120"/>
            <a:ext cx="3004185" cy="1289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35560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</p:txBody>
      </p:sp>
      <p:sp>
        <p:nvSpPr>
          <p:cNvPr id="26" name="Picture Placeholder 25"/>
          <p:cNvSpPr txBox="1">
            <a:spLocks noGrp="1"/>
          </p:cNvSpPr>
          <p:nvPr>
            <p:ph type="pic"/>
          </p:nvPr>
        </p:nvSpPr>
        <p:spPr>
          <a:xfrm>
            <a:off x="4643755" y="2742565"/>
            <a:ext cx="900430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7" name="Text Placeholder 26"/>
          <p:cNvSpPr txBox="1">
            <a:spLocks noGrp="1"/>
          </p:cNvSpPr>
          <p:nvPr>
            <p:ph type="body"/>
          </p:nvPr>
        </p:nvSpPr>
        <p:spPr>
          <a:xfrm>
            <a:off x="5672455" y="2729865"/>
            <a:ext cx="3004185" cy="13150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35560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</p:txBody>
      </p:sp>
      <p:sp>
        <p:nvSpPr>
          <p:cNvPr id="28" name="Picture Placeholder 27"/>
          <p:cNvSpPr txBox="1">
            <a:spLocks noGrp="1"/>
          </p:cNvSpPr>
          <p:nvPr>
            <p:ph type="pic"/>
          </p:nvPr>
        </p:nvSpPr>
        <p:spPr>
          <a:xfrm>
            <a:off x="4643755" y="4243070"/>
            <a:ext cx="900430" cy="13023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9" name="Text Placeholder 28"/>
          <p:cNvSpPr txBox="1">
            <a:spLocks noGrp="1"/>
          </p:cNvSpPr>
          <p:nvPr>
            <p:ph type="body"/>
          </p:nvPr>
        </p:nvSpPr>
        <p:spPr>
          <a:xfrm>
            <a:off x="5672455" y="4230370"/>
            <a:ext cx="3004185" cy="13150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35560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Fourth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/>
          </p:nvPr>
        </p:nvSpPr>
        <p:spPr>
          <a:xfrm>
            <a:off x="468630" y="1197610"/>
            <a:ext cx="8208010" cy="46805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Click to edit Master text styles</a:t>
            </a:r>
          </a:p>
          <a:p>
            <a:pPr marL="532130" indent="-176530" algn="l" defTabSz="973455" eaLnBrk="0" fontAlgn="auto" latinLnBrk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/>
              <a:buChar char="–"/>
              <a:tabLst>
                <a:tab pos="532130" algn="l"/>
              </a:tabLst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Second level</a:t>
            </a:r>
          </a:p>
          <a:p>
            <a:pPr marL="717550" indent="-177800" algn="l" defTabSz="973455" eaLnBrk="0" fontAlgn="auto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Third level</a:t>
            </a:r>
          </a:p>
          <a:p>
            <a:pPr marL="1148080" indent="-227330" algn="l" defTabSz="973455" eaLnBrk="0" fontAlgn="auto" latinLnBrk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>
                <a:srgbClr val="58595B"/>
              </a:buClr>
              <a:buFont typeface="Arial"/>
              <a:buChar char="–"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Fourth level</a:t>
            </a:r>
          </a:p>
          <a:p>
            <a:pPr marL="1605280" indent="-227330" algn="l" defTabSz="973455" eaLnBrk="0" fontAlgn="auto" latinLnBrk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>
                <a:srgbClr val="58595B"/>
              </a:buClr>
              <a:buFont typeface="Arial"/>
              <a:buChar char="•"/>
            </a:pPr>
            <a:r>
              <a:rPr lang="en-US" altLang="ko-KR" sz="1200" b="0" cap="none" dirty="0" smtClean="0">
                <a:latin typeface="Arial" charset="0"/>
                <a:ea typeface="Arial" charset="0"/>
              </a:rPr>
              <a:t>Fifth level</a:t>
            </a:r>
          </a:p>
        </p:txBody>
      </p:sp>
      <p:sp>
        <p:nvSpPr>
          <p:cNvPr id="4" name="Text Box 3"/>
          <p:cNvSpPr txBox="1">
            <a:spLocks/>
          </p:cNvSpPr>
          <p:nvPr/>
        </p:nvSpPr>
        <p:spPr>
          <a:xfrm>
            <a:off x="395605" y="6453505"/>
            <a:ext cx="2592705" cy="21590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b="0" cap="none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© Association of Ringing Teachers</a:t>
            </a:r>
            <a:endParaRPr lang="ko-KR" altLang="en-US" sz="800" b="0" cap="none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ssociation-of-ringing-teachers-transparent.eps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98FFA0D-ABCD-45B8-9E49-3B5911A0AF63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3463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630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630" y="1196975"/>
            <a:ext cx="8207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Line 11"/>
          <p:cNvSpPr>
            <a:spLocks noChangeShapeType="1"/>
          </p:cNvSpPr>
          <p:nvPr/>
        </p:nvSpPr>
        <p:spPr bwMode="auto">
          <a:xfrm>
            <a:off x="468630" y="878205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15405"/>
            <a:ext cx="6948805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7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66025" y="6178550"/>
            <a:ext cx="1551305" cy="4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7115175" y="6223000"/>
            <a:ext cx="465455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D39087B-4DFE-4C00-A519-7745DFD41346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3463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630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68630" y="1125855"/>
            <a:ext cx="8207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468630" y="878205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15405"/>
            <a:ext cx="6948805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66025" y="6178550"/>
            <a:ext cx="1551305" cy="4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115175" y="6223000"/>
            <a:ext cx="465455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5BABEFD-5927-4F3F-B312-70A779607370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algn="l" defTabSz="973138" rtl="0" eaLnBrk="0" fontAlgn="base" hangingPunct="0">
        <a:lnSpc>
          <a:spcPct val="120000"/>
        </a:lnSpc>
        <a:spcBef>
          <a:spcPct val="120000"/>
        </a:spcBef>
        <a:spcAft>
          <a:spcPct val="0"/>
        </a:spcAft>
        <a:buClr>
          <a:schemeClr val="accent1"/>
        </a:buClr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177800" indent="-177800" algn="l" defTabSz="973138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35560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lang="en-GB" sz="1600" dirty="0">
          <a:solidFill>
            <a:schemeClr val="tx1"/>
          </a:solidFill>
          <a:latin typeface="+mn-lt"/>
          <a:ea typeface="ＭＳ Ｐゴシック" pitchFamily="34" charset="-128"/>
        </a:defRPr>
      </a:lvl3pPr>
      <a:lvl4pPr marL="5397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100000"/>
        <a:buFont typeface="Arial" charset="0"/>
        <a:buChar char="•"/>
        <a:defRPr lang="en-GB" sz="1600" dirty="0">
          <a:solidFill>
            <a:schemeClr val="tx1"/>
          </a:solidFill>
          <a:latin typeface="+mn-lt"/>
          <a:ea typeface="ＭＳ Ｐゴシック" pitchFamily="34" charset="-128"/>
        </a:defRPr>
      </a:lvl4pPr>
      <a:lvl5pPr marL="7175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8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11477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16049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20621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25193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3074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cap="none" spc="-50" dirty="0" smtClean="0">
                <a:latin typeface="Arial" charset="0"/>
                <a:ea typeface="Arial" charset="0"/>
              </a:rPr>
              <a:t>Click to edit Master title style</a:t>
            </a:r>
          </a:p>
        </p:txBody>
      </p:sp>
      <p:sp>
        <p:nvSpPr>
          <p:cNvPr id="2" name="Text Placeholder 1"/>
          <p:cNvSpPr txBox="1">
            <a:spLocks noGrp="1"/>
          </p:cNvSpPr>
          <p:nvPr>
            <p:ph type="body"/>
          </p:nvPr>
        </p:nvSpPr>
        <p:spPr>
          <a:xfrm>
            <a:off x="468630" y="1125855"/>
            <a:ext cx="8208010" cy="46805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auto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Click to edit Master text styles</a:t>
            </a:r>
          </a:p>
          <a:p>
            <a:pPr marL="177800" indent="-177800" algn="l" defTabSz="973455" eaLnBrk="0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Second level</a:t>
            </a:r>
          </a:p>
          <a:p>
            <a:pPr marL="35560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8595B"/>
              </a:buClr>
              <a:buSzPct val="80000"/>
              <a:buFont typeface="Wingdings"/>
              <a:buChar char=""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Third level</a:t>
            </a:r>
          </a:p>
          <a:p>
            <a:pPr marL="5397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Fourth level</a:t>
            </a:r>
          </a:p>
          <a:p>
            <a:pPr marL="717550" indent="-177800" algn="l" defTabSz="973455" eaLnBrk="0" fontAlgn="auto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altLang="ko-KR" sz="1600" b="0" cap="none" dirty="0" smtClean="0">
                <a:latin typeface="Arial" charset="0"/>
                <a:ea typeface="Arial" charset="0"/>
              </a:rPr>
              <a:t>Fifth level</a:t>
            </a:r>
          </a:p>
        </p:txBody>
      </p:sp>
      <p:cxnSp>
        <p:nvCxnSpPr>
          <p:cNvPr id="3076" name="Shape 3075"/>
          <p:cNvCxnSpPr/>
          <p:nvPr/>
        </p:nvCxnSpPr>
        <p:spPr>
          <a:xfrm>
            <a:off x="468630" y="878205"/>
            <a:ext cx="8208010" cy="635"/>
          </a:xfrm>
          <a:prstGeom prst="line">
            <a:avLst/>
          </a:prstGeom>
          <a:noFill/>
          <a:ln w="6350" cap="flat" cmpd="sng">
            <a:solidFill>
              <a:srgbClr val="D20000">
                <a:alpha val="100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7"/>
          <p:cNvCxnSpPr/>
          <p:nvPr/>
        </p:nvCxnSpPr>
        <p:spPr>
          <a:xfrm>
            <a:off x="0" y="6415405"/>
            <a:ext cx="6949440" cy="635"/>
          </a:xfrm>
          <a:prstGeom prst="line">
            <a:avLst/>
          </a:prstGeom>
          <a:ln w="25400" cap="flat" cmpd="sng">
            <a:solidFill>
              <a:srgbClr val="D2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307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7566025" y="6178550"/>
            <a:ext cx="1551940" cy="447040"/>
          </a:xfrm>
          <a:prstGeom prst="rect">
            <a:avLst/>
          </a:prstGeom>
          <a:noFill/>
          <a:ln w="0">
            <a:noFill/>
            <a:prstDash/>
          </a:ln>
        </p:spPr>
      </p:pic>
      <p:sp>
        <p:nvSpPr>
          <p:cNvPr id="10" name="Text Box 9"/>
          <p:cNvSpPr txBox="1">
            <a:spLocks/>
          </p:cNvSpPr>
          <p:nvPr/>
        </p:nvSpPr>
        <p:spPr>
          <a:xfrm>
            <a:off x="7115175" y="6223000"/>
            <a:ext cx="466090" cy="365760"/>
          </a:xfrm>
          <a:prstGeom prst="rect">
            <a:avLst/>
          </a:prstGeom>
        </p:spPr>
        <p:txBody>
          <a:bodyPr vert="horz" wrap="square" lIns="0" tIns="0" rIns="0" bIns="0" anchor="ctr">
            <a:no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D20000"/>
                </a:solidFill>
                <a:latin typeface="Arial" charset="0"/>
                <a:ea typeface="Arial" charset="0"/>
              </a:rPr>
              <a:pPr marL="0" indent="0" algn="l" defTabSz="91440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cap="none" dirty="0" smtClean="0">
              <a:solidFill>
                <a:srgbClr val="D20000"/>
              </a:solidFill>
              <a:latin typeface="Arial" charset="0"/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355600" y="2621280"/>
            <a:ext cx="7740015" cy="603885"/>
          </a:xfrm>
          <a:prstGeom prst="rect">
            <a:avLst/>
          </a:prstGeom>
        </p:spPr>
        <p:txBody>
          <a:bodyPr vert="horz" wrap="square" lIns="0" tIns="0" rIns="0" bIns="0" numCol="1" anchor="t">
            <a:noAutofit/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altLang="ko-KR" sz="3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Simulator Hardware Awareness</a:t>
            </a:r>
            <a:br>
              <a:rPr lang="en-US" altLang="ko-KR" sz="3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</a:br>
            <a:r>
              <a:rPr lang="en-US" altLang="ko-KR" sz="3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/>
            </a:r>
            <a:br>
              <a:rPr lang="en-US" altLang="ko-KR" sz="3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</a:br>
            <a:r>
              <a:rPr lang="en-US" altLang="ko-KR" sz="3200" b="0" strike="noStrike" cap="none" spc="-50" dirty="0" smtClean="0">
                <a:solidFill>
                  <a:schemeClr val="tx1"/>
                </a:solidFill>
                <a:latin typeface="MV Boli" charset="0"/>
                <a:ea typeface="MV Boli" charset="0"/>
              </a:rPr>
              <a:t>Steve Farmer &amp; Tony Croft</a:t>
            </a:r>
            <a:endParaRPr lang="ko-KR" altLang="en-US" sz="3200" b="0" strike="noStrike" cap="none" dirty="0" smtClean="0">
              <a:solidFill>
                <a:schemeClr val="tx1"/>
              </a:solidFill>
              <a:latin typeface="MV Boli" charset="0"/>
              <a:ea typeface="MV Bol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630" y="4527550"/>
            <a:ext cx="4032250" cy="1349375"/>
          </a:xfrm>
        </p:spPr>
        <p:txBody>
          <a:bodyPr/>
          <a:lstStyle/>
          <a:p>
            <a:r>
              <a:rPr lang="en-GB" b="1" dirty="0" smtClean="0"/>
              <a:t>Patrons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Helen McGregor &amp; Peter Bevis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Paul Flavell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The Whiting Society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9280" cy="7416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Transmission - mechanical cable</a:t>
            </a:r>
            <a:endParaRPr lang="ko-KR" altLang="en-US" sz="22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1035" y="891540"/>
            <a:ext cx="2010410" cy="5322570"/>
            <a:chOff x="3201035" y="891540"/>
            <a:chExt cx="2010410" cy="53225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rcRect/>
            <a:stretch>
              <a:fillRect/>
            </a:stretch>
          </p:blipFill>
          <p:spPr>
            <a:xfrm rot="21600000">
              <a:off x="3978275" y="5068570"/>
              <a:ext cx="1057910" cy="1145540"/>
            </a:xfrm>
            <a:prstGeom prst="rect">
              <a:avLst/>
            </a:prstGeom>
            <a:noFill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466465" y="1635125"/>
              <a:ext cx="1744980" cy="1627505"/>
            </a:xfrm>
            <a:prstGeom prst="rect">
              <a:avLst/>
            </a:prstGeom>
            <a:noFill/>
          </p:spPr>
        </p:pic>
        <p:cxnSp>
          <p:nvCxnSpPr>
            <p:cNvPr id="5" name="Shape 4"/>
            <p:cNvCxnSpPr/>
            <p:nvPr/>
          </p:nvCxnSpPr>
          <p:spPr>
            <a:xfrm>
              <a:off x="4490085" y="3175000"/>
              <a:ext cx="24765" cy="2176145"/>
            </a:xfrm>
            <a:prstGeom prst="line">
              <a:avLst/>
            </a:prstGeom>
            <a:ln w="190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201035" y="891540"/>
              <a:ext cx="1954530" cy="1892300"/>
            </a:xfrm>
            <a:prstGeom prst="rect">
              <a:avLst/>
            </a:prstGeom>
            <a:noFill/>
          </p:spPr>
        </p:pic>
        <p:sp>
          <p:nvSpPr>
            <p:cNvPr id="11" name="Shape 10"/>
            <p:cNvSpPr>
              <a:spLocks/>
            </p:cNvSpPr>
            <p:nvPr/>
          </p:nvSpPr>
          <p:spPr>
            <a:xfrm>
              <a:off x="4121150" y="2667000"/>
              <a:ext cx="218440" cy="194310"/>
            </a:xfrm>
            <a:prstGeom prst="snip2SameRect">
              <a:avLst/>
            </a:prstGeom>
            <a:solidFill>
              <a:schemeClr val="accent6">
                <a:lumMod val="75000"/>
                <a:lumOff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 smtClean="0">
                <a:solidFill>
                  <a:schemeClr val="tx1"/>
                </a:solidFill>
                <a:latin typeface="Segoe UI" charset="0"/>
                <a:ea typeface="Segoe UI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5253990" y="4819650"/>
            <a:ext cx="2233295" cy="1678940"/>
          </a:xfrm>
          <a:prstGeom prst="rect">
            <a:avLst/>
          </a:prstGeom>
          <a:noFill/>
        </p:spPr>
      </p:pic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9280" cy="7416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Transmission - wired  with switch type sensor</a:t>
            </a:r>
            <a:endParaRPr lang="ko-KR" altLang="en-US" sz="22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 b="7845"/>
          <a:stretch>
            <a:fillRect/>
          </a:stretch>
        </p:blipFill>
        <p:spPr>
          <a:xfrm>
            <a:off x="5121910" y="1856740"/>
            <a:ext cx="2970530" cy="1833245"/>
          </a:xfrm>
          <a:prstGeom prst="rect">
            <a:avLst/>
          </a:prstGeom>
          <a:noFill/>
        </p:spPr>
      </p:pic>
      <p:sp>
        <p:nvSpPr>
          <p:cNvPr id="22" name="Shape 21"/>
          <p:cNvSpPr>
            <a:spLocks/>
          </p:cNvSpPr>
          <p:nvPr/>
        </p:nvSpPr>
        <p:spPr>
          <a:xfrm>
            <a:off x="6870065" y="979170"/>
            <a:ext cx="1513840" cy="874395"/>
          </a:xfrm>
          <a:prstGeom prst="rect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24" name="Shape 23"/>
          <p:cNvSpPr>
            <a:spLocks/>
          </p:cNvSpPr>
          <p:nvPr/>
        </p:nvSpPr>
        <p:spPr>
          <a:xfrm>
            <a:off x="6819900" y="977900"/>
            <a:ext cx="1513840" cy="874395"/>
          </a:xfrm>
          <a:prstGeom prst="rect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25" name="Shape 24"/>
          <p:cNvSpPr>
            <a:spLocks/>
          </p:cNvSpPr>
          <p:nvPr/>
        </p:nvSpPr>
        <p:spPr>
          <a:xfrm>
            <a:off x="6649085" y="1098550"/>
            <a:ext cx="690245" cy="212725"/>
          </a:xfrm>
          <a:prstGeom prst="rect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cxnSp>
        <p:nvCxnSpPr>
          <p:cNvPr id="27" name="Shape 26"/>
          <p:cNvCxnSpPr/>
          <p:nvPr/>
        </p:nvCxnSpPr>
        <p:spPr>
          <a:xfrm rot="16200000" flipH="1">
            <a:off x="5224780" y="3701415"/>
            <a:ext cx="1638300" cy="1468755"/>
          </a:xfrm>
          <a:prstGeom prst="curvedConnector3">
            <a:avLst>
              <a:gd name="adj1" fmla="val 49977"/>
            </a:avLst>
          </a:prstGeom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69570" y="936625"/>
            <a:ext cx="5142230" cy="1649095"/>
            <a:chOff x="369570" y="936625"/>
            <a:chExt cx="5142230" cy="16490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2416175" y="1850390"/>
              <a:ext cx="1044575" cy="238760"/>
            </a:xfrm>
            <a:prstGeom prst="rect">
              <a:avLst/>
            </a:prstGeom>
            <a:noFill/>
          </p:spPr>
        </p:pic>
        <p:sp>
          <p:nvSpPr>
            <p:cNvPr id="26" name="Shape 25"/>
            <p:cNvSpPr>
              <a:spLocks/>
            </p:cNvSpPr>
            <p:nvPr/>
          </p:nvSpPr>
          <p:spPr>
            <a:xfrm>
              <a:off x="3816985" y="936625"/>
              <a:ext cx="1513840" cy="93281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 smtClean="0">
                <a:latin typeface="Segoe UI" charset="0"/>
                <a:ea typeface="Segoe UI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tretch>
              <a:fillRect/>
            </a:stretch>
          </p:blipFill>
          <p:spPr>
            <a:xfrm rot="1200000">
              <a:off x="2501265" y="1428750"/>
              <a:ext cx="871220" cy="466725"/>
            </a:xfrm>
            <a:prstGeom prst="rect">
              <a:avLst/>
            </a:prstGeom>
            <a:noFill/>
          </p:spPr>
        </p:pic>
        <p:sp>
          <p:nvSpPr>
            <p:cNvPr id="16" name="Text Box 15"/>
            <p:cNvSpPr txBox="1">
              <a:spLocks/>
            </p:cNvSpPr>
            <p:nvPr/>
          </p:nvSpPr>
          <p:spPr>
            <a:xfrm>
              <a:off x="369570" y="1423035"/>
              <a:ext cx="1571625" cy="647700"/>
            </a:xfrm>
            <a:prstGeom prst="rect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vert="horz" wrap="square" lIns="89535" tIns="46355" rIns="89535" bIns="46355" numCol="1" anchor="t">
              <a:noAutofit/>
            </a:bodyPr>
            <a:lstStyle/>
            <a:p>
              <a:pPr marL="0" indent="0" algn="ctr" defTabSz="5080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b="0" strike="noStrike" cap="none" dirty="0" smtClean="0">
                  <a:latin typeface="Segoe UI" charset="0"/>
                  <a:ea typeface="Segoe UI" charset="0"/>
                </a:rPr>
                <a:t>Magnetic Reed Switch</a:t>
              </a:r>
              <a:endParaRPr lang="ko-KR" altLang="en-US" sz="1800" b="0" strike="noStrike" cap="none" dirty="0" smtClean="0">
                <a:latin typeface="Segoe UI" charset="0"/>
                <a:ea typeface="Segoe UI" charset="0"/>
              </a:endParaRPr>
            </a:p>
          </p:txBody>
        </p:sp>
        <p:sp>
          <p:nvSpPr>
            <p:cNvPr id="29" name="Shape 28"/>
            <p:cNvSpPr>
              <a:spLocks/>
            </p:cNvSpPr>
            <p:nvPr/>
          </p:nvSpPr>
          <p:spPr>
            <a:xfrm>
              <a:off x="2194560" y="1120775"/>
              <a:ext cx="1432560" cy="1464945"/>
            </a:xfrm>
            <a:prstGeom prst="ellipse">
              <a:avLst/>
            </a:prstGeom>
            <a:noFill/>
            <a:ln w="25400" cap="flat" cmpd="sng">
              <a:solidFill>
                <a:schemeClr val="accent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 smtClean="0">
                <a:latin typeface="Segoe UI" charset="0"/>
                <a:ea typeface="Segoe UI" charset="0"/>
              </a:endParaRPr>
            </a:p>
          </p:txBody>
        </p:sp>
        <p:cxnSp>
          <p:nvCxnSpPr>
            <p:cNvPr id="30" name="Shape 29"/>
            <p:cNvCxnSpPr/>
            <p:nvPr/>
          </p:nvCxnSpPr>
          <p:spPr>
            <a:xfrm>
              <a:off x="3613150" y="1950720"/>
              <a:ext cx="1898650" cy="613410"/>
            </a:xfrm>
            <a:prstGeom prst="straightConnector1">
              <a:avLst/>
            </a:prstGeom>
            <a:ln w="222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33985" y="2624455"/>
            <a:ext cx="5264150" cy="1965325"/>
            <a:chOff x="133985" y="2624455"/>
            <a:chExt cx="5264150" cy="1965325"/>
          </a:xfrm>
        </p:grpSpPr>
        <p:sp>
          <p:nvSpPr>
            <p:cNvPr id="31" name="Text Box 30"/>
            <p:cNvSpPr txBox="1">
              <a:spLocks/>
            </p:cNvSpPr>
            <p:nvPr/>
          </p:nvSpPr>
          <p:spPr>
            <a:xfrm>
              <a:off x="133985" y="2933700"/>
              <a:ext cx="4572635" cy="332740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973455" eaLnBrk="0" fontAlgn="base" latinLnBrk="0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FontTx/>
                <a:buNone/>
              </a:pPr>
              <a:r>
                <a:rPr lang="en-US" altLang="ko-KR" sz="1800" b="0" strike="noStrike" cap="none" dirty="0" smtClean="0">
                  <a:solidFill>
                    <a:schemeClr val="tx1"/>
                  </a:solidFill>
                  <a:latin typeface="Segoe UI" charset="0"/>
                  <a:ea typeface="Segoe UI" charset="0"/>
                </a:rPr>
                <a:t>O</a:t>
              </a:r>
              <a:r>
                <a:rPr lang="en-US" altLang="ko-KR" sz="1800" b="0" strike="noStrike" cap="none" dirty="0" smtClean="0">
                  <a:latin typeface="Segoe UI" charset="0"/>
                  <a:ea typeface="Segoe UI" charset="0"/>
                </a:rPr>
                <a:t>ptical Sensors (e.g. Bagley)</a:t>
              </a:r>
              <a:endParaRPr lang="ko-KR" altLang="en-US" sz="1800" b="0" strike="noStrike" cap="none" dirty="0" smtClean="0">
                <a:latin typeface="Segoe UI" charset="0"/>
                <a:ea typeface="Segoe UI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447040" y="3408045"/>
              <a:ext cx="2947035" cy="1181735"/>
            </a:xfrm>
            <a:prstGeom prst="rect">
              <a:avLst/>
            </a:prstGeom>
            <a:noFill/>
            <a:ln w="22225" cap="flat" cmpd="sng">
              <a:solidFill>
                <a:schemeClr val="tx1">
                  <a:alpha val="100000"/>
                </a:schemeClr>
              </a:solidFill>
              <a:prstDash val="solid"/>
              <a:round/>
            </a:ln>
          </p:spPr>
        </p:pic>
        <p:cxnSp>
          <p:nvCxnSpPr>
            <p:cNvPr id="33" name="Shape 32"/>
            <p:cNvCxnSpPr>
              <a:stCxn id="32" idx="3"/>
            </p:cNvCxnSpPr>
            <p:nvPr/>
          </p:nvCxnSpPr>
          <p:spPr>
            <a:xfrm flipV="1">
              <a:off x="3393440" y="2624455"/>
              <a:ext cx="2004695" cy="1374775"/>
            </a:xfrm>
            <a:prstGeom prst="straightConnector1">
              <a:avLst/>
            </a:prstGeom>
            <a:ln w="22225" cap="flat" cmpd="sng"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06375" y="2633345"/>
            <a:ext cx="5364480" cy="3571875"/>
            <a:chOff x="206375" y="2633345"/>
            <a:chExt cx="5364480" cy="357187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406775" y="4859020"/>
              <a:ext cx="1795780" cy="1346200"/>
            </a:xfrm>
            <a:prstGeom prst="rect">
              <a:avLst/>
            </a:prstGeom>
            <a:noFill/>
          </p:spPr>
        </p:pic>
        <p:cxnSp>
          <p:nvCxnSpPr>
            <p:cNvPr id="36" name="Shape 35"/>
            <p:cNvCxnSpPr>
              <a:stCxn id="35" idx="0"/>
            </p:cNvCxnSpPr>
            <p:nvPr/>
          </p:nvCxnSpPr>
          <p:spPr>
            <a:xfrm flipV="1">
              <a:off x="4304030" y="2633345"/>
              <a:ext cx="1266825" cy="2226310"/>
            </a:xfrm>
            <a:prstGeom prst="straightConnector1">
              <a:avLst/>
            </a:prstGeom>
            <a:ln w="22225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36"/>
            <p:cNvSpPr txBox="1">
              <a:spLocks/>
            </p:cNvSpPr>
            <p:nvPr/>
          </p:nvSpPr>
          <p:spPr>
            <a:xfrm>
              <a:off x="206375" y="5433695"/>
              <a:ext cx="3121660" cy="665480"/>
            </a:xfrm>
            <a:prstGeom prst="rect">
              <a:avLst/>
            </a:prstGeom>
            <a:noFill/>
          </p:spPr>
          <p:txBody>
            <a:bodyPr vert="horz" wrap="square" lIns="0" tIns="0" rIns="0" bIns="0" numCol="1" anchor="t">
              <a:noAutofit/>
            </a:bodyPr>
            <a:lstStyle/>
            <a:p>
              <a:pPr marL="0" indent="0" algn="ctr" defTabSz="973455" eaLnBrk="0" fontAlgn="base" latinLnBrk="0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FontTx/>
                <a:buNone/>
              </a:pPr>
              <a:r>
                <a:rPr lang="en-US" altLang="ko-KR" sz="1800" b="0" strike="noStrike" cap="none" dirty="0" smtClean="0">
                  <a:solidFill>
                    <a:schemeClr val="tx1"/>
                  </a:solidFill>
                  <a:latin typeface="Segoe UI" charset="0"/>
                  <a:ea typeface="Segoe UI" charset="0"/>
                </a:rPr>
                <a:t>Electromagnetic Sensors      (e.g. JT Design)</a:t>
              </a:r>
              <a:endParaRPr lang="ko-KR" altLang="en-US" sz="1800" b="0" strike="noStrike" cap="none" dirty="0" smtClean="0">
                <a:solidFill>
                  <a:schemeClr val="tx1"/>
                </a:solidFill>
                <a:latin typeface="Segoe UI" charset="0"/>
                <a:ea typeface="Segoe UI" charset="0"/>
              </a:endParaRPr>
            </a:p>
          </p:txBody>
        </p:sp>
      </p:grpSp>
      <p:sp>
        <p:nvSpPr>
          <p:cNvPr id="38" name="Text Box 37"/>
          <p:cNvSpPr txBox="1">
            <a:spLocks/>
          </p:cNvSpPr>
          <p:nvPr/>
        </p:nvSpPr>
        <p:spPr>
          <a:xfrm>
            <a:off x="6821170" y="4324985"/>
            <a:ext cx="2065655" cy="8013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PC Interface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strike="noStrike" cap="none" dirty="0" smtClean="0">
                <a:latin typeface="Segoe UI" charset="0"/>
                <a:ea typeface="Segoe UI" charset="0"/>
              </a:rPr>
              <a:t>RS232 Comport or USB</a:t>
            </a:r>
            <a:endParaRPr lang="ko-KR" altLang="en-US" sz="14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 smtClean="0">
              <a:latin typeface="Segoe UI" charset="0"/>
              <a:ea typeface="Segoe UI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7569200" y="5092700"/>
            <a:ext cx="1238885" cy="904875"/>
          </a:xfrm>
          <a:prstGeom prst="rect">
            <a:avLst/>
          </a:prstGeom>
          <a:noFill/>
        </p:spPr>
      </p:pic>
      <p:sp>
        <p:nvSpPr>
          <p:cNvPr id="45" name="Text Box 44"/>
          <p:cNvSpPr txBox="1">
            <a:spLocks/>
          </p:cNvSpPr>
          <p:nvPr/>
        </p:nvSpPr>
        <p:spPr>
          <a:xfrm>
            <a:off x="7398385" y="5292725"/>
            <a:ext cx="49403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or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1" animBg="1"/>
      <p:bldP spid="41" grpId="2" animBg="1"/>
      <p:bldP spid="3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Typical Wired Multi Bell interface installation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179705" y="861695"/>
            <a:ext cx="8782685" cy="51250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9280" cy="7416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Transmission - Wireless</a:t>
            </a:r>
            <a:endParaRPr lang="ko-KR" altLang="en-US" sz="22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7020" y="1043940"/>
            <a:ext cx="8114030" cy="2385695"/>
            <a:chOff x="287020" y="1043940"/>
            <a:chExt cx="8114030" cy="238569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162165" y="2524760"/>
              <a:ext cx="1239520" cy="905510"/>
            </a:xfrm>
            <a:prstGeom prst="rect">
              <a:avLst/>
            </a:prstGeom>
            <a:noFill/>
          </p:spPr>
        </p:pic>
        <p:grpSp>
          <p:nvGrpSpPr>
            <p:cNvPr id="43" name="Group 42"/>
            <p:cNvGrpSpPr/>
            <p:nvPr/>
          </p:nvGrpSpPr>
          <p:grpSpPr>
            <a:xfrm>
              <a:off x="287020" y="1043940"/>
              <a:ext cx="7160260" cy="2338705"/>
              <a:chOff x="287020" y="1043940"/>
              <a:chExt cx="7160260" cy="233870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:p14="http://schemas.microsoft.com/office/powerpoint/2010/main" xmlns="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7020" y="2092325"/>
                <a:ext cx="2155190" cy="873125"/>
              </a:xfrm>
              <a:prstGeom prst="rect">
                <a:avLst/>
              </a:prstGeom>
              <a:noFill/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725170" y="1043940"/>
                <a:ext cx="6484620" cy="1909445"/>
                <a:chOff x="725170" y="1043940"/>
                <a:chExt cx="6484620" cy="1909445"/>
              </a:xfrm>
            </p:grpSpPr>
            <p:sp>
              <p:nvSpPr>
                <p:cNvPr id="9" name="Text Box 8"/>
                <p:cNvSpPr txBox="1">
                  <a:spLocks/>
                </p:cNvSpPr>
                <p:nvPr/>
              </p:nvSpPr>
              <p:spPr>
                <a:xfrm>
                  <a:off x="725170" y="1043940"/>
                  <a:ext cx="1572895" cy="925830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89535" tIns="46355" rIns="89535" bIns="46355" numCol="1" anchor="t">
                  <a:noAutofit/>
                </a:bodyPr>
                <a:lstStyle/>
                <a:p>
                  <a:pPr marL="0" indent="0" algn="ctr" defTabSz="508000" eaLnBrk="0" fontAlgn="auto" latinLnBrk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1800" b="0" strike="noStrike" cap="none" dirty="0" smtClean="0">
                      <a:latin typeface="Segoe UI" charset="0"/>
                      <a:ea typeface="Segoe UI" charset="0"/>
                    </a:rPr>
                    <a:t>Optical Switch Type Sensor</a:t>
                  </a:r>
                  <a:endParaRPr lang="ko-KR" altLang="en-US" sz="1800" b="0" strike="noStrike" cap="none" dirty="0" smtClean="0">
                    <a:latin typeface="Segoe UI" charset="0"/>
                    <a:ea typeface="Segoe UI" charset="0"/>
                  </a:endParaRPr>
                </a:p>
              </p:txBody>
            </p:sp>
            <p:sp>
              <p:nvSpPr>
                <p:cNvPr id="13" name="Text Box 12"/>
                <p:cNvSpPr txBox="1">
                  <a:spLocks/>
                </p:cNvSpPr>
                <p:nvPr/>
              </p:nvSpPr>
              <p:spPr>
                <a:xfrm>
                  <a:off x="5057140" y="2392045"/>
                  <a:ext cx="1635125" cy="310515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89535" tIns="46355" rIns="89535" bIns="46355" numCol="1" anchor="t">
                  <a:spAutoFit/>
                </a:bodyPr>
                <a:lstStyle/>
                <a:p>
                  <a:pPr marL="0" indent="0" algn="l" defTabSz="508000" eaLnBrk="0" fontAlgn="auto" latinLnBrk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1400" b="0" strike="noStrike" cap="none" dirty="0" smtClean="0">
                      <a:latin typeface="Segoe UI" charset="0"/>
                      <a:ea typeface="Segoe UI" charset="0"/>
                    </a:rPr>
                    <a:t>Wireless Link</a:t>
                  </a:r>
                  <a:endParaRPr lang="ko-KR" altLang="en-US" sz="1400" b="0" strike="noStrike" cap="none" dirty="0" smtClean="0">
                    <a:latin typeface="Segoe UI" charset="0"/>
                    <a:ea typeface="Segoe UI" charset="0"/>
                  </a:endParaRPr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xmlns:p14="http://schemas.microsoft.com/office/powerpoint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1930400" y="1503680"/>
                  <a:ext cx="905510" cy="145097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2" name="Shape 21"/>
                <p:cNvCxnSpPr>
                  <a:endCxn id="11" idx="1"/>
                </p:cNvCxnSpPr>
                <p:nvPr/>
              </p:nvCxnSpPr>
              <p:spPr>
                <a:xfrm>
                  <a:off x="2650490" y="2078355"/>
                  <a:ext cx="4560570" cy="816610"/>
                </a:xfrm>
                <a:prstGeom prst="bentConnector3">
                  <a:avLst>
                    <a:gd name="adj1" fmla="val 49986"/>
                  </a:avLst>
                </a:prstGeom>
                <a:ln w="25400" cap="flat" cmpd="sng">
                  <a:solidFill>
                    <a:srgbClr val="E92C3A">
                      <a:alpha val="96862"/>
                    </a:srgbClr>
                  </a:solidFill>
                  <a:prstDash val="dashDot"/>
                  <a:rou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:p14="http://schemas.microsoft.com/office/powerpoint/2010/main" xmlns="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495415" y="1909445"/>
                <a:ext cx="952500" cy="1473835"/>
              </a:xfrm>
              <a:prstGeom prst="rect">
                <a:avLst/>
              </a:prstGeom>
              <a:noFill/>
            </p:spPr>
          </p:pic>
          <p:sp>
            <p:nvSpPr>
              <p:cNvPr id="35" name="Text Box 34"/>
              <p:cNvSpPr txBox="1">
                <a:spLocks/>
              </p:cNvSpPr>
              <p:nvPr/>
            </p:nvSpPr>
            <p:spPr>
              <a:xfrm>
                <a:off x="4067175" y="1649095"/>
                <a:ext cx="2504440" cy="37020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spAutoFit/>
              </a:bodyPr>
              <a:lstStyle/>
              <a:p>
                <a:pPr marL="0" indent="0" algn="l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b="1" strike="noStrike" cap="none" dirty="0" smtClean="0">
                    <a:latin typeface="Segoe UI" charset="0"/>
                    <a:ea typeface="Segoe UI" charset="0"/>
                  </a:rPr>
                  <a:t>Simbell</a:t>
                </a:r>
                <a:endParaRPr lang="ko-KR" altLang="en-US" sz="1800" b="1" strike="noStrike" cap="none" dirty="0" smtClean="0">
                  <a:latin typeface="Segoe UI" charset="0"/>
                  <a:ea typeface="Segoe UI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90830" y="3925570"/>
            <a:ext cx="8472170" cy="1931670"/>
            <a:chOff x="290830" y="3925570"/>
            <a:chExt cx="8472170" cy="193167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tretch>
              <a:fillRect/>
            </a:stretch>
          </p:blipFill>
          <p:spPr>
            <a:xfrm>
              <a:off x="7524115" y="4763135"/>
              <a:ext cx="1238885" cy="904875"/>
            </a:xfrm>
            <a:prstGeom prst="rect">
              <a:avLst/>
            </a:prstGeom>
            <a:noFill/>
          </p:spPr>
        </p:pic>
        <p:grpSp>
          <p:nvGrpSpPr>
            <p:cNvPr id="48" name="Group 47"/>
            <p:cNvGrpSpPr/>
            <p:nvPr/>
          </p:nvGrpSpPr>
          <p:grpSpPr>
            <a:xfrm>
              <a:off x="290830" y="3925570"/>
              <a:ext cx="7238365" cy="1931670"/>
              <a:chOff x="290830" y="3925570"/>
              <a:chExt cx="7238365" cy="193167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412615" y="4298950"/>
                <a:ext cx="2503805" cy="655320"/>
                <a:chOff x="4412615" y="4298950"/>
                <a:chExt cx="2503805" cy="655320"/>
              </a:xfrm>
            </p:grpSpPr>
            <p:sp>
              <p:nvSpPr>
                <p:cNvPr id="30" name="Text Box 29"/>
                <p:cNvSpPr txBox="1">
                  <a:spLocks/>
                </p:cNvSpPr>
                <p:nvPr/>
              </p:nvSpPr>
              <p:spPr>
                <a:xfrm>
                  <a:off x="5102860" y="4644390"/>
                  <a:ext cx="1634490" cy="309880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89535" tIns="46355" rIns="89535" bIns="46355" numCol="1" anchor="t">
                  <a:spAutoFit/>
                </a:bodyPr>
                <a:lstStyle/>
                <a:p>
                  <a:pPr marL="0" indent="0" algn="l" defTabSz="508000" eaLnBrk="0" fontAlgn="auto" latinLnBrk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1400" b="0" strike="noStrike" cap="none" dirty="0" smtClean="0">
                      <a:latin typeface="Segoe UI" charset="0"/>
                      <a:ea typeface="Segoe UI" charset="0"/>
                    </a:rPr>
                    <a:t>Wireless Link</a:t>
                  </a:r>
                  <a:endParaRPr lang="ko-KR" altLang="en-US" sz="1400" b="0" strike="noStrike" cap="none" dirty="0" smtClean="0">
                    <a:latin typeface="Segoe UI" charset="0"/>
                    <a:ea typeface="Segoe UI" charset="0"/>
                  </a:endParaRPr>
                </a:p>
              </p:txBody>
            </p:sp>
            <p:sp>
              <p:nvSpPr>
                <p:cNvPr id="36" name="Text Box 35"/>
                <p:cNvSpPr txBox="1">
                  <a:spLocks/>
                </p:cNvSpPr>
                <p:nvPr/>
              </p:nvSpPr>
              <p:spPr>
                <a:xfrm>
                  <a:off x="4412615" y="4298950"/>
                  <a:ext cx="2503805" cy="370205"/>
                </a:xfrm>
                <a:prstGeom prst="rect">
                  <a:avLst/>
                </a:prstGeom>
                <a:noFill/>
                <a:ln w="0">
                  <a:noFill/>
                  <a:prstDash/>
                </a:ln>
              </p:spPr>
              <p:txBody>
                <a:bodyPr vert="horz" wrap="square" lIns="89535" tIns="46355" rIns="89535" bIns="46355" numCol="1" anchor="t">
                  <a:spAutoFit/>
                </a:bodyPr>
                <a:lstStyle/>
                <a:p>
                  <a:pPr marL="0" indent="0" algn="l" defTabSz="508000" eaLnBrk="0" fontAlgn="auto" latinLnBrk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altLang="ko-KR" sz="1800" b="1" strike="noStrike" cap="none" dirty="0" smtClean="0">
                      <a:latin typeface="Segoe UI" charset="0"/>
                      <a:ea typeface="Segoe UI" charset="0"/>
                    </a:rPr>
                    <a:t>Belfree</a:t>
                  </a:r>
                  <a:endParaRPr lang="ko-KR" altLang="en-US" sz="1800" b="1" strike="noStrike" cap="none" dirty="0" smtClean="0">
                    <a:latin typeface="Segoe UI" charset="0"/>
                    <a:ea typeface="Segoe UI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90830" y="3925570"/>
                <a:ext cx="7238365" cy="1931670"/>
                <a:chOff x="290830" y="3925570"/>
                <a:chExt cx="7238365" cy="193167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290830" y="3925570"/>
                  <a:ext cx="7045325" cy="1736090"/>
                  <a:chOff x="290830" y="3925570"/>
                  <a:chExt cx="7045325" cy="1736090"/>
                </a:xfrm>
              </p:grpSpPr>
              <p:sp>
                <p:nvSpPr>
                  <p:cNvPr id="28" name="Text Box 27"/>
                  <p:cNvSpPr txBox="1">
                    <a:spLocks/>
                  </p:cNvSpPr>
                  <p:nvPr/>
                </p:nvSpPr>
                <p:spPr>
                  <a:xfrm>
                    <a:off x="290830" y="4811395"/>
                    <a:ext cx="1755140" cy="850265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</a:ln>
                </p:spPr>
                <p:txBody>
                  <a:bodyPr vert="horz" wrap="square" lIns="89535" tIns="46355" rIns="89535" bIns="46355" numCol="1" anchor="t">
                    <a:noAutofit/>
                  </a:bodyPr>
                  <a:lstStyle/>
                  <a:p>
                    <a:pPr marL="0" indent="0" algn="ctr" defTabSz="508000" eaLnBrk="0" fontAlgn="auto" latinLnBrk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</a:pPr>
                    <a:r>
                      <a:rPr lang="en-US" altLang="ko-KR" sz="1800" b="0" strike="noStrike" cap="none" dirty="0" smtClean="0">
                        <a:latin typeface="Segoe UI" charset="0"/>
                        <a:ea typeface="Segoe UI" charset="0"/>
                      </a:rPr>
                      <a:t>IMU Type Sensor</a:t>
                    </a:r>
                    <a:endParaRPr lang="ko-KR" altLang="en-US" sz="1800" b="0" strike="noStrike" cap="none" dirty="0" smtClean="0">
                      <a:latin typeface="Segoe UI" charset="0"/>
                      <a:ea typeface="Segoe UI" charset="0"/>
                    </a:endParaRPr>
                  </a:p>
                  <a:p>
                    <a:pPr marL="0" indent="0" algn="ctr" defTabSz="508000" eaLnBrk="0" fontAlgn="auto" latinLnBrk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</a:pPr>
                    <a:r>
                      <a:rPr lang="en-US" altLang="ko-KR" sz="1050" b="0" strike="noStrike" cap="none" dirty="0" smtClean="0">
                        <a:solidFill>
                          <a:srgbClr val="666666"/>
                        </a:solidFill>
                        <a:latin typeface="Helvetica" charset="0"/>
                        <a:ea typeface="Helvetica" charset="0"/>
                      </a:rPr>
                      <a:t>Inertial Measurement Unit</a:t>
                    </a:r>
                    <a:endParaRPr lang="ko-KR" altLang="en-US" sz="1050" b="0" strike="noStrike" cap="none" dirty="0" smtClean="0">
                      <a:solidFill>
                        <a:srgbClr val="666666"/>
                      </a:solidFill>
                      <a:latin typeface="Helvetica" charset="0"/>
                      <a:ea typeface="Helvetica" charset="0"/>
                    </a:endParaRPr>
                  </a:p>
                </p:txBody>
              </p:sp>
              <p:cxnSp>
                <p:nvCxnSpPr>
                  <p:cNvPr id="32" name="Shape 31"/>
                  <p:cNvCxnSpPr/>
                  <p:nvPr/>
                </p:nvCxnSpPr>
                <p:spPr>
                  <a:xfrm>
                    <a:off x="2830195" y="4618990"/>
                    <a:ext cx="4505960" cy="518795"/>
                  </a:xfrm>
                  <a:prstGeom prst="bentConnector3">
                    <a:avLst>
                      <a:gd name="adj1" fmla="val 49995"/>
                    </a:avLst>
                  </a:prstGeom>
                  <a:ln w="25400" cap="flat" cmpd="sng">
                    <a:solidFill>
                      <a:srgbClr val="E92C3A">
                        <a:alpha val="97647"/>
                      </a:srgbClr>
                    </a:solidFill>
                    <a:prstDash val="dashDot"/>
                    <a:round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 xmlns:p14="http://schemas.microsoft.com/office/powerpoint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2034540" y="3925570"/>
                    <a:ext cx="1136650" cy="142557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xmlns:p14="http://schemas.microsoft.com/office/powerpoint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7485" y="4608830"/>
                  <a:ext cx="981710" cy="1248410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41" name="Group 40"/>
          <p:cNvGrpSpPr/>
          <p:nvPr/>
        </p:nvGrpSpPr>
        <p:grpSpPr>
          <a:xfrm>
            <a:off x="3291840" y="5275580"/>
            <a:ext cx="3268345" cy="688975"/>
            <a:chOff x="3291840" y="5275580"/>
            <a:chExt cx="3268345" cy="688975"/>
          </a:xfrm>
        </p:grpSpPr>
        <p:cxnSp>
          <p:nvCxnSpPr>
            <p:cNvPr id="40" name="Shape 39"/>
            <p:cNvCxnSpPr/>
            <p:nvPr/>
          </p:nvCxnSpPr>
          <p:spPr>
            <a:xfrm flipV="1">
              <a:off x="3434080" y="5351145"/>
              <a:ext cx="3126105" cy="235585"/>
            </a:xfrm>
            <a:prstGeom prst="bentConnector3">
              <a:avLst>
                <a:gd name="adj1" fmla="val 49995"/>
              </a:avLst>
            </a:prstGeom>
            <a:ln w="25400" cap="flat" cmpd="sng">
              <a:solidFill>
                <a:srgbClr val="E92C3A">
                  <a:alpha val="97647"/>
                </a:srgbClr>
              </a:solidFill>
              <a:prstDash val="dashDot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tretch>
              <a:fillRect/>
            </a:stretch>
          </p:blipFill>
          <p:spPr>
            <a:xfrm>
              <a:off x="3291840" y="5275580"/>
              <a:ext cx="1165225" cy="6889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1" animBg="1"/>
      <p:bldP spid="4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373380" y="71755"/>
            <a:ext cx="8209915" cy="7423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 Simbell installation....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8630" y="939165"/>
            <a:ext cx="8209280" cy="46818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endParaRPr lang="ko-KR" altLang="en-US" sz="2400" b="0" strike="noStrike" cap="none" dirty="0" smtClean="0">
              <a:solidFill>
                <a:srgbClr val="C00000"/>
              </a:solidFill>
              <a:latin typeface="Arial" charset="0"/>
              <a:ea typeface="Arial" charset="0"/>
            </a:endParaRPr>
          </a:p>
          <a:p>
            <a:pPr marL="0" indent="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endParaRPr lang="ko-KR" altLang="en-US" sz="24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870585" y="1496695"/>
            <a:ext cx="7402830" cy="46272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Belfree installation</a:t>
            </a:r>
            <a:endParaRPr lang="ko-KR" altLang="en-US" sz="2800" b="1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-1905" y="3277235"/>
            <a:ext cx="3916045" cy="312547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2473960" y="1061720"/>
            <a:ext cx="6265545" cy="37661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4956810" y="3813810"/>
            <a:ext cx="2946400" cy="2336800"/>
          </a:xfrm>
          <a:prstGeom prst="rect">
            <a:avLst/>
          </a:prstGeom>
          <a:noFill/>
        </p:spPr>
      </p:pic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Types of Sensors</a:t>
            </a:r>
            <a:endParaRPr lang="ko-KR" altLang="en-US" sz="2800" b="1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Text Box 7"/>
          <p:cNvSpPr txBox="1">
            <a:spLocks/>
          </p:cNvSpPr>
          <p:nvPr/>
        </p:nvSpPr>
        <p:spPr>
          <a:xfrm>
            <a:off x="253365" y="4234815"/>
            <a:ext cx="3808730" cy="462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/>
              <a:buChar char=""/>
            </a:pPr>
            <a:r>
              <a:rPr lang="en-US" altLang="ko-KR" sz="20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IMU Sensors        e.g Belfree</a:t>
            </a:r>
            <a:endParaRPr lang="ko-KR" altLang="en-US" sz="20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13" name="Text Box 12"/>
          <p:cNvSpPr txBox="1">
            <a:spLocks/>
          </p:cNvSpPr>
          <p:nvPr/>
        </p:nvSpPr>
        <p:spPr>
          <a:xfrm>
            <a:off x="2943225" y="2670175"/>
            <a:ext cx="5190490" cy="15614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14" name="Text Box 13"/>
          <p:cNvSpPr txBox="1">
            <a:spLocks/>
          </p:cNvSpPr>
          <p:nvPr/>
        </p:nvSpPr>
        <p:spPr>
          <a:xfrm>
            <a:off x="250825" y="3135630"/>
            <a:ext cx="5642610" cy="4629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/>
              <a:buChar char=""/>
            </a:pPr>
            <a:r>
              <a:rPr lang="en-US" altLang="ko-KR" sz="20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Electromagnetic Sensors e.g. JT Design</a:t>
            </a:r>
            <a:endParaRPr lang="ko-KR" altLang="en-US" sz="20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15" name="Text Box 14"/>
          <p:cNvSpPr txBox="1">
            <a:spLocks/>
          </p:cNvSpPr>
          <p:nvPr/>
        </p:nvSpPr>
        <p:spPr>
          <a:xfrm>
            <a:off x="250825" y="968375"/>
            <a:ext cx="5642610" cy="4629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/>
              <a:buChar char=""/>
            </a:pPr>
            <a:r>
              <a:rPr lang="en-US" altLang="ko-KR" sz="20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Magnetic reed switches </a:t>
            </a:r>
            <a:endParaRPr lang="ko-KR" altLang="en-US" sz="20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5194935" y="1728470"/>
            <a:ext cx="2153285" cy="87122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6059805" y="3059430"/>
            <a:ext cx="1795145" cy="134556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3977640" y="537845"/>
            <a:ext cx="4439920" cy="1029970"/>
          </a:xfrm>
          <a:prstGeom prst="rect">
            <a:avLst/>
          </a:prstGeom>
          <a:noFill/>
        </p:spPr>
      </p:pic>
      <p:sp>
        <p:nvSpPr>
          <p:cNvPr id="19" name="Text Box 18"/>
          <p:cNvSpPr txBox="1">
            <a:spLocks/>
          </p:cNvSpPr>
          <p:nvPr/>
        </p:nvSpPr>
        <p:spPr>
          <a:xfrm>
            <a:off x="246380" y="2016760"/>
            <a:ext cx="5643245" cy="462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/>
              <a:buChar char=""/>
            </a:pPr>
            <a:r>
              <a:rPr lang="en-US" altLang="ko-KR" sz="20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Optical Sensors  e.g. Bagley &amp; Simbell</a:t>
            </a:r>
            <a:endParaRPr lang="ko-KR" altLang="en-US" sz="20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7748270" y="1210310"/>
            <a:ext cx="1015365" cy="1579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“Horses for Courses”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428625" y="1224915"/>
            <a:ext cx="8293735" cy="43395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Setting up Sensors - Abel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562610" y="1197610"/>
            <a:ext cx="3812540" cy="3098165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4514215" y="3394075"/>
            <a:ext cx="4262755" cy="2654935"/>
          </a:xfrm>
          <a:prstGeom prst="rect">
            <a:avLst/>
          </a:prstGeom>
          <a:noFill/>
        </p:spPr>
      </p:pic>
      <p:cxnSp>
        <p:nvCxnSpPr>
          <p:cNvPr id="5" name="Shape 4"/>
          <p:cNvCxnSpPr/>
          <p:nvPr/>
        </p:nvCxnSpPr>
        <p:spPr>
          <a:xfrm>
            <a:off x="1942465" y="4733290"/>
            <a:ext cx="2625090" cy="481330"/>
          </a:xfrm>
          <a:prstGeom prst="bentConnector3">
            <a:avLst>
              <a:gd name="adj1" fmla="val 49986"/>
            </a:avLst>
          </a:prstGeom>
          <a:ln w="38100" cap="flat" cmpd="sng">
            <a:prstDash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hape 5"/>
          <p:cNvCxnSpPr/>
          <p:nvPr/>
        </p:nvCxnSpPr>
        <p:spPr>
          <a:xfrm>
            <a:off x="1933575" y="4199255"/>
            <a:ext cx="18415" cy="490220"/>
          </a:xfrm>
          <a:prstGeom prst="straightConnector1">
            <a:avLst/>
          </a:prstGeom>
          <a:ln w="38100" cap="flat" cmpd="sng">
            <a:prstDash/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58130" y="963930"/>
            <a:ext cx="2971165" cy="2433320"/>
            <a:chOff x="5358130" y="963930"/>
            <a:chExt cx="2971165" cy="24333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:p14="http://schemas.microsoft.com/office/powerpoint/2010/main" xmlns="" val="0"/>
                </a:ext>
              </a:extLst>
            </a:blip>
            <a:srcRect b="7845"/>
            <a:stretch>
              <a:fillRect/>
            </a:stretch>
          </p:blipFill>
          <p:spPr>
            <a:xfrm>
              <a:off x="5358130" y="963930"/>
              <a:ext cx="2971165" cy="1833880"/>
            </a:xfrm>
            <a:prstGeom prst="rect">
              <a:avLst/>
            </a:prstGeom>
            <a:noFill/>
          </p:spPr>
        </p:pic>
        <p:sp>
          <p:nvSpPr>
            <p:cNvPr id="8" name="Text Box 7"/>
            <p:cNvSpPr txBox="1">
              <a:spLocks/>
            </p:cNvSpPr>
            <p:nvPr/>
          </p:nvSpPr>
          <p:spPr>
            <a:xfrm>
              <a:off x="5590540" y="3027045"/>
              <a:ext cx="2511425" cy="370205"/>
            </a:xfrm>
            <a:prstGeom prst="rect">
              <a:avLst/>
            </a:prstGeom>
            <a:noFill/>
            <a:ln w="22225" cap="flat" cmpd="sng">
              <a:solidFill>
                <a:schemeClr val="accent1">
                  <a:alpha val="100000"/>
                </a:schemeClr>
              </a:solidFill>
              <a:prstDash val="solid"/>
              <a:round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b="0" strike="noStrike" cap="none" dirty="0" smtClean="0">
                  <a:latin typeface="Segoe UI" charset="0"/>
                  <a:ea typeface="Segoe UI" charset="0"/>
                </a:rPr>
                <a:t>Bottom Dead Centre</a:t>
              </a:r>
              <a:endParaRPr lang="ko-KR" altLang="en-US" sz="1800" b="0" strike="noStrike" cap="none" dirty="0" smtClean="0">
                <a:latin typeface="Segoe UI" charset="0"/>
                <a:ea typeface="Segoe UI" charset="0"/>
              </a:endParaRPr>
            </a:p>
          </p:txBody>
        </p:sp>
        <p:cxnSp>
          <p:nvCxnSpPr>
            <p:cNvPr id="9" name="Shape 8"/>
            <p:cNvCxnSpPr>
              <a:stCxn id="8" idx="0"/>
            </p:cNvCxnSpPr>
            <p:nvPr/>
          </p:nvCxnSpPr>
          <p:spPr>
            <a:xfrm flipH="1" flipV="1">
              <a:off x="6797040" y="2440940"/>
              <a:ext cx="49530" cy="586740"/>
            </a:xfrm>
            <a:prstGeom prst="straightConnector1">
              <a:avLst/>
            </a:prstGeom>
            <a:ln w="22225" cap="flat" cmpd="sng"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Setting up Sensors - Belltower 1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3" name="Content Placeholder 2" descr="C:/Users/the.crofties/AppData/Roaming/PolarisOffice/ETemp/1320_18008904/fImage574107348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572770" y="982980"/>
            <a:ext cx="7825105" cy="4886960"/>
          </a:xfrm>
          <a:prstGeom prst="rect">
            <a:avLst/>
          </a:prstGeom>
          <a:noFill/>
          <a:ln w="0">
            <a:noFill/>
            <a:prstDash/>
          </a:ln>
        </p:spPr>
      </p:pic>
      <p:cxnSp>
        <p:nvCxnSpPr>
          <p:cNvPr id="4" name="Shape 3"/>
          <p:cNvCxnSpPr/>
          <p:nvPr/>
        </p:nvCxnSpPr>
        <p:spPr>
          <a:xfrm>
            <a:off x="2675255" y="1362075"/>
            <a:ext cx="3248660" cy="967740"/>
          </a:xfrm>
          <a:prstGeom prst="straightConnector1">
            <a:avLst/>
          </a:prstGeom>
          <a:ln w="38100" cap="flat" cmpd="sng">
            <a:prstDash/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ko-KR" sz="3200" b="1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Question:</a:t>
            </a:r>
            <a:endParaRPr lang="ko-KR" altLang="en-US" sz="3200" b="1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8630" y="1009650"/>
            <a:ext cx="8208010" cy="16427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ko-KR" altLang="en-US" sz="160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0975" indent="-180975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When was the first Bell Ringing Simulator Invented and used?</a:t>
            </a:r>
            <a:endParaRPr lang="ko-KR" altLang="en-US" sz="320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Text Box 3"/>
          <p:cNvSpPr txBox="1">
            <a:spLocks/>
          </p:cNvSpPr>
          <p:nvPr/>
        </p:nvSpPr>
        <p:spPr>
          <a:xfrm>
            <a:off x="893445" y="3159125"/>
            <a:ext cx="6882765" cy="14954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5" name="Text Box 4"/>
          <p:cNvSpPr txBox="1">
            <a:spLocks/>
          </p:cNvSpPr>
          <p:nvPr/>
        </p:nvSpPr>
        <p:spPr>
          <a:xfrm>
            <a:off x="4493895" y="2792730"/>
            <a:ext cx="3216275" cy="5854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Segoe UI" charset="0"/>
                <a:ea typeface="Segoe UI" charset="0"/>
              </a:rPr>
              <a:t>Around 1875!!!!</a:t>
            </a:r>
            <a:endParaRPr lang="ko-KR" altLang="en-US" sz="3200" b="0" cap="none" dirty="0" smtClean="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6" name="Text Box 5"/>
          <p:cNvSpPr txBox="1">
            <a:spLocks/>
          </p:cNvSpPr>
          <p:nvPr/>
        </p:nvSpPr>
        <p:spPr>
          <a:xfrm>
            <a:off x="1034415" y="3902075"/>
            <a:ext cx="6403340" cy="6470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Segoe UI" charset="0"/>
                <a:ea typeface="Segoe UI" charset="0"/>
              </a:rPr>
              <a:t>Invented by Epaphras Seage, an Exeter printing engineer, and first installed in about 1875 at St. Sidwell’s, Exeter.</a:t>
            </a:r>
            <a:endParaRPr lang="ko-KR" altLang="en-US" sz="1800" b="0" cap="none" dirty="0" smtClean="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Setting up Sensors - Belltower 2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3" name="Content Placeholder 2" descr="C:/Users/the.crofties/AppData/Roaming/PolarisOffice/ETemp/1320_18008904/fImage6703025178467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3220" y="902335"/>
            <a:ext cx="8131175" cy="5086350"/>
          </a:xfrm>
          <a:prstGeom prst="rect">
            <a:avLst/>
          </a:prstGeom>
          <a:noFill/>
          <a:ln w="0">
            <a:noFill/>
            <a:prstDash/>
          </a:ln>
        </p:spPr>
      </p:pic>
      <p:cxnSp>
        <p:nvCxnSpPr>
          <p:cNvPr id="4" name="Shape 3"/>
          <p:cNvCxnSpPr/>
          <p:nvPr/>
        </p:nvCxnSpPr>
        <p:spPr>
          <a:xfrm>
            <a:off x="2369185" y="1305560"/>
            <a:ext cx="3353435" cy="1410970"/>
          </a:xfrm>
          <a:prstGeom prst="straightConnector1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Setting up Sensors - Virtual Belfry 1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469265" y="899795"/>
            <a:ext cx="8445500" cy="5276850"/>
          </a:xfrm>
          <a:prstGeom prst="rect">
            <a:avLst/>
          </a:prstGeom>
          <a:noFill/>
          <a:ln w="0">
            <a:noFill/>
            <a:prstDash/>
          </a:ln>
        </p:spPr>
      </p:pic>
      <p:cxnSp>
        <p:nvCxnSpPr>
          <p:cNvPr id="4" name="Shape 3"/>
          <p:cNvCxnSpPr/>
          <p:nvPr/>
        </p:nvCxnSpPr>
        <p:spPr>
          <a:xfrm>
            <a:off x="1600835" y="1443355"/>
            <a:ext cx="490220" cy="359410"/>
          </a:xfrm>
          <a:prstGeom prst="bentConnector3">
            <a:avLst>
              <a:gd name="adj1" fmla="val 49926"/>
            </a:avLst>
          </a:prstGeom>
          <a:ln w="28575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hape 4"/>
          <p:cNvCxnSpPr/>
          <p:nvPr/>
        </p:nvCxnSpPr>
        <p:spPr>
          <a:xfrm rot="16200000" flipH="1">
            <a:off x="4509770" y="2305050"/>
            <a:ext cx="1723390" cy="1697990"/>
          </a:xfrm>
          <a:prstGeom prst="bentConnector3">
            <a:avLst>
              <a:gd name="adj1" fmla="val 49944"/>
            </a:avLst>
          </a:prstGeom>
          <a:ln w="28575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Setting up Footswitch - Virtual Belfry 2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314325" y="848360"/>
            <a:ext cx="8512810" cy="5310505"/>
          </a:xfrm>
          <a:prstGeom prst="rect">
            <a:avLst/>
          </a:prstGeom>
          <a:noFill/>
          <a:ln w="0">
            <a:noFill/>
            <a:prstDash/>
          </a:ln>
        </p:spPr>
      </p:pic>
      <p:cxnSp>
        <p:nvCxnSpPr>
          <p:cNvPr id="4" name="Shape 3"/>
          <p:cNvCxnSpPr/>
          <p:nvPr/>
        </p:nvCxnSpPr>
        <p:spPr>
          <a:xfrm>
            <a:off x="1434465" y="1364615"/>
            <a:ext cx="578485" cy="315595"/>
          </a:xfrm>
          <a:prstGeom prst="bentConnector3">
            <a:avLst>
              <a:gd name="adj1" fmla="val 50000"/>
            </a:avLst>
          </a:prstGeom>
          <a:ln w="28575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hape 4"/>
          <p:cNvCxnSpPr/>
          <p:nvPr/>
        </p:nvCxnSpPr>
        <p:spPr>
          <a:xfrm>
            <a:off x="4427855" y="3404870"/>
            <a:ext cx="1320165" cy="978535"/>
          </a:xfrm>
          <a:prstGeom prst="bentConnector3">
            <a:avLst>
              <a:gd name="adj1" fmla="val 50000"/>
            </a:avLst>
          </a:prstGeom>
          <a:ln w="28575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Silencing the bells!</a:t>
            </a:r>
            <a:endParaRPr lang="ko-KR" altLang="en-US" sz="2800" b="1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96720" y="5796280"/>
            <a:ext cx="8208010" cy="4743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ko-KR" sz="3600" b="1" cap="none" dirty="0" smtClean="0"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Arial" charset="0"/>
              </a:rPr>
              <a:t>Shhhhh!</a:t>
            </a:r>
            <a:endParaRPr lang="ko-KR" altLang="en-US" sz="3600" b="1" cap="none" dirty="0" smtClean="0"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</a:ln>
              <a:solidFill>
                <a:srgbClr val="FF0000"/>
              </a:solidFill>
              <a:latin typeface="Arial" charset="0"/>
              <a:ea typeface="Arial" charset="0"/>
            </a:endParaRPr>
          </a:p>
        </p:txBody>
      </p:sp>
      <p:pic>
        <p:nvPicPr>
          <p:cNvPr id="4" name="Picture 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692785" y="935355"/>
            <a:ext cx="7498715" cy="4763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dirty="0" smtClean="0"/>
              <a:t>Clapper boards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0135" y="1196975"/>
            <a:ext cx="6983730" cy="487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dirty="0" smtClean="0"/>
              <a:t>Car tyre muffles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" y="1268730"/>
            <a:ext cx="8171815" cy="4655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dirty="0" smtClean="0"/>
              <a:t>Bicycle tyres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6285" y="1053465"/>
            <a:ext cx="7632065" cy="511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dirty="0" err="1" smtClean="0"/>
              <a:t>Saxilby</a:t>
            </a:r>
            <a:r>
              <a:rPr lang="en-GB" dirty="0" smtClean="0"/>
              <a:t> dumb bell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3020" y="981075"/>
            <a:ext cx="3997960" cy="5255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dirty="0" err="1" smtClean="0"/>
              <a:t>Saxilby</a:t>
            </a:r>
            <a:r>
              <a:rPr lang="en-GB" dirty="0" smtClean="0"/>
              <a:t> </a:t>
            </a:r>
            <a:r>
              <a:rPr lang="en-GB" dirty="0" err="1" smtClean="0"/>
              <a:t>Wombel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2070" y="1040130"/>
            <a:ext cx="3959860" cy="526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dirty="0" smtClean="0"/>
              <a:t>And even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4915" y="1052830"/>
            <a:ext cx="6694170" cy="503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The Seage Silent Ringing Apparatus</a:t>
            </a:r>
            <a:endParaRPr lang="ko-KR" altLang="en-US" sz="220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4" name="Picture 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2517140" y="1442085"/>
            <a:ext cx="3402330" cy="3657600"/>
          </a:xfrm>
          <a:prstGeom prst="rect">
            <a:avLst/>
          </a:prstGeom>
          <a:noFill/>
        </p:spPr>
      </p:pic>
      <p:pic>
        <p:nvPicPr>
          <p:cNvPr id="5" name="Picture 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287655" y="1055370"/>
            <a:ext cx="2392680" cy="2546350"/>
          </a:xfrm>
          <a:prstGeom prst="rect">
            <a:avLst/>
          </a:prstGeom>
          <a:noFill/>
        </p:spPr>
      </p:pic>
      <p:pic>
        <p:nvPicPr>
          <p:cNvPr id="6" name="Picture 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5916295" y="977265"/>
            <a:ext cx="2762250" cy="2953385"/>
          </a:xfrm>
          <a:prstGeom prst="rect">
            <a:avLst/>
          </a:prstGeom>
          <a:noFill/>
        </p:spPr>
      </p:pic>
      <p:pic>
        <p:nvPicPr>
          <p:cNvPr id="7" name="Picture 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/>
          <a:stretch>
            <a:fillRect/>
          </a:stretch>
        </p:blipFill>
        <p:spPr>
          <a:xfrm>
            <a:off x="6329680" y="4241165"/>
            <a:ext cx="1785620" cy="191008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/>
          </p:cNvSpPr>
          <p:nvPr/>
        </p:nvSpPr>
        <p:spPr>
          <a:xfrm>
            <a:off x="288925" y="5416550"/>
            <a:ext cx="5479415" cy="9239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Practising ringing on tower bells without annoying the neighbours remains as much a requirement as in Seage’s time. </a:t>
            </a:r>
            <a:endParaRPr lang="ko-KR" altLang="en-US" sz="1800" b="0" strike="noStrike" cap="none" dirty="0" smtClean="0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dirty="0" smtClean="0"/>
              <a:t>Portable dumb bells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6980" y="1052830"/>
            <a:ext cx="6670040" cy="503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Questions?</a:t>
            </a:r>
            <a:endParaRPr lang="ko-KR" altLang="en-US" sz="2800" b="1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Text Box 3"/>
          <p:cNvSpPr txBox="1">
            <a:spLocks/>
          </p:cNvSpPr>
          <p:nvPr/>
        </p:nvSpPr>
        <p:spPr>
          <a:xfrm>
            <a:off x="2970530" y="1852295"/>
            <a:ext cx="3197225" cy="156972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600" b="1" cap="none" dirty="0" smtClean="0">
                <a:ln w="6350" cap="flat" cmpd="sng">
                  <a:solidFill>
                    <a:schemeClr val="bg1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005C84"/>
                  </a:outerShdw>
                </a:effectLst>
                <a:latin typeface="Comic Sans MS" charset="0"/>
                <a:ea typeface="Comic Sans MS" charset="0"/>
              </a:rPr>
              <a:t>?</a:t>
            </a:r>
            <a:endParaRPr lang="ko-KR" altLang="en-US" sz="9600" b="1" cap="none" dirty="0" smtClean="0">
              <a:ln w="6350" cap="flat" cmpd="sng">
                <a:solidFill>
                  <a:schemeClr val="bg1">
                    <a:alpha val="100000"/>
                  </a:schemeClr>
                </a:solidFill>
                <a:prstDash val="solid"/>
                <a:round/>
              </a:ln>
              <a:solidFill>
                <a:srgbClr val="FF0000"/>
              </a:solidFill>
              <a:latin typeface="Comic Sans MS" charset="0"/>
              <a:ea typeface="Comic Sans M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/>
          </p:cNvSpPr>
          <p:nvPr/>
        </p:nvSpPr>
        <p:spPr>
          <a:xfrm>
            <a:off x="1163320" y="1395095"/>
            <a:ext cx="6683375" cy="305689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vert="horz" wrap="none" lIns="89535" tIns="46355" rIns="89535" bIns="46355" numCol="1" anchor="t">
            <a:noAutofit/>
          </a:bodyPr>
          <a:lstStyle/>
          <a:p>
            <a:pPr marL="0" indent="0" algn="ctr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ko-KR" sz="7200" b="1" strike="noStrike" cap="none" dirty="0" smtClean="0">
                <a:solidFill>
                  <a:srgbClr val="FF0000"/>
                </a:solidFill>
                <a:effectLst>
                  <a:outerShdw blurRad="38100" dist="38100" dir="2700000" algn="ctr" rotWithShape="0">
                    <a:srgbClr val="000000">
                      <a:alpha val="42745"/>
                    </a:srgbClr>
                  </a:outerShdw>
                </a:effectLst>
                <a:latin typeface="Arial" charset="0"/>
                <a:ea typeface="Arial" charset="0"/>
              </a:rPr>
              <a:t>Thank you </a:t>
            </a:r>
            <a:endParaRPr lang="ko-KR" altLang="en-US" sz="7200" b="1" strike="noStrike" cap="none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  <a:p>
            <a:pPr marL="0" indent="0" algn="ctr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ko-KR" sz="7200" b="1" strike="noStrike" cap="none" dirty="0" smtClean="0">
                <a:solidFill>
                  <a:srgbClr val="FF0000"/>
                </a:solidFill>
                <a:effectLst>
                  <a:outerShdw blurRad="38100" dist="38100" dir="2700000" algn="ctr" rotWithShape="0">
                    <a:srgbClr val="000000">
                      <a:alpha val="42745"/>
                    </a:srgbClr>
                  </a:outerShdw>
                </a:effectLst>
                <a:latin typeface="Arial" charset="0"/>
                <a:ea typeface="Arial" charset="0"/>
              </a:rPr>
              <a:t>for listening....</a:t>
            </a:r>
            <a:endParaRPr lang="ko-KR" altLang="en-US" sz="7200" b="1" strike="noStrike" cap="none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  <a:p>
            <a:pPr marL="0" indent="0" algn="ctr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ko-KR" sz="7200" b="1" strike="noStrike" cap="none" dirty="0" smtClean="0">
                <a:solidFill>
                  <a:srgbClr val="FF0000"/>
                </a:solidFill>
                <a:effectLst>
                  <a:outerShdw blurRad="38100" dist="38100" dir="2700000" algn="ctr" rotWithShape="0">
                    <a:srgbClr val="000000">
                      <a:alpha val="42745"/>
                    </a:srgbClr>
                  </a:outerShdw>
                </a:effectLst>
                <a:latin typeface="Arial" charset="0"/>
                <a:ea typeface="Arial" charset="0"/>
              </a:rPr>
              <a:t>.......</a:t>
            </a:r>
            <a:endParaRPr lang="ko-KR" altLang="en-US" sz="7200" b="1" strike="noStrike" cap="none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Text Box 4"/>
          <p:cNvSpPr txBox="1">
            <a:spLocks/>
          </p:cNvSpPr>
          <p:nvPr/>
        </p:nvSpPr>
        <p:spPr>
          <a:xfrm>
            <a:off x="2286000" y="2286000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6" name="Text Box 5"/>
          <p:cNvSpPr txBox="1">
            <a:spLocks/>
          </p:cNvSpPr>
          <p:nvPr/>
        </p:nvSpPr>
        <p:spPr>
          <a:xfrm>
            <a:off x="1238250" y="4728210"/>
            <a:ext cx="7079615" cy="493395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altLang="ko-KR" sz="3200" b="0" strike="noStrike" cap="none" spc="-50" dirty="0" smtClean="0">
                <a:solidFill>
                  <a:schemeClr val="tx1"/>
                </a:solidFill>
                <a:latin typeface="MV Boli" charset="0"/>
                <a:ea typeface="MV Boli" charset="0"/>
              </a:rPr>
              <a:t>Steve Farmer &amp; Tony Croft</a:t>
            </a:r>
            <a:endParaRPr lang="ko-KR" altLang="en-US" sz="3200" b="0" strike="noStrike" cap="none" dirty="0" smtClean="0">
              <a:solidFill>
                <a:schemeClr val="tx1"/>
              </a:solidFill>
              <a:latin typeface="MV Boli" charset="0"/>
              <a:ea typeface="MV Bol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3394710" y="6303010"/>
            <a:ext cx="2231390" cy="4337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/>
              <a:t>Background</a:t>
            </a:r>
            <a:endParaRPr lang="en-GB" sz="2800" b="1" dirty="0"/>
          </a:p>
        </p:txBody>
      </p:sp>
      <p:sp>
        <p:nvSpPr>
          <p:cNvPr id="8195" name="Content Placeholder 2"/>
          <p:cNvSpPr txBox="1">
            <a:spLocks noGrp="1"/>
          </p:cNvSpPr>
          <p:nvPr>
            <p:ph idx="1"/>
          </p:nvPr>
        </p:nvSpPr>
        <p:spPr>
          <a:xfrm>
            <a:off x="468630" y="1207135"/>
            <a:ext cx="8208645" cy="46812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defTabSz="973455" eaLnBrk="0" fontAlgn="base" latinLnBrk="0">
              <a:lnSpc>
                <a:spcPct val="120000"/>
              </a:lnSpc>
              <a:spcBef>
                <a:spcPts val="1800"/>
              </a:spcBef>
              <a:spcAft>
                <a:spcPts val="2400"/>
              </a:spcAft>
              <a:buFontTx/>
              <a:buNone/>
            </a:pPr>
            <a:r>
              <a:rPr lang="en-US" altLang="ko-KR" sz="2400" b="0" strike="noStrike" cap="none" dirty="0" smtClean="0">
                <a:solidFill>
                  <a:srgbClr val="D20000"/>
                </a:solidFill>
                <a:latin typeface="Arial" charset="0"/>
                <a:ea typeface="Arial" charset="0"/>
              </a:rPr>
              <a:t>Many simulators lie gathering dust in the corner of belfries</a:t>
            </a:r>
            <a:endParaRPr lang="ko-KR" altLang="en-US" sz="2400" b="0" strike="noStrike" cap="none" dirty="0" smtClean="0">
              <a:solidFill>
                <a:srgbClr val="D20000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Ringing by ear alone can be quite difficult. People try and then give up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Few people have been trained to set the systems up and use them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Early technology was not 100% reliable and is complex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4450"/>
            <a:ext cx="8208010" cy="740410"/>
          </a:xfrm>
        </p:spPr>
        <p:txBody>
          <a:bodyPr/>
          <a:lstStyle/>
          <a:p>
            <a:r>
              <a:rPr lang="en-GB" sz="2800" b="1" dirty="0" smtClean="0"/>
              <a:t>Background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197610"/>
            <a:ext cx="8209280" cy="4681855"/>
          </a:xfrm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defTabSz="973455" eaLnBrk="0" fontAlgn="base" latinLnBrk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ko-KR" sz="2400" b="0" strike="noStrike" cap="none" dirty="0" smtClean="0">
                <a:solidFill>
                  <a:srgbClr val="C00000"/>
                </a:solidFill>
                <a:latin typeface="Arial" charset="0"/>
                <a:ea typeface="Arial" charset="0"/>
              </a:rPr>
              <a:t>There have been many advances in simulator technology in recent years</a:t>
            </a:r>
            <a:endParaRPr lang="ko-KR" altLang="en-US" sz="2400" b="0" strike="noStrike" cap="none" dirty="0" smtClean="0">
              <a:solidFill>
                <a:srgbClr val="C00000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More reliable sensor systems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Introduction of video (moving ropes) to help with teaching ropesight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Addition of LtR learning exercises to help with early stages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Facility to measure striking accuracy of individuals and whole band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41655" indent="-186055" algn="l" defTabSz="973455" eaLnBrk="0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tabLst>
                <a:tab pos="532130" algn="l"/>
              </a:tabLst>
            </a:pPr>
            <a:r>
              <a:rPr lang="en-US" altLang="ko-KR" sz="1800" b="0" strike="noStrike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Off-the-shelf dumb-bells to practise in the tower and at home</a:t>
            </a:r>
            <a:endParaRPr lang="ko-KR" altLang="en-US" sz="18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1950720" y="997585"/>
            <a:ext cx="5247005" cy="5238750"/>
          </a:xfrm>
          <a:prstGeom prst="rect">
            <a:avLst/>
          </a:prstGeom>
          <a:noFill/>
        </p:spPr>
      </p:pic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109220"/>
            <a:ext cx="8209915" cy="7423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Questions?</a:t>
            </a:r>
            <a:endParaRPr lang="ko-KR" altLang="en-US" sz="2800" b="1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2265" y="921385"/>
            <a:ext cx="8598535" cy="5380990"/>
            <a:chOff x="342265" y="921385"/>
            <a:chExt cx="8598535" cy="5380990"/>
          </a:xfrm>
        </p:grpSpPr>
        <p:sp>
          <p:nvSpPr>
            <p:cNvPr id="9" name="Text Box 8"/>
            <p:cNvSpPr txBox="1">
              <a:spLocks/>
            </p:cNvSpPr>
            <p:nvPr/>
          </p:nvSpPr>
          <p:spPr>
            <a:xfrm>
              <a:off x="1522730" y="3951605"/>
              <a:ext cx="3198495" cy="2351405"/>
            </a:xfrm>
            <a:prstGeom prst="rect">
              <a:avLst/>
            </a:prstGeom>
            <a:noFill/>
            <a:ln w="0">
              <a:noFill/>
              <a:prstDash/>
            </a:ln>
          </p:spPr>
          <p:txBody>
            <a:bodyPr vert="horz" wrap="square" lIns="89535" tIns="46355" rIns="89535" bIns="46355" numCol="1" anchor="t">
              <a:noAutofit/>
            </a:bodyPr>
            <a:lstStyle/>
            <a:p>
              <a:pPr marL="0" indent="0" algn="ctr" defTabSz="5080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dist="38100" dir="2700000" algn="ctr" rotWithShape="0">
                      <a:srgbClr val="005C84"/>
                    </a:outerShdw>
                  </a:effectLst>
                  <a:latin typeface="Comic Sans MS" charset="0"/>
                  <a:ea typeface="Comic Sans MS" charset="0"/>
                </a:rPr>
                <a:t>?</a:t>
              </a:r>
              <a:endParaRPr lang="ko-KR" altLang="en-US" sz="9600" b="1" strike="noStrike" cap="none" dirty="0" smtClean="0">
                <a:ln w="6350" cap="flat" cmpd="sng">
                  <a:solidFill>
                    <a:schemeClr val="bg1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latin typeface="Comic Sans MS" charset="0"/>
                <a:ea typeface="Comic Sans MS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42265" y="921385"/>
              <a:ext cx="8598535" cy="5227955"/>
              <a:chOff x="342265" y="921385"/>
              <a:chExt cx="8598535" cy="5227955"/>
            </a:xfrm>
          </p:grpSpPr>
          <p:sp>
            <p:nvSpPr>
              <p:cNvPr id="4" name="Text Box 3"/>
              <p:cNvSpPr txBox="1">
                <a:spLocks/>
              </p:cNvSpPr>
              <p:nvPr/>
            </p:nvSpPr>
            <p:spPr>
              <a:xfrm>
                <a:off x="2095500" y="1981200"/>
                <a:ext cx="2540000" cy="1845310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  <p:sp>
            <p:nvSpPr>
              <p:cNvPr id="5" name="Text Box 4"/>
              <p:cNvSpPr txBox="1">
                <a:spLocks/>
              </p:cNvSpPr>
              <p:nvPr/>
            </p:nvSpPr>
            <p:spPr>
              <a:xfrm>
                <a:off x="926465" y="2694940"/>
                <a:ext cx="2061210" cy="1492250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  <p:sp>
            <p:nvSpPr>
              <p:cNvPr id="6" name="Text Box 5"/>
              <p:cNvSpPr txBox="1">
                <a:spLocks/>
              </p:cNvSpPr>
              <p:nvPr/>
            </p:nvSpPr>
            <p:spPr>
              <a:xfrm>
                <a:off x="4413250" y="2541905"/>
                <a:ext cx="2663825" cy="163131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  <p:sp>
            <p:nvSpPr>
              <p:cNvPr id="7" name="Text Box 6"/>
              <p:cNvSpPr txBox="1">
                <a:spLocks/>
              </p:cNvSpPr>
              <p:nvPr/>
            </p:nvSpPr>
            <p:spPr>
              <a:xfrm>
                <a:off x="3866515" y="1208405"/>
                <a:ext cx="2184400" cy="1151890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  <p:sp>
            <p:nvSpPr>
              <p:cNvPr id="8" name="Text Box 7"/>
              <p:cNvSpPr txBox="1">
                <a:spLocks/>
              </p:cNvSpPr>
              <p:nvPr/>
            </p:nvSpPr>
            <p:spPr>
              <a:xfrm>
                <a:off x="3362325" y="3683000"/>
                <a:ext cx="3198495" cy="235140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  <p:sp>
            <p:nvSpPr>
              <p:cNvPr id="10" name="Text Box 9"/>
              <p:cNvSpPr txBox="1">
                <a:spLocks/>
              </p:cNvSpPr>
              <p:nvPr/>
            </p:nvSpPr>
            <p:spPr>
              <a:xfrm>
                <a:off x="5248275" y="3798570"/>
                <a:ext cx="3198495" cy="235140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  <p:sp>
            <p:nvSpPr>
              <p:cNvPr id="11" name="Text Box 10"/>
              <p:cNvSpPr txBox="1">
                <a:spLocks/>
              </p:cNvSpPr>
              <p:nvPr/>
            </p:nvSpPr>
            <p:spPr>
              <a:xfrm>
                <a:off x="342265" y="921385"/>
                <a:ext cx="3198495" cy="235140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  <p:sp>
            <p:nvSpPr>
              <p:cNvPr id="12" name="Text Box 11"/>
              <p:cNvSpPr txBox="1">
                <a:spLocks/>
              </p:cNvSpPr>
              <p:nvPr/>
            </p:nvSpPr>
            <p:spPr>
              <a:xfrm>
                <a:off x="5742940" y="1257300"/>
                <a:ext cx="3198495" cy="235140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89535" tIns="46355" rIns="89535" bIns="46355" numCol="1" anchor="t">
                <a:noAutofit/>
              </a:bodyPr>
              <a:lstStyle/>
              <a:p>
                <a:pPr marL="0" indent="0" algn="ctr" defTabSz="508000" eaLnBrk="0" fontAlgn="auto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9600" b="1" strike="noStrike" cap="none" dirty="0" smtClean="0">
                    <a:ln w="6350" cap="flat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dist="38100" dir="2700000" algn="ctr" rotWithShape="0">
                        <a:srgbClr val="005C84"/>
                      </a:outerShdw>
                    </a:effectLst>
                    <a:latin typeface="Comic Sans MS" charset="0"/>
                    <a:ea typeface="Comic Sans MS" charset="0"/>
                  </a:rPr>
                  <a:t>?</a:t>
                </a:r>
                <a:endParaRPr lang="ko-KR" altLang="en-US" sz="9600" b="1" strike="noStrike" cap="none" dirty="0" smtClean="0">
                  <a:ln w="6350" cap="flat" cmpd="sng">
                    <a:solidFill>
                      <a:schemeClr val="bg1">
                        <a:alpha val="100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omic Sans MS" charset="0"/>
                  <a:ea typeface="Comic Sans M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DIY</a:t>
            </a:r>
            <a:endParaRPr lang="ko-KR" altLang="en-US" sz="22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cxnSp>
        <p:nvCxnSpPr>
          <p:cNvPr id="3" name="Shape 2"/>
          <p:cNvCxnSpPr/>
          <p:nvPr/>
        </p:nvCxnSpPr>
        <p:spPr>
          <a:xfrm flipH="1" flipV="1">
            <a:off x="1560195" y="5368925"/>
            <a:ext cx="5608320" cy="57150"/>
          </a:xfrm>
          <a:prstGeom prst="line">
            <a:avLst/>
          </a:prstGeom>
          <a:ln w="38100" cap="flat" cmpd="sng"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hape 3"/>
          <p:cNvCxnSpPr/>
          <p:nvPr/>
        </p:nvCxnSpPr>
        <p:spPr>
          <a:xfrm flipH="1" flipV="1">
            <a:off x="1588135" y="1616075"/>
            <a:ext cx="14605" cy="3780790"/>
          </a:xfrm>
          <a:prstGeom prst="straightConnector1">
            <a:avLst/>
          </a:prstGeom>
          <a:ln w="38100" cap="flat" cmpd="sng"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hape 4"/>
          <p:cNvCxnSpPr/>
          <p:nvPr/>
        </p:nvCxnSpPr>
        <p:spPr>
          <a:xfrm flipH="1" flipV="1">
            <a:off x="7127240" y="1673860"/>
            <a:ext cx="14605" cy="3739515"/>
          </a:xfrm>
          <a:prstGeom prst="straightConnector1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/>
          </p:cNvSpPr>
          <p:nvPr/>
        </p:nvSpPr>
        <p:spPr>
          <a:xfrm>
            <a:off x="899160" y="1700530"/>
            <a:ext cx="57721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DIY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8" name="Text Box 7"/>
          <p:cNvSpPr txBox="1">
            <a:spLocks/>
          </p:cNvSpPr>
          <p:nvPr/>
        </p:nvSpPr>
        <p:spPr>
          <a:xfrm>
            <a:off x="688975" y="3107690"/>
            <a:ext cx="78867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Wired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9" name="Text Box 8"/>
          <p:cNvSpPr txBox="1">
            <a:spLocks/>
          </p:cNvSpPr>
          <p:nvPr/>
        </p:nvSpPr>
        <p:spPr>
          <a:xfrm>
            <a:off x="7239000" y="1158875"/>
            <a:ext cx="88455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Cost £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0" name="Text Box 9"/>
          <p:cNvSpPr txBox="1">
            <a:spLocks/>
          </p:cNvSpPr>
          <p:nvPr/>
        </p:nvSpPr>
        <p:spPr>
          <a:xfrm>
            <a:off x="253365" y="4712335"/>
            <a:ext cx="145224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Plug &amp; Play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1" name="Text Box 10"/>
          <p:cNvSpPr txBox="1">
            <a:spLocks/>
          </p:cNvSpPr>
          <p:nvPr/>
        </p:nvSpPr>
        <p:spPr>
          <a:xfrm>
            <a:off x="7285990" y="4615815"/>
            <a:ext cx="135826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Circa £100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2" name="Text Box 11"/>
          <p:cNvSpPr txBox="1">
            <a:spLocks/>
          </p:cNvSpPr>
          <p:nvPr/>
        </p:nvSpPr>
        <p:spPr>
          <a:xfrm>
            <a:off x="7301230" y="1764030"/>
            <a:ext cx="137096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£6-800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3" name="Text Box 12"/>
          <p:cNvSpPr txBox="1">
            <a:spLocks/>
          </p:cNvSpPr>
          <p:nvPr/>
        </p:nvSpPr>
        <p:spPr>
          <a:xfrm rot="16200000">
            <a:off x="254000" y="1009650"/>
            <a:ext cx="1287145" cy="13970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Electrical knowledge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5915" y="1781810"/>
            <a:ext cx="5511165" cy="3539490"/>
            <a:chOff x="1605915" y="1781810"/>
            <a:chExt cx="5511165" cy="3539490"/>
          </a:xfrm>
        </p:grpSpPr>
        <p:sp>
          <p:nvSpPr>
            <p:cNvPr id="14" name="Shape 13"/>
            <p:cNvSpPr>
              <a:spLocks/>
            </p:cNvSpPr>
            <p:nvPr/>
          </p:nvSpPr>
          <p:spPr>
            <a:xfrm>
              <a:off x="1619885" y="1781810"/>
              <a:ext cx="5497195" cy="3103245"/>
            </a:xfrm>
            <a:prstGeom prst="rtTriangle">
              <a:avLst/>
            </a:prstGeom>
            <a:solidFill>
              <a:srgbClr val="009900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 smtClean="0">
                <a:latin typeface="Segoe UI" charset="0"/>
                <a:ea typeface="Segoe UI" charset="0"/>
              </a:endParaRPr>
            </a:p>
          </p:txBody>
        </p:sp>
        <p:sp>
          <p:nvSpPr>
            <p:cNvPr id="15" name="Shape 14"/>
            <p:cNvSpPr>
              <a:spLocks/>
            </p:cNvSpPr>
            <p:nvPr/>
          </p:nvSpPr>
          <p:spPr>
            <a:xfrm>
              <a:off x="1605915" y="4885055"/>
              <a:ext cx="5470525" cy="436245"/>
            </a:xfrm>
            <a:prstGeom prst="rect">
              <a:avLst/>
            </a:prstGeom>
            <a:solidFill>
              <a:srgbClr val="009900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 smtClean="0">
                <a:latin typeface="Segoe UI" charset="0"/>
                <a:ea typeface="Segoe UI" charset="0"/>
              </a:endParaRPr>
            </a:p>
          </p:txBody>
        </p:sp>
      </p:grpSp>
      <p:sp>
        <p:nvSpPr>
          <p:cNvPr id="17" name="Text Box 16"/>
          <p:cNvSpPr txBox="1">
            <a:spLocks/>
          </p:cNvSpPr>
          <p:nvPr/>
        </p:nvSpPr>
        <p:spPr>
          <a:xfrm>
            <a:off x="7303135" y="3209290"/>
            <a:ext cx="137160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£500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PreWired</a:t>
            </a:r>
            <a:endParaRPr lang="ko-KR" altLang="en-US" sz="22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cxnSp>
        <p:nvCxnSpPr>
          <p:cNvPr id="3" name="Shape 2"/>
          <p:cNvCxnSpPr/>
          <p:nvPr/>
        </p:nvCxnSpPr>
        <p:spPr>
          <a:xfrm flipH="1" flipV="1">
            <a:off x="1560195" y="5368925"/>
            <a:ext cx="5608320" cy="57150"/>
          </a:xfrm>
          <a:prstGeom prst="line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hape 3"/>
          <p:cNvCxnSpPr/>
          <p:nvPr/>
        </p:nvCxnSpPr>
        <p:spPr>
          <a:xfrm flipH="1" flipV="1">
            <a:off x="1588135" y="1616075"/>
            <a:ext cx="14605" cy="3780790"/>
          </a:xfrm>
          <a:prstGeom prst="straightConnector1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hape 4"/>
          <p:cNvCxnSpPr/>
          <p:nvPr/>
        </p:nvCxnSpPr>
        <p:spPr>
          <a:xfrm flipH="1" flipV="1">
            <a:off x="7127240" y="1673860"/>
            <a:ext cx="14605" cy="3739515"/>
          </a:xfrm>
          <a:prstGeom prst="straightConnector1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/>
          </p:cNvSpPr>
          <p:nvPr/>
        </p:nvSpPr>
        <p:spPr>
          <a:xfrm>
            <a:off x="899160" y="1700530"/>
            <a:ext cx="57721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DIY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8" name="Text Box 7"/>
          <p:cNvSpPr txBox="1">
            <a:spLocks/>
          </p:cNvSpPr>
          <p:nvPr/>
        </p:nvSpPr>
        <p:spPr>
          <a:xfrm>
            <a:off x="688975" y="3107690"/>
            <a:ext cx="78867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Wired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9" name="Text Box 8"/>
          <p:cNvSpPr txBox="1">
            <a:spLocks/>
          </p:cNvSpPr>
          <p:nvPr/>
        </p:nvSpPr>
        <p:spPr>
          <a:xfrm>
            <a:off x="7239000" y="1158875"/>
            <a:ext cx="88455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Cost £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0" name="Text Box 9"/>
          <p:cNvSpPr txBox="1">
            <a:spLocks/>
          </p:cNvSpPr>
          <p:nvPr/>
        </p:nvSpPr>
        <p:spPr>
          <a:xfrm>
            <a:off x="253365" y="4712335"/>
            <a:ext cx="145224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Plug &amp; Play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1" name="Text Box 10"/>
          <p:cNvSpPr txBox="1">
            <a:spLocks/>
          </p:cNvSpPr>
          <p:nvPr/>
        </p:nvSpPr>
        <p:spPr>
          <a:xfrm>
            <a:off x="7285990" y="4615815"/>
            <a:ext cx="135826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Circa £100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2" name="Text Box 11"/>
          <p:cNvSpPr txBox="1">
            <a:spLocks/>
          </p:cNvSpPr>
          <p:nvPr/>
        </p:nvSpPr>
        <p:spPr>
          <a:xfrm>
            <a:off x="7240270" y="2210435"/>
            <a:ext cx="1371600" cy="5854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£6-800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strike="noStrike" cap="none" dirty="0" smtClean="0">
                <a:latin typeface="Segoe UI" charset="0"/>
                <a:ea typeface="Segoe UI" charset="0"/>
              </a:rPr>
              <a:t>6 or 8 Bells</a:t>
            </a:r>
            <a:endParaRPr lang="ko-KR" altLang="en-US" sz="14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3" name="Text Box 12"/>
          <p:cNvSpPr txBox="1">
            <a:spLocks/>
          </p:cNvSpPr>
          <p:nvPr/>
        </p:nvSpPr>
        <p:spPr>
          <a:xfrm rot="16200000">
            <a:off x="254000" y="1009650"/>
            <a:ext cx="1287145" cy="13970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Electrical knowledge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4" name="Shape 13"/>
          <p:cNvSpPr>
            <a:spLocks/>
          </p:cNvSpPr>
          <p:nvPr/>
        </p:nvSpPr>
        <p:spPr>
          <a:xfrm>
            <a:off x="1619250" y="3279140"/>
            <a:ext cx="5470525" cy="209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5" name="Text Box 14"/>
          <p:cNvSpPr txBox="1">
            <a:spLocks/>
          </p:cNvSpPr>
          <p:nvPr/>
        </p:nvSpPr>
        <p:spPr>
          <a:xfrm>
            <a:off x="7303135" y="3191510"/>
            <a:ext cx="137160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£500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title"/>
          </p:nvPr>
        </p:nvSpPr>
        <p:spPr>
          <a:xfrm>
            <a:off x="468630" y="44450"/>
            <a:ext cx="8208645" cy="741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0" tIns="0" rIns="0" bIns="0" numCol="1" anchor="b">
            <a:no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0" strike="noStrike" cap="none" spc="-5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Plug &amp; Play</a:t>
            </a:r>
            <a:endParaRPr lang="ko-KR" altLang="en-US" sz="2200" b="0" strike="noStrike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cxnSp>
        <p:nvCxnSpPr>
          <p:cNvPr id="3" name="Shape 2"/>
          <p:cNvCxnSpPr/>
          <p:nvPr/>
        </p:nvCxnSpPr>
        <p:spPr>
          <a:xfrm flipH="1" flipV="1">
            <a:off x="1560195" y="5368925"/>
            <a:ext cx="5608320" cy="57150"/>
          </a:xfrm>
          <a:prstGeom prst="line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hape 3"/>
          <p:cNvCxnSpPr/>
          <p:nvPr/>
        </p:nvCxnSpPr>
        <p:spPr>
          <a:xfrm flipH="1" flipV="1">
            <a:off x="1588135" y="1616075"/>
            <a:ext cx="14605" cy="3780790"/>
          </a:xfrm>
          <a:prstGeom prst="straightConnector1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hape 4"/>
          <p:cNvCxnSpPr/>
          <p:nvPr/>
        </p:nvCxnSpPr>
        <p:spPr>
          <a:xfrm flipH="1" flipV="1">
            <a:off x="7127240" y="1673860"/>
            <a:ext cx="14605" cy="3739515"/>
          </a:xfrm>
          <a:prstGeom prst="straightConnector1">
            <a:avLst/>
          </a:prstGeom>
          <a:ln w="38100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/>
          </p:cNvSpPr>
          <p:nvPr/>
        </p:nvSpPr>
        <p:spPr>
          <a:xfrm>
            <a:off x="899160" y="1700530"/>
            <a:ext cx="57721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DIY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8" name="Text Box 7"/>
          <p:cNvSpPr txBox="1">
            <a:spLocks/>
          </p:cNvSpPr>
          <p:nvPr/>
        </p:nvSpPr>
        <p:spPr>
          <a:xfrm>
            <a:off x="688975" y="3107690"/>
            <a:ext cx="78867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Wired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9" name="Text Box 8"/>
          <p:cNvSpPr txBox="1">
            <a:spLocks/>
          </p:cNvSpPr>
          <p:nvPr/>
        </p:nvSpPr>
        <p:spPr>
          <a:xfrm>
            <a:off x="7239000" y="1158875"/>
            <a:ext cx="88455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Cost £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0" name="Text Box 9"/>
          <p:cNvSpPr txBox="1">
            <a:spLocks/>
          </p:cNvSpPr>
          <p:nvPr/>
        </p:nvSpPr>
        <p:spPr>
          <a:xfrm>
            <a:off x="171450" y="5025390"/>
            <a:ext cx="145224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Plug &amp; Play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1" name="Text Box 10"/>
          <p:cNvSpPr txBox="1">
            <a:spLocks/>
          </p:cNvSpPr>
          <p:nvPr/>
        </p:nvSpPr>
        <p:spPr>
          <a:xfrm>
            <a:off x="7285990" y="4615815"/>
            <a:ext cx="135826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Circa £100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2" name="Text Box 11"/>
          <p:cNvSpPr txBox="1">
            <a:spLocks/>
          </p:cNvSpPr>
          <p:nvPr/>
        </p:nvSpPr>
        <p:spPr>
          <a:xfrm>
            <a:off x="7169785" y="1947545"/>
            <a:ext cx="1371600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£6-800 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(6 or 8 bells)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3" name="Text Box 12"/>
          <p:cNvSpPr txBox="1">
            <a:spLocks/>
          </p:cNvSpPr>
          <p:nvPr/>
        </p:nvSpPr>
        <p:spPr>
          <a:xfrm rot="16200000">
            <a:off x="254000" y="1009650"/>
            <a:ext cx="1287145" cy="13970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Segoe UI" charset="0"/>
                <a:ea typeface="Segoe UI" charset="0"/>
              </a:rPr>
              <a:t>Electrical knowledge</a:t>
            </a: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  <p:sp>
        <p:nvSpPr>
          <p:cNvPr id="14" name="Shape 13"/>
          <p:cNvSpPr>
            <a:spLocks/>
          </p:cNvSpPr>
          <p:nvPr/>
        </p:nvSpPr>
        <p:spPr>
          <a:xfrm rot="16200000">
            <a:off x="2593340" y="892810"/>
            <a:ext cx="3500755" cy="5478780"/>
          </a:xfrm>
          <a:prstGeom prst="rtTriangle">
            <a:avLst/>
          </a:prstGeom>
          <a:solidFill>
            <a:srgbClr val="800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 smtClean="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DTZ mini PowerPoint template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TZ Case Study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Case Stu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Case Study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32</Pages>
  <Words>687</Words>
  <Characters>0</Characters>
  <Application>Microsoft Office PowerPoint</Application>
  <DocSecurity>0</DocSecurity>
  <PresentationFormat>On-screen Show (4:3)</PresentationFormat>
  <Lines>0</Lines>
  <Paragraphs>147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DTZ mini PowerPoint template</vt:lpstr>
      <vt:lpstr>Title and Content</vt:lpstr>
      <vt:lpstr>DTZ Case Study</vt:lpstr>
      <vt:lpstr>Office theme</vt:lpstr>
      <vt:lpstr>Simulator Hardware Awareness  Steve Farmer &amp; Tony Croft</vt:lpstr>
      <vt:lpstr>Question:</vt:lpstr>
      <vt:lpstr>The Seage Silent Ringing Apparatus</vt:lpstr>
      <vt:lpstr>Background</vt:lpstr>
      <vt:lpstr>Background</vt:lpstr>
      <vt:lpstr>Questions?</vt:lpstr>
      <vt:lpstr>DIY</vt:lpstr>
      <vt:lpstr>PreWired</vt:lpstr>
      <vt:lpstr>Plug &amp; Play</vt:lpstr>
      <vt:lpstr>Transmission - mechanical cable</vt:lpstr>
      <vt:lpstr>Transmission - wired  with switch type sensor</vt:lpstr>
      <vt:lpstr>Typical Wired Multi Bell interface installation</vt:lpstr>
      <vt:lpstr>Transmission - Wireless</vt:lpstr>
      <vt:lpstr> Simbell installation....</vt:lpstr>
      <vt:lpstr>Belfree installation</vt:lpstr>
      <vt:lpstr>Types of Sensors</vt:lpstr>
      <vt:lpstr>“Horses for Courses”</vt:lpstr>
      <vt:lpstr>Setting up Sensors - Abel</vt:lpstr>
      <vt:lpstr>Setting up Sensors - Belltower 1</vt:lpstr>
      <vt:lpstr>Setting up Sensors - Belltower 2</vt:lpstr>
      <vt:lpstr>Setting up Sensors - Virtual Belfry 1</vt:lpstr>
      <vt:lpstr>Setting up Footswitch - Virtual Belfry 2</vt:lpstr>
      <vt:lpstr>Silencing the bells!</vt:lpstr>
      <vt:lpstr>Clapper boards</vt:lpstr>
      <vt:lpstr>Car tyre muffles</vt:lpstr>
      <vt:lpstr>Bicycle tyres</vt:lpstr>
      <vt:lpstr>Saxilby dumb bell</vt:lpstr>
      <vt:lpstr>Saxilby Wombel</vt:lpstr>
      <vt:lpstr>And even …</vt:lpstr>
      <vt:lpstr>Portable dumb bells</vt:lpstr>
      <vt:lpstr>Questions?</vt:lpstr>
      <vt:lpstr>Slide 31</vt:lpstr>
    </vt:vector>
  </TitlesOfParts>
  <Company>DTZ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Stub-Hub</dc:title>
  <dc:creator>Roger Booth</dc:creator>
  <cp:lastModifiedBy>Lesley</cp:lastModifiedBy>
  <cp:revision>4</cp:revision>
  <dcterms:modified xsi:type="dcterms:W3CDTF">2018-03-08T07:43:28Z</dcterms:modified>
</cp:coreProperties>
</file>